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9" r:id="rId6"/>
    <p:sldMasterId id="2147483648" r:id="rId7"/>
  </p:sldMasterIdLst>
  <p:notesMasterIdLst>
    <p:notesMasterId r:id="rId59"/>
  </p:notesMasterIdLst>
  <p:sldIdLst>
    <p:sldId id="293" r:id="rId8"/>
    <p:sldId id="267" r:id="rId9"/>
    <p:sldId id="263" r:id="rId10"/>
    <p:sldId id="264" r:id="rId11"/>
    <p:sldId id="265" r:id="rId12"/>
    <p:sldId id="268" r:id="rId13"/>
    <p:sldId id="269" r:id="rId14"/>
    <p:sldId id="270" r:id="rId15"/>
    <p:sldId id="271" r:id="rId16"/>
    <p:sldId id="272" r:id="rId17"/>
    <p:sldId id="273" r:id="rId18"/>
    <p:sldId id="274" r:id="rId19"/>
    <p:sldId id="275" r:id="rId20"/>
    <p:sldId id="292" r:id="rId21"/>
    <p:sldId id="261" r:id="rId22"/>
    <p:sldId id="257" r:id="rId23"/>
    <p:sldId id="294" r:id="rId24"/>
    <p:sldId id="297" r:id="rId25"/>
    <p:sldId id="278" r:id="rId26"/>
    <p:sldId id="298" r:id="rId27"/>
    <p:sldId id="279" r:id="rId28"/>
    <p:sldId id="280" r:id="rId29"/>
    <p:sldId id="282" r:id="rId30"/>
    <p:sldId id="299" r:id="rId31"/>
    <p:sldId id="300" r:id="rId32"/>
    <p:sldId id="303" r:id="rId33"/>
    <p:sldId id="284" r:id="rId34"/>
    <p:sldId id="283" r:id="rId35"/>
    <p:sldId id="309" r:id="rId36"/>
    <p:sldId id="310" r:id="rId37"/>
    <p:sldId id="311" r:id="rId38"/>
    <p:sldId id="306" r:id="rId39"/>
    <p:sldId id="302" r:id="rId40"/>
    <p:sldId id="315" r:id="rId41"/>
    <p:sldId id="314" r:id="rId42"/>
    <p:sldId id="312" r:id="rId43"/>
    <p:sldId id="285" r:id="rId44"/>
    <p:sldId id="319" r:id="rId45"/>
    <p:sldId id="318" r:id="rId46"/>
    <p:sldId id="317" r:id="rId47"/>
    <p:sldId id="316" r:id="rId48"/>
    <p:sldId id="286" r:id="rId49"/>
    <p:sldId id="323" r:id="rId50"/>
    <p:sldId id="322" r:id="rId51"/>
    <p:sldId id="321" r:id="rId52"/>
    <p:sldId id="324" r:id="rId53"/>
    <p:sldId id="320" r:id="rId54"/>
    <p:sldId id="296" r:id="rId55"/>
    <p:sldId id="287" r:id="rId56"/>
    <p:sldId id="288" r:id="rId57"/>
    <p:sldId id="29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E8E85-4833-89D0-DBCA-418671A853AA}" v="210" dt="2023-05-24T15:03:12.405"/>
    <p1510:client id="{248208A0-A1DD-3BE5-C692-1DCB0DE5E33E}" v="1007" dt="2023-05-26T01:56:32.432"/>
    <p1510:client id="{4C4CAA0C-9342-DD8A-7668-B2567BA26AA8}" v="2758" dt="2023-05-22T18:45:04.225"/>
    <p1510:client id="{4CEA6B23-9698-B7E8-A959-70A8E2C108A5}" v="11" dt="2023-05-25T16:27:35.528"/>
    <p1510:client id="{7F6E9EA6-99BA-71B5-E159-33994BFF0D06}" v="1" dt="2023-05-23T14:42:34.840"/>
    <p1510:client id="{ADEF3764-FABB-4566-F2A5-EB977116C5E5}" v="3" dt="2023-05-26T13:51:21.595"/>
    <p1510:client id="{B1C7EB1D-AFA5-4910-D397-680F1025B1C2}" v="6532" dt="2023-05-25T15:20:05.990"/>
    <p1510:client id="{DFB4C065-15E1-4BF4-10DD-0EB04FB37FE6}" v="77" dt="2023-05-23T14:44:18.149"/>
    <p1510:client id="{E1A6DF8D-4533-571F-835C-6830385F9994}" v="1720" dt="2023-05-24T15:06:31.727"/>
    <p1510:client id="{FBD0306F-F31E-3549-B5E2-3E4368471D45}" v="116" dt="2023-05-22T19:58:51.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5E183-B63D-4EF4-9695-7D1B5D7374B8}"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9938BEBC-935D-4E63-BBED-85A860C48212}">
      <dgm:prSet/>
      <dgm:spPr/>
      <dgm:t>
        <a:bodyPr/>
        <a:lstStyle/>
        <a:p>
          <a:r>
            <a:rPr lang="en-US"/>
            <a:t>Letter from the Governor</a:t>
          </a:r>
        </a:p>
      </dgm:t>
    </dgm:pt>
    <dgm:pt modelId="{E54E7E7B-2B63-407C-9116-9E555127B687}" type="parTrans" cxnId="{4A464D6E-10C0-4E98-9E78-AD76CB295D7C}">
      <dgm:prSet/>
      <dgm:spPr/>
      <dgm:t>
        <a:bodyPr/>
        <a:lstStyle/>
        <a:p>
          <a:endParaRPr lang="en-US"/>
        </a:p>
      </dgm:t>
    </dgm:pt>
    <dgm:pt modelId="{8220E39E-1C56-4ABA-8B6B-DD62B8700EC8}" type="sibTrans" cxnId="{4A464D6E-10C0-4E98-9E78-AD76CB295D7C}">
      <dgm:prSet/>
      <dgm:spPr/>
      <dgm:t>
        <a:bodyPr/>
        <a:lstStyle/>
        <a:p>
          <a:endParaRPr lang="en-US"/>
        </a:p>
      </dgm:t>
    </dgm:pt>
    <dgm:pt modelId="{88260A66-A225-4307-8C2B-95428BF09F5E}">
      <dgm:prSet/>
      <dgm:spPr/>
      <dgm:t>
        <a:bodyPr/>
        <a:lstStyle/>
        <a:p>
          <a:pPr rtl="0"/>
          <a:r>
            <a:rPr lang="en-US">
              <a:latin typeface="Calibri Light" panose="020F0302020204030204"/>
            </a:rPr>
            <a:t>Letter from the Chair and Executive Director</a:t>
          </a:r>
          <a:endParaRPr lang="en-US"/>
        </a:p>
      </dgm:t>
    </dgm:pt>
    <dgm:pt modelId="{558FBEC5-E679-47FD-9162-F4678464DF7A}" type="parTrans" cxnId="{3758B759-4F3E-4FCD-B2FD-4DA5B23C6AA9}">
      <dgm:prSet/>
      <dgm:spPr/>
      <dgm:t>
        <a:bodyPr/>
        <a:lstStyle/>
        <a:p>
          <a:endParaRPr lang="en-US"/>
        </a:p>
      </dgm:t>
    </dgm:pt>
    <dgm:pt modelId="{25A0ED0E-7019-41A8-9FD7-B03B06EED949}" type="sibTrans" cxnId="{3758B759-4F3E-4FCD-B2FD-4DA5B23C6AA9}">
      <dgm:prSet/>
      <dgm:spPr/>
      <dgm:t>
        <a:bodyPr/>
        <a:lstStyle/>
        <a:p>
          <a:endParaRPr lang="en-US"/>
        </a:p>
      </dgm:t>
    </dgm:pt>
    <dgm:pt modelId="{323A0F48-22E6-4DA8-843E-AECE4080F95D}">
      <dgm:prSet/>
      <dgm:spPr/>
      <dgm:t>
        <a:bodyPr/>
        <a:lstStyle/>
        <a:p>
          <a:pPr rtl="0"/>
          <a:r>
            <a:rPr lang="en-US">
              <a:latin typeface="Calibri Light" panose="020F0302020204030204"/>
            </a:rPr>
            <a:t>The State of Play</a:t>
          </a:r>
          <a:endParaRPr lang="en-US"/>
        </a:p>
      </dgm:t>
    </dgm:pt>
    <dgm:pt modelId="{B14653C1-8935-4FE3-B2B5-8A35B918311D}" type="parTrans" cxnId="{E6DB5320-0C35-49C9-83F4-1A89F986D6A2}">
      <dgm:prSet/>
      <dgm:spPr/>
      <dgm:t>
        <a:bodyPr/>
        <a:lstStyle/>
        <a:p>
          <a:endParaRPr lang="en-US"/>
        </a:p>
      </dgm:t>
    </dgm:pt>
    <dgm:pt modelId="{D5ECDE29-F22D-4035-814B-727311865956}" type="sibTrans" cxnId="{E6DB5320-0C35-49C9-83F4-1A89F986D6A2}">
      <dgm:prSet/>
      <dgm:spPr/>
      <dgm:t>
        <a:bodyPr/>
        <a:lstStyle/>
        <a:p>
          <a:endParaRPr lang="en-US"/>
        </a:p>
      </dgm:t>
    </dgm:pt>
    <dgm:pt modelId="{21264458-0B30-4B41-B33F-36CAE460C808}">
      <dgm:prSet/>
      <dgm:spPr/>
      <dgm:t>
        <a:bodyPr/>
        <a:lstStyle/>
        <a:p>
          <a:r>
            <a:rPr lang="en-US"/>
            <a:t>Vision, mission, goals, approach</a:t>
          </a:r>
        </a:p>
      </dgm:t>
    </dgm:pt>
    <dgm:pt modelId="{A6453E30-070A-4BF4-A09A-DD1A894B6496}" type="parTrans" cxnId="{6DD71911-0881-4265-BF3A-24D63B240F2A}">
      <dgm:prSet/>
      <dgm:spPr/>
      <dgm:t>
        <a:bodyPr/>
        <a:lstStyle/>
        <a:p>
          <a:endParaRPr lang="en-US"/>
        </a:p>
      </dgm:t>
    </dgm:pt>
    <dgm:pt modelId="{1CBEE3BC-5FC7-47B2-BFC6-9CE5E299BE39}" type="sibTrans" cxnId="{6DD71911-0881-4265-BF3A-24D63B240F2A}">
      <dgm:prSet/>
      <dgm:spPr/>
      <dgm:t>
        <a:bodyPr/>
        <a:lstStyle/>
        <a:p>
          <a:endParaRPr lang="en-US"/>
        </a:p>
      </dgm:t>
    </dgm:pt>
    <dgm:pt modelId="{BCD10ED3-75A7-4AAB-A317-1260D3094DE7}">
      <dgm:prSet/>
      <dgm:spPr/>
      <dgm:t>
        <a:bodyPr/>
        <a:lstStyle/>
        <a:p>
          <a:pPr rtl="0"/>
          <a:r>
            <a:rPr lang="en-US">
              <a:latin typeface="Calibri Light" panose="020F0302020204030204"/>
            </a:rPr>
            <a:t>Workforce Innovation and Opportunity Act (WIOA)</a:t>
          </a:r>
          <a:endParaRPr lang="en-US"/>
        </a:p>
      </dgm:t>
    </dgm:pt>
    <dgm:pt modelId="{36D86A09-3EBB-40A4-B44E-08F5FF7E1917}" type="parTrans" cxnId="{ABF73A78-46FA-4C19-8BE8-D1E2F16C36B9}">
      <dgm:prSet/>
      <dgm:spPr/>
      <dgm:t>
        <a:bodyPr/>
        <a:lstStyle/>
        <a:p>
          <a:endParaRPr lang="en-US"/>
        </a:p>
      </dgm:t>
    </dgm:pt>
    <dgm:pt modelId="{E606A4BC-0835-4673-9E67-C41106B7185F}" type="sibTrans" cxnId="{ABF73A78-46FA-4C19-8BE8-D1E2F16C36B9}">
      <dgm:prSet/>
      <dgm:spPr/>
      <dgm:t>
        <a:bodyPr/>
        <a:lstStyle/>
        <a:p>
          <a:endParaRPr lang="en-US"/>
        </a:p>
      </dgm:t>
    </dgm:pt>
    <dgm:pt modelId="{2E483C78-85C7-4B3F-8ECB-F1A1171C3A00}">
      <dgm:prSet/>
      <dgm:spPr/>
      <dgm:t>
        <a:bodyPr/>
        <a:lstStyle/>
        <a:p>
          <a:r>
            <a:rPr lang="en-US"/>
            <a:t>Workforce System Alignment</a:t>
          </a:r>
        </a:p>
      </dgm:t>
    </dgm:pt>
    <dgm:pt modelId="{68DC3093-059A-4B0B-A568-118BE1B7B98D}" type="parTrans" cxnId="{956376A1-935C-4D10-8973-2D5DC5DF594B}">
      <dgm:prSet/>
      <dgm:spPr/>
      <dgm:t>
        <a:bodyPr/>
        <a:lstStyle/>
        <a:p>
          <a:endParaRPr lang="en-US"/>
        </a:p>
      </dgm:t>
    </dgm:pt>
    <dgm:pt modelId="{30545187-9CAE-442D-A990-DE2E0892F4D7}" type="sibTrans" cxnId="{956376A1-935C-4D10-8973-2D5DC5DF594B}">
      <dgm:prSet/>
      <dgm:spPr/>
      <dgm:t>
        <a:bodyPr/>
        <a:lstStyle/>
        <a:p>
          <a:endParaRPr lang="en-US"/>
        </a:p>
      </dgm:t>
    </dgm:pt>
    <dgm:pt modelId="{E5CDD2D3-704B-44EA-926E-330EEDFD9C3A}">
      <dgm:prSet/>
      <dgm:spPr/>
      <dgm:t>
        <a:bodyPr/>
        <a:lstStyle/>
        <a:p>
          <a:r>
            <a:rPr lang="en-US"/>
            <a:t>Workforce Supports</a:t>
          </a:r>
        </a:p>
      </dgm:t>
    </dgm:pt>
    <dgm:pt modelId="{183DAE58-F552-4166-A52C-4169E4E259F0}" type="parTrans" cxnId="{D2E36E05-C027-4B9D-A370-88A7FD00E8F9}">
      <dgm:prSet/>
      <dgm:spPr/>
      <dgm:t>
        <a:bodyPr/>
        <a:lstStyle/>
        <a:p>
          <a:endParaRPr lang="en-US"/>
        </a:p>
      </dgm:t>
    </dgm:pt>
    <dgm:pt modelId="{E41C9D05-365A-4181-AA25-C32A0925F39F}" type="sibTrans" cxnId="{D2E36E05-C027-4B9D-A370-88A7FD00E8F9}">
      <dgm:prSet/>
      <dgm:spPr/>
      <dgm:t>
        <a:bodyPr/>
        <a:lstStyle/>
        <a:p>
          <a:endParaRPr lang="en-US"/>
        </a:p>
      </dgm:t>
    </dgm:pt>
    <dgm:pt modelId="{FA51D1B2-27C2-4696-B87E-A9E380B95267}">
      <dgm:prSet/>
      <dgm:spPr/>
      <dgm:t>
        <a:bodyPr/>
        <a:lstStyle/>
        <a:p>
          <a:pPr rtl="0"/>
          <a:r>
            <a:rPr lang="en-US">
              <a:latin typeface="Calibri Light" panose="020F0302020204030204"/>
            </a:rPr>
            <a:t>Workforce Education</a:t>
          </a:r>
          <a:r>
            <a:rPr lang="en-US"/>
            <a:t> and Training</a:t>
          </a:r>
        </a:p>
      </dgm:t>
    </dgm:pt>
    <dgm:pt modelId="{9EA4201A-7C4B-4FA6-89F6-D367EC4367E2}" type="parTrans" cxnId="{453C8161-E237-44A9-9389-E717B44AFA01}">
      <dgm:prSet/>
      <dgm:spPr/>
      <dgm:t>
        <a:bodyPr/>
        <a:lstStyle/>
        <a:p>
          <a:endParaRPr lang="en-US"/>
        </a:p>
      </dgm:t>
    </dgm:pt>
    <dgm:pt modelId="{BAE90C28-4BFF-4F23-8F75-F909F43E5B6F}" type="sibTrans" cxnId="{453C8161-E237-44A9-9389-E717B44AFA01}">
      <dgm:prSet/>
      <dgm:spPr/>
      <dgm:t>
        <a:bodyPr/>
        <a:lstStyle/>
        <a:p>
          <a:endParaRPr lang="en-US"/>
        </a:p>
      </dgm:t>
    </dgm:pt>
    <dgm:pt modelId="{DF7A8B6C-5B0E-4DE5-B02E-90D70781CF50}">
      <dgm:prSet/>
      <dgm:spPr/>
      <dgm:t>
        <a:bodyPr/>
        <a:lstStyle/>
        <a:p>
          <a:pPr rtl="0"/>
          <a:r>
            <a:rPr lang="en-US">
              <a:latin typeface="Calibri Light" panose="020F0302020204030204"/>
            </a:rPr>
            <a:t>Size and Quality of Workforce</a:t>
          </a:r>
          <a:endParaRPr lang="en-US"/>
        </a:p>
      </dgm:t>
    </dgm:pt>
    <dgm:pt modelId="{250E6231-126B-47E2-84A8-225B835ED834}" type="parTrans" cxnId="{3BDB2EFC-9C35-4A7E-BDBE-B552BD8FE55E}">
      <dgm:prSet/>
      <dgm:spPr/>
      <dgm:t>
        <a:bodyPr/>
        <a:lstStyle/>
        <a:p>
          <a:endParaRPr lang="en-US"/>
        </a:p>
      </dgm:t>
    </dgm:pt>
    <dgm:pt modelId="{2DC9AE6D-70D6-4381-8E8F-65384DBA2997}" type="sibTrans" cxnId="{3BDB2EFC-9C35-4A7E-BDBE-B552BD8FE55E}">
      <dgm:prSet/>
      <dgm:spPr/>
      <dgm:t>
        <a:bodyPr/>
        <a:lstStyle/>
        <a:p>
          <a:endParaRPr lang="en-US"/>
        </a:p>
      </dgm:t>
    </dgm:pt>
    <dgm:pt modelId="{2429B4D9-CDFE-4528-BBEF-2CEFB5A2CE34}">
      <dgm:prSet/>
      <dgm:spPr/>
      <dgm:t>
        <a:bodyPr/>
        <a:lstStyle/>
        <a:p>
          <a:r>
            <a:rPr lang="en-US">
              <a:latin typeface="Calibri Light" panose="020F0302020204030204"/>
            </a:rPr>
            <a:t>Committees</a:t>
          </a:r>
          <a:endParaRPr lang="en-US"/>
        </a:p>
      </dgm:t>
    </dgm:pt>
    <dgm:pt modelId="{590EAB19-FCEF-4497-8399-401C3A675B7A}" type="parTrans" cxnId="{6158F7AA-E115-45B7-8A04-FF1EFD84F512}">
      <dgm:prSet/>
      <dgm:spPr/>
      <dgm:t>
        <a:bodyPr/>
        <a:lstStyle/>
        <a:p>
          <a:endParaRPr lang="en-US"/>
        </a:p>
      </dgm:t>
    </dgm:pt>
    <dgm:pt modelId="{C466B10C-7ECA-4F2E-A240-FB01A30C318F}" type="sibTrans" cxnId="{6158F7AA-E115-45B7-8A04-FF1EFD84F512}">
      <dgm:prSet/>
      <dgm:spPr/>
      <dgm:t>
        <a:bodyPr/>
        <a:lstStyle/>
        <a:p>
          <a:endParaRPr lang="en-US"/>
        </a:p>
      </dgm:t>
    </dgm:pt>
    <dgm:pt modelId="{78ED59E6-D053-4805-9704-75335CF8C9E0}">
      <dgm:prSet phldr="0"/>
      <dgm:spPr/>
      <dgm:t>
        <a:bodyPr/>
        <a:lstStyle/>
        <a:p>
          <a:pPr rtl="0"/>
          <a:r>
            <a:rPr lang="en-US">
              <a:latin typeface="Calibri Light" panose="020F0302020204030204"/>
            </a:rPr>
            <a:t>Career Pathways </a:t>
          </a:r>
          <a:endParaRPr lang="en-US"/>
        </a:p>
      </dgm:t>
    </dgm:pt>
    <dgm:pt modelId="{BDDB1D27-6DA4-488F-BA13-EE32507B38B1}" type="parTrans" cxnId="{ED3A08DE-2430-4984-9E4E-71C317131223}">
      <dgm:prSet/>
      <dgm:spPr/>
      <dgm:t>
        <a:bodyPr/>
        <a:lstStyle/>
        <a:p>
          <a:endParaRPr lang="en-US"/>
        </a:p>
      </dgm:t>
    </dgm:pt>
    <dgm:pt modelId="{236A45A5-5DBF-418F-A8AA-856B3513D9F6}" type="sibTrans" cxnId="{ED3A08DE-2430-4984-9E4E-71C317131223}">
      <dgm:prSet/>
      <dgm:spPr/>
      <dgm:t>
        <a:bodyPr/>
        <a:lstStyle/>
        <a:p>
          <a:endParaRPr lang="en-US"/>
        </a:p>
      </dgm:t>
    </dgm:pt>
    <dgm:pt modelId="{8BF412B6-774F-48D7-AD4F-5FB8DB9810E4}">
      <dgm:prSet/>
      <dgm:spPr/>
      <dgm:t>
        <a:bodyPr/>
        <a:lstStyle/>
        <a:p>
          <a:r>
            <a:rPr lang="en-US"/>
            <a:t>Appendix</a:t>
          </a:r>
        </a:p>
      </dgm:t>
    </dgm:pt>
    <dgm:pt modelId="{D478DF68-5A03-45BB-BCC0-BA24B23E9344}" type="parTrans" cxnId="{866AA1E6-A380-4F72-9E59-889A79EC170F}">
      <dgm:prSet/>
      <dgm:spPr/>
      <dgm:t>
        <a:bodyPr/>
        <a:lstStyle/>
        <a:p>
          <a:endParaRPr lang="en-US"/>
        </a:p>
      </dgm:t>
    </dgm:pt>
    <dgm:pt modelId="{7E7C84CC-E951-4F34-AFF6-CD35C7C48FCE}" type="sibTrans" cxnId="{866AA1E6-A380-4F72-9E59-889A79EC170F}">
      <dgm:prSet/>
      <dgm:spPr/>
      <dgm:t>
        <a:bodyPr/>
        <a:lstStyle/>
        <a:p>
          <a:endParaRPr lang="en-US"/>
        </a:p>
      </dgm:t>
    </dgm:pt>
    <dgm:pt modelId="{09D40AC9-27EB-4F74-9644-F8C64310AB59}">
      <dgm:prSet phldr="0"/>
      <dgm:spPr/>
      <dgm:t>
        <a:bodyPr/>
        <a:lstStyle/>
        <a:p>
          <a:pPr rtl="0"/>
          <a:r>
            <a:rPr lang="en-US">
              <a:latin typeface="Calibri Light" panose="020F0302020204030204"/>
            </a:rPr>
            <a:t>The Plan</a:t>
          </a:r>
        </a:p>
      </dgm:t>
    </dgm:pt>
    <dgm:pt modelId="{FEDE2FDB-62F5-407B-AC65-6A55CA2A52A1}" type="parTrans" cxnId="{C48EEBDA-4D00-42BC-991F-021CA4CB2537}">
      <dgm:prSet/>
      <dgm:spPr/>
    </dgm:pt>
    <dgm:pt modelId="{E52E30C8-567A-4724-959C-C83AB7124697}" type="sibTrans" cxnId="{C48EEBDA-4D00-42BC-991F-021CA4CB2537}">
      <dgm:prSet/>
      <dgm:spPr/>
    </dgm:pt>
    <dgm:pt modelId="{D7A9E2CF-881B-4EBC-AA0E-F2FEDBB859D5}">
      <dgm:prSet phldr="0"/>
      <dgm:spPr/>
      <dgm:t>
        <a:bodyPr/>
        <a:lstStyle/>
        <a:p>
          <a:pPr rtl="0"/>
          <a:r>
            <a:rPr lang="en-US">
              <a:latin typeface="Calibri Light" panose="020F0302020204030204"/>
            </a:rPr>
            <a:t>Agriculture</a:t>
          </a:r>
        </a:p>
      </dgm:t>
    </dgm:pt>
    <dgm:pt modelId="{B3B6D2BF-1F72-419E-8086-F6782F6E9661}" type="parTrans" cxnId="{25F31583-5E33-4867-9779-9EFD0161FAD0}">
      <dgm:prSet/>
      <dgm:spPr/>
    </dgm:pt>
    <dgm:pt modelId="{30ADBB64-B5BF-43BA-BB9F-8C397E75DA3B}" type="sibTrans" cxnId="{25F31583-5E33-4867-9779-9EFD0161FAD0}">
      <dgm:prSet/>
      <dgm:spPr/>
    </dgm:pt>
    <dgm:pt modelId="{42B9BF37-6C58-4EDC-BB40-F88108EF8499}">
      <dgm:prSet phldr="0"/>
      <dgm:spPr/>
      <dgm:t>
        <a:bodyPr/>
        <a:lstStyle/>
        <a:p>
          <a:pPr rtl="0"/>
          <a:r>
            <a:rPr lang="en-US">
              <a:solidFill>
                <a:schemeClr val="tx1"/>
              </a:solidFill>
              <a:latin typeface="Calibri Light" panose="020F0302020204030204"/>
            </a:rPr>
            <a:t>Health Care Workforce Development Strategic Plan Advisory Group</a:t>
          </a:r>
        </a:p>
      </dgm:t>
    </dgm:pt>
    <dgm:pt modelId="{58293036-0C7C-419E-B832-18AB7AEA161C}" type="parTrans" cxnId="{5E0EDB32-CFBE-431E-B806-11830BA053E7}">
      <dgm:prSet/>
      <dgm:spPr/>
    </dgm:pt>
    <dgm:pt modelId="{D378BDAC-E5FD-439F-A41F-869203EA8A9B}" type="sibTrans" cxnId="{5E0EDB32-CFBE-431E-B806-11830BA053E7}">
      <dgm:prSet/>
      <dgm:spPr/>
    </dgm:pt>
    <dgm:pt modelId="{5ED510FD-B770-4CBF-9C19-E5789FD52D30}">
      <dgm:prSet phldr="0"/>
      <dgm:spPr/>
      <dgm:t>
        <a:bodyPr/>
        <a:lstStyle/>
        <a:p>
          <a:pPr rtl="0"/>
          <a:r>
            <a:rPr lang="en-US">
              <a:latin typeface="Calibri Light" panose="020F0302020204030204"/>
            </a:rPr>
            <a:t>Hospitality and Retail</a:t>
          </a:r>
        </a:p>
      </dgm:t>
    </dgm:pt>
    <dgm:pt modelId="{D60D6E10-A4B5-4C5A-A7C6-9C31430586B0}" type="parTrans" cxnId="{19DCE7B3-4155-4A01-AB85-47A7812C4A63}">
      <dgm:prSet/>
      <dgm:spPr/>
    </dgm:pt>
    <dgm:pt modelId="{EF177C77-F4E9-4E8C-AB0F-6E53B30B10E2}" type="sibTrans" cxnId="{19DCE7B3-4155-4A01-AB85-47A7812C4A63}">
      <dgm:prSet/>
      <dgm:spPr/>
    </dgm:pt>
    <dgm:pt modelId="{711FFDD5-AA0F-452A-986A-BDFBAFB127F1}">
      <dgm:prSet phldr="0"/>
      <dgm:spPr/>
      <dgm:t>
        <a:bodyPr/>
        <a:lstStyle/>
        <a:p>
          <a:r>
            <a:rPr lang="en-US">
              <a:latin typeface="Calibri Light" panose="020F0302020204030204"/>
            </a:rPr>
            <a:t>Manufacturing</a:t>
          </a:r>
        </a:p>
      </dgm:t>
    </dgm:pt>
    <dgm:pt modelId="{955DB273-BE92-4882-8AE1-5B11531E1E6F}" type="parTrans" cxnId="{6298E41A-EED9-4D2D-8A7F-B15054F2C851}">
      <dgm:prSet/>
      <dgm:spPr/>
    </dgm:pt>
    <dgm:pt modelId="{4B46EF1E-798A-468A-8771-54149DCA72A9}" type="sibTrans" cxnId="{6298E41A-EED9-4D2D-8A7F-B15054F2C851}">
      <dgm:prSet/>
      <dgm:spPr/>
    </dgm:pt>
    <dgm:pt modelId="{F1F02E55-1B07-4348-81C2-F8587F2F3D36}">
      <dgm:prSet phldr="0"/>
      <dgm:spPr/>
      <dgm:t>
        <a:bodyPr/>
        <a:lstStyle/>
        <a:p>
          <a:pPr rtl="0"/>
          <a:r>
            <a:rPr lang="en-US">
              <a:latin typeface="Calibri Light" panose="020F0302020204030204"/>
            </a:rPr>
            <a:t>Relocation and Recruitment</a:t>
          </a:r>
        </a:p>
      </dgm:t>
    </dgm:pt>
    <dgm:pt modelId="{29536E77-5B08-44DE-A814-20017A8C5315}" type="parTrans" cxnId="{F5CE10B3-2910-4224-8391-E16E89BC3138}">
      <dgm:prSet/>
      <dgm:spPr/>
    </dgm:pt>
    <dgm:pt modelId="{03C54D21-29B6-4C3A-A607-4D907E6B7941}" type="sibTrans" cxnId="{F5CE10B3-2910-4224-8391-E16E89BC3138}">
      <dgm:prSet/>
      <dgm:spPr/>
    </dgm:pt>
    <dgm:pt modelId="{E60804E5-BBF8-417F-8D58-06C08A3567A3}">
      <dgm:prSet phldr="0"/>
      <dgm:spPr/>
      <dgm:t>
        <a:bodyPr/>
        <a:lstStyle/>
        <a:p>
          <a:pPr rtl="0"/>
          <a:r>
            <a:rPr lang="en-US">
              <a:latin typeface="Calibri Light" panose="020F0302020204030204"/>
            </a:rPr>
            <a:t>Training and Credentialing</a:t>
          </a:r>
        </a:p>
      </dgm:t>
    </dgm:pt>
    <dgm:pt modelId="{8BD6D499-6CE6-443B-9F71-71EF5F8D8837}" type="parTrans" cxnId="{EEA416F8-6594-4756-B486-F88D04C5087C}">
      <dgm:prSet/>
      <dgm:spPr/>
    </dgm:pt>
    <dgm:pt modelId="{091EAF2B-7CFC-492A-A8FE-3C1B208D0D3C}" type="sibTrans" cxnId="{EEA416F8-6594-4756-B486-F88D04C5087C}">
      <dgm:prSet/>
      <dgm:spPr/>
    </dgm:pt>
    <dgm:pt modelId="{B2B597AA-F5F6-4FEB-938A-69078A768B3E}">
      <dgm:prSet phldr="0"/>
      <dgm:spPr/>
      <dgm:t>
        <a:bodyPr/>
        <a:lstStyle/>
        <a:p>
          <a:r>
            <a:rPr lang="en-US">
              <a:latin typeface="Calibri Light" panose="020F0302020204030204"/>
            </a:rPr>
            <a:t>Youth</a:t>
          </a:r>
        </a:p>
      </dgm:t>
    </dgm:pt>
    <dgm:pt modelId="{25709889-6E42-4946-AD31-354979467587}" type="parTrans" cxnId="{F5894964-89F6-47D9-83FE-CCFC57688F85}">
      <dgm:prSet/>
      <dgm:spPr/>
    </dgm:pt>
    <dgm:pt modelId="{43EBD81B-9EDF-4529-B5F6-0673F4268A4B}" type="sibTrans" cxnId="{F5894964-89F6-47D9-83FE-CCFC57688F85}">
      <dgm:prSet/>
      <dgm:spPr/>
    </dgm:pt>
    <dgm:pt modelId="{6210A6BB-7EB7-487C-A2F3-64FD2C3A83A1}" type="pres">
      <dgm:prSet presAssocID="{1E45E183-B63D-4EF4-9695-7D1B5D7374B8}" presName="linear" presStyleCnt="0">
        <dgm:presLayoutVars>
          <dgm:dir/>
          <dgm:animLvl val="lvl"/>
          <dgm:resizeHandles val="exact"/>
        </dgm:presLayoutVars>
      </dgm:prSet>
      <dgm:spPr/>
    </dgm:pt>
    <dgm:pt modelId="{0D83D1F7-91D3-4A90-9764-45D469BFA11C}" type="pres">
      <dgm:prSet presAssocID="{9938BEBC-935D-4E63-BBED-85A860C48212}" presName="parentLin" presStyleCnt="0"/>
      <dgm:spPr/>
    </dgm:pt>
    <dgm:pt modelId="{7C8A64FE-45F5-4881-9237-DC91285BA7AD}" type="pres">
      <dgm:prSet presAssocID="{9938BEBC-935D-4E63-BBED-85A860C48212}" presName="parentLeftMargin" presStyleLbl="node1" presStyleIdx="0" presStyleCnt="6"/>
      <dgm:spPr/>
    </dgm:pt>
    <dgm:pt modelId="{1265B18C-00DE-4C95-91BE-2FAADD4877A1}" type="pres">
      <dgm:prSet presAssocID="{9938BEBC-935D-4E63-BBED-85A860C48212}" presName="parentText" presStyleLbl="node1" presStyleIdx="0" presStyleCnt="6">
        <dgm:presLayoutVars>
          <dgm:chMax val="0"/>
          <dgm:bulletEnabled val="1"/>
        </dgm:presLayoutVars>
      </dgm:prSet>
      <dgm:spPr/>
    </dgm:pt>
    <dgm:pt modelId="{719AFEF1-8588-46CD-AFEC-B439745F02AD}" type="pres">
      <dgm:prSet presAssocID="{9938BEBC-935D-4E63-BBED-85A860C48212}" presName="negativeSpace" presStyleCnt="0"/>
      <dgm:spPr/>
    </dgm:pt>
    <dgm:pt modelId="{D58BDB2E-2FE4-4181-B3AD-6F14D289C3B2}" type="pres">
      <dgm:prSet presAssocID="{9938BEBC-935D-4E63-BBED-85A860C48212}" presName="childText" presStyleLbl="conFgAcc1" presStyleIdx="0" presStyleCnt="6">
        <dgm:presLayoutVars>
          <dgm:bulletEnabled val="1"/>
        </dgm:presLayoutVars>
      </dgm:prSet>
      <dgm:spPr/>
    </dgm:pt>
    <dgm:pt modelId="{12F8A967-5D7B-490D-841C-3D7372B35185}" type="pres">
      <dgm:prSet presAssocID="{8220E39E-1C56-4ABA-8B6B-DD62B8700EC8}" presName="spaceBetweenRectangles" presStyleCnt="0"/>
      <dgm:spPr/>
    </dgm:pt>
    <dgm:pt modelId="{60F7108A-0872-4065-8C59-121F284589C7}" type="pres">
      <dgm:prSet presAssocID="{88260A66-A225-4307-8C2B-95428BF09F5E}" presName="parentLin" presStyleCnt="0"/>
      <dgm:spPr/>
    </dgm:pt>
    <dgm:pt modelId="{9D534F2B-1138-44FB-BCAF-27C3785C203D}" type="pres">
      <dgm:prSet presAssocID="{88260A66-A225-4307-8C2B-95428BF09F5E}" presName="parentLeftMargin" presStyleLbl="node1" presStyleIdx="0" presStyleCnt="6"/>
      <dgm:spPr/>
    </dgm:pt>
    <dgm:pt modelId="{8A3728BB-B151-454F-A8A6-34168726AB2D}" type="pres">
      <dgm:prSet presAssocID="{88260A66-A225-4307-8C2B-95428BF09F5E}" presName="parentText" presStyleLbl="node1" presStyleIdx="1" presStyleCnt="6">
        <dgm:presLayoutVars>
          <dgm:chMax val="0"/>
          <dgm:bulletEnabled val="1"/>
        </dgm:presLayoutVars>
      </dgm:prSet>
      <dgm:spPr/>
    </dgm:pt>
    <dgm:pt modelId="{A8ACB6BF-E965-4E58-9ADC-F60145C00DB8}" type="pres">
      <dgm:prSet presAssocID="{88260A66-A225-4307-8C2B-95428BF09F5E}" presName="negativeSpace" presStyleCnt="0"/>
      <dgm:spPr/>
    </dgm:pt>
    <dgm:pt modelId="{2DD66B0F-C9B9-4547-BD42-52C2EA668232}" type="pres">
      <dgm:prSet presAssocID="{88260A66-A225-4307-8C2B-95428BF09F5E}" presName="childText" presStyleLbl="conFgAcc1" presStyleIdx="1" presStyleCnt="6">
        <dgm:presLayoutVars>
          <dgm:bulletEnabled val="1"/>
        </dgm:presLayoutVars>
      </dgm:prSet>
      <dgm:spPr/>
    </dgm:pt>
    <dgm:pt modelId="{CD36D910-905E-4387-B267-0CBAD1E982A6}" type="pres">
      <dgm:prSet presAssocID="{25A0ED0E-7019-41A8-9FD7-B03B06EED949}" presName="spaceBetweenRectangles" presStyleCnt="0"/>
      <dgm:spPr/>
    </dgm:pt>
    <dgm:pt modelId="{7F2D9B09-0CE7-401C-8C3B-20355DFEB8DE}" type="pres">
      <dgm:prSet presAssocID="{323A0F48-22E6-4DA8-843E-AECE4080F95D}" presName="parentLin" presStyleCnt="0"/>
      <dgm:spPr/>
    </dgm:pt>
    <dgm:pt modelId="{16418DF0-4444-43FB-9D7E-20AD04C7B4CE}" type="pres">
      <dgm:prSet presAssocID="{323A0F48-22E6-4DA8-843E-AECE4080F95D}" presName="parentLeftMargin" presStyleLbl="node1" presStyleIdx="1" presStyleCnt="6"/>
      <dgm:spPr/>
    </dgm:pt>
    <dgm:pt modelId="{B561C740-271D-4116-A743-53FC92AD035F}" type="pres">
      <dgm:prSet presAssocID="{323A0F48-22E6-4DA8-843E-AECE4080F95D}" presName="parentText" presStyleLbl="node1" presStyleIdx="2" presStyleCnt="6">
        <dgm:presLayoutVars>
          <dgm:chMax val="0"/>
          <dgm:bulletEnabled val="1"/>
        </dgm:presLayoutVars>
      </dgm:prSet>
      <dgm:spPr/>
    </dgm:pt>
    <dgm:pt modelId="{2D54C5E1-36A5-49CA-9CB0-2D212C4C132A}" type="pres">
      <dgm:prSet presAssocID="{323A0F48-22E6-4DA8-843E-AECE4080F95D}" presName="negativeSpace" presStyleCnt="0"/>
      <dgm:spPr/>
    </dgm:pt>
    <dgm:pt modelId="{8128D506-ACF4-4501-8102-69D243B71A4B}" type="pres">
      <dgm:prSet presAssocID="{323A0F48-22E6-4DA8-843E-AECE4080F95D}" presName="childText" presStyleLbl="conFgAcc1" presStyleIdx="2" presStyleCnt="6">
        <dgm:presLayoutVars>
          <dgm:bulletEnabled val="1"/>
        </dgm:presLayoutVars>
      </dgm:prSet>
      <dgm:spPr/>
    </dgm:pt>
    <dgm:pt modelId="{5CBA3C52-0AED-4CC1-A677-A2BEE58124C5}" type="pres">
      <dgm:prSet presAssocID="{D5ECDE29-F22D-4035-814B-727311865956}" presName="spaceBetweenRectangles" presStyleCnt="0"/>
      <dgm:spPr/>
    </dgm:pt>
    <dgm:pt modelId="{13CD6708-C31F-44B1-858E-519A4F2D1836}" type="pres">
      <dgm:prSet presAssocID="{09D40AC9-27EB-4F74-9644-F8C64310AB59}" presName="parentLin" presStyleCnt="0"/>
      <dgm:spPr/>
    </dgm:pt>
    <dgm:pt modelId="{C43FC60B-86CF-40FC-96F1-AC64F6FFF7A6}" type="pres">
      <dgm:prSet presAssocID="{09D40AC9-27EB-4F74-9644-F8C64310AB59}" presName="parentLeftMargin" presStyleLbl="node1" presStyleIdx="2" presStyleCnt="6"/>
      <dgm:spPr/>
    </dgm:pt>
    <dgm:pt modelId="{57F978F3-564C-4DBB-A0E1-16BE555B0EAA}" type="pres">
      <dgm:prSet presAssocID="{09D40AC9-27EB-4F74-9644-F8C64310AB59}" presName="parentText" presStyleLbl="node1" presStyleIdx="3" presStyleCnt="6">
        <dgm:presLayoutVars>
          <dgm:chMax val="0"/>
          <dgm:bulletEnabled val="1"/>
        </dgm:presLayoutVars>
      </dgm:prSet>
      <dgm:spPr/>
    </dgm:pt>
    <dgm:pt modelId="{0960BAF2-E4CA-4153-9CA9-3D3904E8EF03}" type="pres">
      <dgm:prSet presAssocID="{09D40AC9-27EB-4F74-9644-F8C64310AB59}" presName="negativeSpace" presStyleCnt="0"/>
      <dgm:spPr/>
    </dgm:pt>
    <dgm:pt modelId="{B1875D00-F77E-47FB-861A-E89E2B3735C6}" type="pres">
      <dgm:prSet presAssocID="{09D40AC9-27EB-4F74-9644-F8C64310AB59}" presName="childText" presStyleLbl="conFgAcc1" presStyleIdx="3" presStyleCnt="6">
        <dgm:presLayoutVars>
          <dgm:bulletEnabled val="1"/>
        </dgm:presLayoutVars>
      </dgm:prSet>
      <dgm:spPr/>
    </dgm:pt>
    <dgm:pt modelId="{CBC41F13-F727-4B16-90DD-2D7455A40F28}" type="pres">
      <dgm:prSet presAssocID="{E52E30C8-567A-4724-959C-C83AB7124697}" presName="spaceBetweenRectangles" presStyleCnt="0"/>
      <dgm:spPr/>
    </dgm:pt>
    <dgm:pt modelId="{F32E590F-5710-4FED-A252-6D79306CC7FE}" type="pres">
      <dgm:prSet presAssocID="{2429B4D9-CDFE-4528-BBEF-2CEFB5A2CE34}" presName="parentLin" presStyleCnt="0"/>
      <dgm:spPr/>
    </dgm:pt>
    <dgm:pt modelId="{932893CB-3514-460A-8FAE-49D27ED4101A}" type="pres">
      <dgm:prSet presAssocID="{2429B4D9-CDFE-4528-BBEF-2CEFB5A2CE34}" presName="parentLeftMargin" presStyleLbl="node1" presStyleIdx="3" presStyleCnt="6"/>
      <dgm:spPr/>
    </dgm:pt>
    <dgm:pt modelId="{49593310-077D-49CD-A796-7227A7A8493C}" type="pres">
      <dgm:prSet presAssocID="{2429B4D9-CDFE-4528-BBEF-2CEFB5A2CE34}" presName="parentText" presStyleLbl="node1" presStyleIdx="4" presStyleCnt="6">
        <dgm:presLayoutVars>
          <dgm:chMax val="0"/>
          <dgm:bulletEnabled val="1"/>
        </dgm:presLayoutVars>
      </dgm:prSet>
      <dgm:spPr/>
    </dgm:pt>
    <dgm:pt modelId="{9015C0EE-5A70-4758-B404-3F36E3201929}" type="pres">
      <dgm:prSet presAssocID="{2429B4D9-CDFE-4528-BBEF-2CEFB5A2CE34}" presName="negativeSpace" presStyleCnt="0"/>
      <dgm:spPr/>
    </dgm:pt>
    <dgm:pt modelId="{9A2640BF-4AEA-4A1D-AEDB-4E01AB40E6AD}" type="pres">
      <dgm:prSet presAssocID="{2429B4D9-CDFE-4528-BBEF-2CEFB5A2CE34}" presName="childText" presStyleLbl="conFgAcc1" presStyleIdx="4" presStyleCnt="6">
        <dgm:presLayoutVars>
          <dgm:bulletEnabled val="1"/>
        </dgm:presLayoutVars>
      </dgm:prSet>
      <dgm:spPr/>
    </dgm:pt>
    <dgm:pt modelId="{6C5B8B25-C6D1-4818-9971-11292A8A3E7C}" type="pres">
      <dgm:prSet presAssocID="{C466B10C-7ECA-4F2E-A240-FB01A30C318F}" presName="spaceBetweenRectangles" presStyleCnt="0"/>
      <dgm:spPr/>
    </dgm:pt>
    <dgm:pt modelId="{5369B064-CE3D-4A04-ACE2-11387ED9A858}" type="pres">
      <dgm:prSet presAssocID="{8BF412B6-774F-48D7-AD4F-5FB8DB9810E4}" presName="parentLin" presStyleCnt="0"/>
      <dgm:spPr/>
    </dgm:pt>
    <dgm:pt modelId="{F6949C91-F5FF-4BFD-86FF-D036BBCF65E9}" type="pres">
      <dgm:prSet presAssocID="{8BF412B6-774F-48D7-AD4F-5FB8DB9810E4}" presName="parentLeftMargin" presStyleLbl="node1" presStyleIdx="4" presStyleCnt="6"/>
      <dgm:spPr/>
    </dgm:pt>
    <dgm:pt modelId="{2CC0C592-472C-4B33-9521-81360AB8698F}" type="pres">
      <dgm:prSet presAssocID="{8BF412B6-774F-48D7-AD4F-5FB8DB9810E4}" presName="parentText" presStyleLbl="node1" presStyleIdx="5" presStyleCnt="6">
        <dgm:presLayoutVars>
          <dgm:chMax val="0"/>
          <dgm:bulletEnabled val="1"/>
        </dgm:presLayoutVars>
      </dgm:prSet>
      <dgm:spPr/>
    </dgm:pt>
    <dgm:pt modelId="{04DF97BA-BDE0-483E-B278-71EE63301596}" type="pres">
      <dgm:prSet presAssocID="{8BF412B6-774F-48D7-AD4F-5FB8DB9810E4}" presName="negativeSpace" presStyleCnt="0"/>
      <dgm:spPr/>
    </dgm:pt>
    <dgm:pt modelId="{A09F9565-011E-413F-96E7-5C2F9A4D16D9}" type="pres">
      <dgm:prSet presAssocID="{8BF412B6-774F-48D7-AD4F-5FB8DB9810E4}" presName="childText" presStyleLbl="conFgAcc1" presStyleIdx="5" presStyleCnt="6">
        <dgm:presLayoutVars>
          <dgm:bulletEnabled val="1"/>
        </dgm:presLayoutVars>
      </dgm:prSet>
      <dgm:spPr/>
    </dgm:pt>
  </dgm:ptLst>
  <dgm:cxnLst>
    <dgm:cxn modelId="{4F021E00-7E3D-47BA-8B67-B3C35B5CE362}" type="presOf" srcId="{B2B597AA-F5F6-4FEB-938A-69078A768B3E}" destId="{9A2640BF-4AEA-4A1D-AEDB-4E01AB40E6AD}" srcOrd="0" destOrd="7" presId="urn:microsoft.com/office/officeart/2005/8/layout/list1"/>
    <dgm:cxn modelId="{D2E36E05-C027-4B9D-A370-88A7FD00E8F9}" srcId="{09D40AC9-27EB-4F74-9644-F8C64310AB59}" destId="{E5CDD2D3-704B-44EA-926E-330EEDFD9C3A}" srcOrd="2" destOrd="0" parTransId="{183DAE58-F552-4166-A52C-4169E4E259F0}" sibTransId="{E41C9D05-365A-4181-AA25-C32A0925F39F}"/>
    <dgm:cxn modelId="{2746F910-2138-45C8-9EA6-7B448C91303C}" type="presOf" srcId="{2429B4D9-CDFE-4528-BBEF-2CEFB5A2CE34}" destId="{49593310-077D-49CD-A796-7227A7A8493C}" srcOrd="1" destOrd="0" presId="urn:microsoft.com/office/officeart/2005/8/layout/list1"/>
    <dgm:cxn modelId="{6DD71911-0881-4265-BF3A-24D63B240F2A}" srcId="{323A0F48-22E6-4DA8-843E-AECE4080F95D}" destId="{21264458-0B30-4B41-B33F-36CAE460C808}" srcOrd="0" destOrd="0" parTransId="{A6453E30-070A-4BF4-A09A-DD1A894B6496}" sibTransId="{1CBEE3BC-5FC7-47B2-BFC6-9CE5E299BE39}"/>
    <dgm:cxn modelId="{BBE59E18-0B62-415D-80B6-C0E29458F966}" type="presOf" srcId="{2E483C78-85C7-4B3F-8ECB-F1A1171C3A00}" destId="{B1875D00-F77E-47FB-861A-E89E2B3735C6}" srcOrd="0" destOrd="1" presId="urn:microsoft.com/office/officeart/2005/8/layout/list1"/>
    <dgm:cxn modelId="{6298E41A-EED9-4D2D-8A7F-B15054F2C851}" srcId="{2429B4D9-CDFE-4528-BBEF-2CEFB5A2CE34}" destId="{711FFDD5-AA0F-452A-986A-BDFBAFB127F1}" srcOrd="4" destOrd="0" parTransId="{955DB273-BE92-4882-8AE1-5B11531E1E6F}" sibTransId="{4B46EF1E-798A-468A-8771-54149DCA72A9}"/>
    <dgm:cxn modelId="{E6DB5320-0C35-49C9-83F4-1A89F986D6A2}" srcId="{1E45E183-B63D-4EF4-9695-7D1B5D7374B8}" destId="{323A0F48-22E6-4DA8-843E-AECE4080F95D}" srcOrd="2" destOrd="0" parTransId="{B14653C1-8935-4FE3-B2B5-8A35B918311D}" sibTransId="{D5ECDE29-F22D-4035-814B-727311865956}"/>
    <dgm:cxn modelId="{72616323-9B5E-4013-9390-7E7A206E0F3E}" type="presOf" srcId="{78ED59E6-D053-4805-9704-75335CF8C9E0}" destId="{9A2640BF-4AEA-4A1D-AEDB-4E01AB40E6AD}" srcOrd="0" destOrd="1" presId="urn:microsoft.com/office/officeart/2005/8/layout/list1"/>
    <dgm:cxn modelId="{5E0EDB32-CFBE-431E-B806-11830BA053E7}" srcId="{2429B4D9-CDFE-4528-BBEF-2CEFB5A2CE34}" destId="{42B9BF37-6C58-4EDC-BB40-F88108EF8499}" srcOrd="2" destOrd="0" parTransId="{58293036-0C7C-419E-B832-18AB7AEA161C}" sibTransId="{D378BDAC-E5FD-439F-A41F-869203EA8A9B}"/>
    <dgm:cxn modelId="{D48E4A38-CF3C-47C4-AF70-8B8E4921F450}" type="presOf" srcId="{323A0F48-22E6-4DA8-843E-AECE4080F95D}" destId="{B561C740-271D-4116-A743-53FC92AD035F}" srcOrd="1" destOrd="0" presId="urn:microsoft.com/office/officeart/2005/8/layout/list1"/>
    <dgm:cxn modelId="{453C8161-E237-44A9-9389-E717B44AFA01}" srcId="{09D40AC9-27EB-4F74-9644-F8C64310AB59}" destId="{FA51D1B2-27C2-4696-B87E-A9E380B95267}" srcOrd="3" destOrd="0" parTransId="{9EA4201A-7C4B-4FA6-89F6-D367EC4367E2}" sibTransId="{BAE90C28-4BFF-4F23-8F75-F909F43E5B6F}"/>
    <dgm:cxn modelId="{CCA72443-313B-4AD9-90F4-F56460357E0A}" type="presOf" srcId="{BCD10ED3-75A7-4AAB-A317-1260D3094DE7}" destId="{B1875D00-F77E-47FB-861A-E89E2B3735C6}" srcOrd="0" destOrd="0" presId="urn:microsoft.com/office/officeart/2005/8/layout/list1"/>
    <dgm:cxn modelId="{F5894964-89F6-47D9-83FE-CCFC57688F85}" srcId="{2429B4D9-CDFE-4528-BBEF-2CEFB5A2CE34}" destId="{B2B597AA-F5F6-4FEB-938A-69078A768B3E}" srcOrd="7" destOrd="0" parTransId="{25709889-6E42-4946-AD31-354979467587}" sibTransId="{43EBD81B-9EDF-4529-B5F6-0673F4268A4B}"/>
    <dgm:cxn modelId="{C67E1B4E-6A16-4687-BB53-7CEEEE200026}" type="presOf" srcId="{5ED510FD-B770-4CBF-9C19-E5789FD52D30}" destId="{9A2640BF-4AEA-4A1D-AEDB-4E01AB40E6AD}" srcOrd="0" destOrd="3" presId="urn:microsoft.com/office/officeart/2005/8/layout/list1"/>
    <dgm:cxn modelId="{4A464D6E-10C0-4E98-9E78-AD76CB295D7C}" srcId="{1E45E183-B63D-4EF4-9695-7D1B5D7374B8}" destId="{9938BEBC-935D-4E63-BBED-85A860C48212}" srcOrd="0" destOrd="0" parTransId="{E54E7E7B-2B63-407C-9116-9E555127B687}" sibTransId="{8220E39E-1C56-4ABA-8B6B-DD62B8700EC8}"/>
    <dgm:cxn modelId="{31897352-F798-4842-9C91-E8C5FEEDB57E}" type="presOf" srcId="{9938BEBC-935D-4E63-BBED-85A860C48212}" destId="{7C8A64FE-45F5-4881-9237-DC91285BA7AD}" srcOrd="0" destOrd="0" presId="urn:microsoft.com/office/officeart/2005/8/layout/list1"/>
    <dgm:cxn modelId="{DD3FE157-C4EE-4FF8-A7C5-E44137CE8C1F}" type="presOf" srcId="{D7A9E2CF-881B-4EBC-AA0E-F2FEDBB859D5}" destId="{9A2640BF-4AEA-4A1D-AEDB-4E01AB40E6AD}" srcOrd="0" destOrd="0" presId="urn:microsoft.com/office/officeart/2005/8/layout/list1"/>
    <dgm:cxn modelId="{ABF73A78-46FA-4C19-8BE8-D1E2F16C36B9}" srcId="{09D40AC9-27EB-4F74-9644-F8C64310AB59}" destId="{BCD10ED3-75A7-4AAB-A317-1260D3094DE7}" srcOrd="0" destOrd="0" parTransId="{36D86A09-3EBB-40A4-B44E-08F5FF7E1917}" sibTransId="{E606A4BC-0835-4673-9E67-C41106B7185F}"/>
    <dgm:cxn modelId="{3758B759-4F3E-4FCD-B2FD-4DA5B23C6AA9}" srcId="{1E45E183-B63D-4EF4-9695-7D1B5D7374B8}" destId="{88260A66-A225-4307-8C2B-95428BF09F5E}" srcOrd="1" destOrd="0" parTransId="{558FBEC5-E679-47FD-9162-F4678464DF7A}" sibTransId="{25A0ED0E-7019-41A8-9FD7-B03B06EED949}"/>
    <dgm:cxn modelId="{55292F7C-0738-411B-AE10-83AEFBA7BB79}" type="presOf" srcId="{9938BEBC-935D-4E63-BBED-85A860C48212}" destId="{1265B18C-00DE-4C95-91BE-2FAADD4877A1}" srcOrd="1" destOrd="0" presId="urn:microsoft.com/office/officeart/2005/8/layout/list1"/>
    <dgm:cxn modelId="{E23C4C7F-2AFA-41F4-913D-2F35DCEBC87A}" type="presOf" srcId="{E5CDD2D3-704B-44EA-926E-330EEDFD9C3A}" destId="{B1875D00-F77E-47FB-861A-E89E2B3735C6}" srcOrd="0" destOrd="2" presId="urn:microsoft.com/office/officeart/2005/8/layout/list1"/>
    <dgm:cxn modelId="{3596D980-E482-4A87-87A3-2889A2902245}" type="presOf" srcId="{88260A66-A225-4307-8C2B-95428BF09F5E}" destId="{8A3728BB-B151-454F-A8A6-34168726AB2D}" srcOrd="1" destOrd="0" presId="urn:microsoft.com/office/officeart/2005/8/layout/list1"/>
    <dgm:cxn modelId="{25F31583-5E33-4867-9779-9EFD0161FAD0}" srcId="{2429B4D9-CDFE-4528-BBEF-2CEFB5A2CE34}" destId="{D7A9E2CF-881B-4EBC-AA0E-F2FEDBB859D5}" srcOrd="0" destOrd="0" parTransId="{B3B6D2BF-1F72-419E-8086-F6782F6E9661}" sibTransId="{30ADBB64-B5BF-43BA-BB9F-8C397E75DA3B}"/>
    <dgm:cxn modelId="{D3086C8A-F0D0-4886-A36D-4BBBBA6B5CDD}" type="presOf" srcId="{323A0F48-22E6-4DA8-843E-AECE4080F95D}" destId="{16418DF0-4444-43FB-9D7E-20AD04C7B4CE}" srcOrd="0" destOrd="0" presId="urn:microsoft.com/office/officeart/2005/8/layout/list1"/>
    <dgm:cxn modelId="{A1E62D8C-EA3C-499C-8E54-CBA82EB4B1BC}" type="presOf" srcId="{1E45E183-B63D-4EF4-9695-7D1B5D7374B8}" destId="{6210A6BB-7EB7-487C-A2F3-64FD2C3A83A1}" srcOrd="0" destOrd="0" presId="urn:microsoft.com/office/officeart/2005/8/layout/list1"/>
    <dgm:cxn modelId="{76179F99-EF7B-4E16-8D6B-89044041EA9E}" type="presOf" srcId="{42B9BF37-6C58-4EDC-BB40-F88108EF8499}" destId="{9A2640BF-4AEA-4A1D-AEDB-4E01AB40E6AD}" srcOrd="0" destOrd="2" presId="urn:microsoft.com/office/officeart/2005/8/layout/list1"/>
    <dgm:cxn modelId="{62E6F79A-BFDF-42B1-959F-1B7F5C883B51}" type="presOf" srcId="{8BF412B6-774F-48D7-AD4F-5FB8DB9810E4}" destId="{2CC0C592-472C-4B33-9521-81360AB8698F}" srcOrd="1" destOrd="0" presId="urn:microsoft.com/office/officeart/2005/8/layout/list1"/>
    <dgm:cxn modelId="{F10B819E-5412-444A-A728-72CA24E9421E}" type="presOf" srcId="{09D40AC9-27EB-4F74-9644-F8C64310AB59}" destId="{C43FC60B-86CF-40FC-96F1-AC64F6FFF7A6}" srcOrd="0" destOrd="0" presId="urn:microsoft.com/office/officeart/2005/8/layout/list1"/>
    <dgm:cxn modelId="{C4C4639F-1942-4A73-AB1F-E03F3547392B}" type="presOf" srcId="{E60804E5-BBF8-417F-8D58-06C08A3567A3}" destId="{9A2640BF-4AEA-4A1D-AEDB-4E01AB40E6AD}" srcOrd="0" destOrd="6" presId="urn:microsoft.com/office/officeart/2005/8/layout/list1"/>
    <dgm:cxn modelId="{F73F44A0-C9DE-4939-9D06-32CB64F2DF2B}" type="presOf" srcId="{21264458-0B30-4B41-B33F-36CAE460C808}" destId="{8128D506-ACF4-4501-8102-69D243B71A4B}" srcOrd="0" destOrd="0" presId="urn:microsoft.com/office/officeart/2005/8/layout/list1"/>
    <dgm:cxn modelId="{956376A1-935C-4D10-8973-2D5DC5DF594B}" srcId="{09D40AC9-27EB-4F74-9644-F8C64310AB59}" destId="{2E483C78-85C7-4B3F-8ECB-F1A1171C3A00}" srcOrd="1" destOrd="0" parTransId="{68DC3093-059A-4B0B-A568-118BE1B7B98D}" sibTransId="{30545187-9CAE-442D-A990-DE2E0892F4D7}"/>
    <dgm:cxn modelId="{6158F7AA-E115-45B7-8A04-FF1EFD84F512}" srcId="{1E45E183-B63D-4EF4-9695-7D1B5D7374B8}" destId="{2429B4D9-CDFE-4528-BBEF-2CEFB5A2CE34}" srcOrd="4" destOrd="0" parTransId="{590EAB19-FCEF-4497-8399-401C3A675B7A}" sibTransId="{C466B10C-7ECA-4F2E-A240-FB01A30C318F}"/>
    <dgm:cxn modelId="{B29BF8AB-87B7-43EF-848E-BC0874CF4DB1}" type="presOf" srcId="{DF7A8B6C-5B0E-4DE5-B02E-90D70781CF50}" destId="{B1875D00-F77E-47FB-861A-E89E2B3735C6}" srcOrd="0" destOrd="4" presId="urn:microsoft.com/office/officeart/2005/8/layout/list1"/>
    <dgm:cxn modelId="{34F4A2AF-CD31-4146-8BF6-BC13F85578E7}" type="presOf" srcId="{8BF412B6-774F-48D7-AD4F-5FB8DB9810E4}" destId="{F6949C91-F5FF-4BFD-86FF-D036BBCF65E9}" srcOrd="0" destOrd="0" presId="urn:microsoft.com/office/officeart/2005/8/layout/list1"/>
    <dgm:cxn modelId="{F5CE10B3-2910-4224-8391-E16E89BC3138}" srcId="{2429B4D9-CDFE-4528-BBEF-2CEFB5A2CE34}" destId="{F1F02E55-1B07-4348-81C2-F8587F2F3D36}" srcOrd="5" destOrd="0" parTransId="{29536E77-5B08-44DE-A814-20017A8C5315}" sibTransId="{03C54D21-29B6-4C3A-A607-4D907E6B7941}"/>
    <dgm:cxn modelId="{19DCE7B3-4155-4A01-AB85-47A7812C4A63}" srcId="{2429B4D9-CDFE-4528-BBEF-2CEFB5A2CE34}" destId="{5ED510FD-B770-4CBF-9C19-E5789FD52D30}" srcOrd="3" destOrd="0" parTransId="{D60D6E10-A4B5-4C5A-A7C6-9C31430586B0}" sibTransId="{EF177C77-F4E9-4E8C-AB0F-6E53B30B10E2}"/>
    <dgm:cxn modelId="{0D7F5ECE-52E6-4A78-8801-5A70E6540867}" type="presOf" srcId="{FA51D1B2-27C2-4696-B87E-A9E380B95267}" destId="{B1875D00-F77E-47FB-861A-E89E2B3735C6}" srcOrd="0" destOrd="3" presId="urn:microsoft.com/office/officeart/2005/8/layout/list1"/>
    <dgm:cxn modelId="{A3ECFCD3-1F4B-43A5-B97A-BF0E2FD6137C}" type="presOf" srcId="{09D40AC9-27EB-4F74-9644-F8C64310AB59}" destId="{57F978F3-564C-4DBB-A0E1-16BE555B0EAA}" srcOrd="1" destOrd="0" presId="urn:microsoft.com/office/officeart/2005/8/layout/list1"/>
    <dgm:cxn modelId="{78FA90D5-EB5A-4324-B985-0695B2676963}" type="presOf" srcId="{2429B4D9-CDFE-4528-BBEF-2CEFB5A2CE34}" destId="{932893CB-3514-460A-8FAE-49D27ED4101A}" srcOrd="0" destOrd="0" presId="urn:microsoft.com/office/officeart/2005/8/layout/list1"/>
    <dgm:cxn modelId="{95B371DA-C349-4E82-A328-EAE3FC09E732}" type="presOf" srcId="{711FFDD5-AA0F-452A-986A-BDFBAFB127F1}" destId="{9A2640BF-4AEA-4A1D-AEDB-4E01AB40E6AD}" srcOrd="0" destOrd="4" presId="urn:microsoft.com/office/officeart/2005/8/layout/list1"/>
    <dgm:cxn modelId="{C48EEBDA-4D00-42BC-991F-021CA4CB2537}" srcId="{1E45E183-B63D-4EF4-9695-7D1B5D7374B8}" destId="{09D40AC9-27EB-4F74-9644-F8C64310AB59}" srcOrd="3" destOrd="0" parTransId="{FEDE2FDB-62F5-407B-AC65-6A55CA2A52A1}" sibTransId="{E52E30C8-567A-4724-959C-C83AB7124697}"/>
    <dgm:cxn modelId="{55E65EDD-442A-41E3-B9CA-F252BFA97540}" type="presOf" srcId="{F1F02E55-1B07-4348-81C2-F8587F2F3D36}" destId="{9A2640BF-4AEA-4A1D-AEDB-4E01AB40E6AD}" srcOrd="0" destOrd="5" presId="urn:microsoft.com/office/officeart/2005/8/layout/list1"/>
    <dgm:cxn modelId="{ED3A08DE-2430-4984-9E4E-71C317131223}" srcId="{2429B4D9-CDFE-4528-BBEF-2CEFB5A2CE34}" destId="{78ED59E6-D053-4805-9704-75335CF8C9E0}" srcOrd="1" destOrd="0" parTransId="{BDDB1D27-6DA4-488F-BA13-EE32507B38B1}" sibTransId="{236A45A5-5DBF-418F-A8AA-856B3513D9F6}"/>
    <dgm:cxn modelId="{01B3DBE5-AED2-4040-A4D0-B3E8280D8EC2}" type="presOf" srcId="{88260A66-A225-4307-8C2B-95428BF09F5E}" destId="{9D534F2B-1138-44FB-BCAF-27C3785C203D}" srcOrd="0" destOrd="0" presId="urn:microsoft.com/office/officeart/2005/8/layout/list1"/>
    <dgm:cxn modelId="{866AA1E6-A380-4F72-9E59-889A79EC170F}" srcId="{1E45E183-B63D-4EF4-9695-7D1B5D7374B8}" destId="{8BF412B6-774F-48D7-AD4F-5FB8DB9810E4}" srcOrd="5" destOrd="0" parTransId="{D478DF68-5A03-45BB-BCC0-BA24B23E9344}" sibTransId="{7E7C84CC-E951-4F34-AFF6-CD35C7C48FCE}"/>
    <dgm:cxn modelId="{EEA416F8-6594-4756-B486-F88D04C5087C}" srcId="{2429B4D9-CDFE-4528-BBEF-2CEFB5A2CE34}" destId="{E60804E5-BBF8-417F-8D58-06C08A3567A3}" srcOrd="6" destOrd="0" parTransId="{8BD6D499-6CE6-443B-9F71-71EF5F8D8837}" sibTransId="{091EAF2B-7CFC-492A-A8FE-3C1B208D0D3C}"/>
    <dgm:cxn modelId="{3BDB2EFC-9C35-4A7E-BDBE-B552BD8FE55E}" srcId="{09D40AC9-27EB-4F74-9644-F8C64310AB59}" destId="{DF7A8B6C-5B0E-4DE5-B02E-90D70781CF50}" srcOrd="4" destOrd="0" parTransId="{250E6231-126B-47E2-84A8-225B835ED834}" sibTransId="{2DC9AE6D-70D6-4381-8E8F-65384DBA2997}"/>
    <dgm:cxn modelId="{9F9DF986-D099-4C77-B1B9-E7022060D8DC}" type="presParOf" srcId="{6210A6BB-7EB7-487C-A2F3-64FD2C3A83A1}" destId="{0D83D1F7-91D3-4A90-9764-45D469BFA11C}" srcOrd="0" destOrd="0" presId="urn:microsoft.com/office/officeart/2005/8/layout/list1"/>
    <dgm:cxn modelId="{05D5A196-672E-4D7E-A081-2914D188AC25}" type="presParOf" srcId="{0D83D1F7-91D3-4A90-9764-45D469BFA11C}" destId="{7C8A64FE-45F5-4881-9237-DC91285BA7AD}" srcOrd="0" destOrd="0" presId="urn:microsoft.com/office/officeart/2005/8/layout/list1"/>
    <dgm:cxn modelId="{269E693B-742F-41B0-BD4A-EC860256B7ED}" type="presParOf" srcId="{0D83D1F7-91D3-4A90-9764-45D469BFA11C}" destId="{1265B18C-00DE-4C95-91BE-2FAADD4877A1}" srcOrd="1" destOrd="0" presId="urn:microsoft.com/office/officeart/2005/8/layout/list1"/>
    <dgm:cxn modelId="{5984BB12-5A9B-4841-A073-CF8C956214E9}" type="presParOf" srcId="{6210A6BB-7EB7-487C-A2F3-64FD2C3A83A1}" destId="{719AFEF1-8588-46CD-AFEC-B439745F02AD}" srcOrd="1" destOrd="0" presId="urn:microsoft.com/office/officeart/2005/8/layout/list1"/>
    <dgm:cxn modelId="{A1139623-76F2-4BDA-860A-4CA107E9D351}" type="presParOf" srcId="{6210A6BB-7EB7-487C-A2F3-64FD2C3A83A1}" destId="{D58BDB2E-2FE4-4181-B3AD-6F14D289C3B2}" srcOrd="2" destOrd="0" presId="urn:microsoft.com/office/officeart/2005/8/layout/list1"/>
    <dgm:cxn modelId="{821E6D09-10FA-4451-818A-62D86A406082}" type="presParOf" srcId="{6210A6BB-7EB7-487C-A2F3-64FD2C3A83A1}" destId="{12F8A967-5D7B-490D-841C-3D7372B35185}" srcOrd="3" destOrd="0" presId="urn:microsoft.com/office/officeart/2005/8/layout/list1"/>
    <dgm:cxn modelId="{F5060764-2536-43C5-ACB1-BB078211D37E}" type="presParOf" srcId="{6210A6BB-7EB7-487C-A2F3-64FD2C3A83A1}" destId="{60F7108A-0872-4065-8C59-121F284589C7}" srcOrd="4" destOrd="0" presId="urn:microsoft.com/office/officeart/2005/8/layout/list1"/>
    <dgm:cxn modelId="{B6BA7B33-B94A-4E05-A9DE-2AED5097CBE8}" type="presParOf" srcId="{60F7108A-0872-4065-8C59-121F284589C7}" destId="{9D534F2B-1138-44FB-BCAF-27C3785C203D}" srcOrd="0" destOrd="0" presId="urn:microsoft.com/office/officeart/2005/8/layout/list1"/>
    <dgm:cxn modelId="{B81FBF94-0636-4AE4-B684-58C10463E317}" type="presParOf" srcId="{60F7108A-0872-4065-8C59-121F284589C7}" destId="{8A3728BB-B151-454F-A8A6-34168726AB2D}" srcOrd="1" destOrd="0" presId="urn:microsoft.com/office/officeart/2005/8/layout/list1"/>
    <dgm:cxn modelId="{FD831DFA-9201-44EB-83D8-6481A593F87C}" type="presParOf" srcId="{6210A6BB-7EB7-487C-A2F3-64FD2C3A83A1}" destId="{A8ACB6BF-E965-4E58-9ADC-F60145C00DB8}" srcOrd="5" destOrd="0" presId="urn:microsoft.com/office/officeart/2005/8/layout/list1"/>
    <dgm:cxn modelId="{6DA1EC76-BDE9-4129-8471-E0F3D223F9D7}" type="presParOf" srcId="{6210A6BB-7EB7-487C-A2F3-64FD2C3A83A1}" destId="{2DD66B0F-C9B9-4547-BD42-52C2EA668232}" srcOrd="6" destOrd="0" presId="urn:microsoft.com/office/officeart/2005/8/layout/list1"/>
    <dgm:cxn modelId="{2C238E4F-83EF-4014-A954-A8C7676849C8}" type="presParOf" srcId="{6210A6BB-7EB7-487C-A2F3-64FD2C3A83A1}" destId="{CD36D910-905E-4387-B267-0CBAD1E982A6}" srcOrd="7" destOrd="0" presId="urn:microsoft.com/office/officeart/2005/8/layout/list1"/>
    <dgm:cxn modelId="{75F62996-83C0-495A-A2E5-F056F3BBCC1D}" type="presParOf" srcId="{6210A6BB-7EB7-487C-A2F3-64FD2C3A83A1}" destId="{7F2D9B09-0CE7-401C-8C3B-20355DFEB8DE}" srcOrd="8" destOrd="0" presId="urn:microsoft.com/office/officeart/2005/8/layout/list1"/>
    <dgm:cxn modelId="{BA52093D-BF42-483F-8F25-ED9DDD916E25}" type="presParOf" srcId="{7F2D9B09-0CE7-401C-8C3B-20355DFEB8DE}" destId="{16418DF0-4444-43FB-9D7E-20AD04C7B4CE}" srcOrd="0" destOrd="0" presId="urn:microsoft.com/office/officeart/2005/8/layout/list1"/>
    <dgm:cxn modelId="{965C2A04-A34C-4F34-9A28-4B4D8BAE4B1E}" type="presParOf" srcId="{7F2D9B09-0CE7-401C-8C3B-20355DFEB8DE}" destId="{B561C740-271D-4116-A743-53FC92AD035F}" srcOrd="1" destOrd="0" presId="urn:microsoft.com/office/officeart/2005/8/layout/list1"/>
    <dgm:cxn modelId="{CA193854-C41C-4E7B-A184-1F79F7E991EA}" type="presParOf" srcId="{6210A6BB-7EB7-487C-A2F3-64FD2C3A83A1}" destId="{2D54C5E1-36A5-49CA-9CB0-2D212C4C132A}" srcOrd="9" destOrd="0" presId="urn:microsoft.com/office/officeart/2005/8/layout/list1"/>
    <dgm:cxn modelId="{2768710E-2E74-4F97-B03B-B0BD34C4E123}" type="presParOf" srcId="{6210A6BB-7EB7-487C-A2F3-64FD2C3A83A1}" destId="{8128D506-ACF4-4501-8102-69D243B71A4B}" srcOrd="10" destOrd="0" presId="urn:microsoft.com/office/officeart/2005/8/layout/list1"/>
    <dgm:cxn modelId="{B2800192-DDC1-43CA-A31E-3BE6BD5C6BDB}" type="presParOf" srcId="{6210A6BB-7EB7-487C-A2F3-64FD2C3A83A1}" destId="{5CBA3C52-0AED-4CC1-A677-A2BEE58124C5}" srcOrd="11" destOrd="0" presId="urn:microsoft.com/office/officeart/2005/8/layout/list1"/>
    <dgm:cxn modelId="{304D9497-9EEC-4A0D-B5C0-17C52100469C}" type="presParOf" srcId="{6210A6BB-7EB7-487C-A2F3-64FD2C3A83A1}" destId="{13CD6708-C31F-44B1-858E-519A4F2D1836}" srcOrd="12" destOrd="0" presId="urn:microsoft.com/office/officeart/2005/8/layout/list1"/>
    <dgm:cxn modelId="{33A32AA1-B9CC-4A1F-A074-D40C6C9C7F93}" type="presParOf" srcId="{13CD6708-C31F-44B1-858E-519A4F2D1836}" destId="{C43FC60B-86CF-40FC-96F1-AC64F6FFF7A6}" srcOrd="0" destOrd="0" presId="urn:microsoft.com/office/officeart/2005/8/layout/list1"/>
    <dgm:cxn modelId="{9327EAFA-6C95-46E9-A59A-4A5CFFD747CA}" type="presParOf" srcId="{13CD6708-C31F-44B1-858E-519A4F2D1836}" destId="{57F978F3-564C-4DBB-A0E1-16BE555B0EAA}" srcOrd="1" destOrd="0" presId="urn:microsoft.com/office/officeart/2005/8/layout/list1"/>
    <dgm:cxn modelId="{87C5A0CF-28A9-4D60-B40E-2A3D96FA37F5}" type="presParOf" srcId="{6210A6BB-7EB7-487C-A2F3-64FD2C3A83A1}" destId="{0960BAF2-E4CA-4153-9CA9-3D3904E8EF03}" srcOrd="13" destOrd="0" presId="urn:microsoft.com/office/officeart/2005/8/layout/list1"/>
    <dgm:cxn modelId="{1250CF45-D8D4-49C8-8702-97790E7860E6}" type="presParOf" srcId="{6210A6BB-7EB7-487C-A2F3-64FD2C3A83A1}" destId="{B1875D00-F77E-47FB-861A-E89E2B3735C6}" srcOrd="14" destOrd="0" presId="urn:microsoft.com/office/officeart/2005/8/layout/list1"/>
    <dgm:cxn modelId="{2BFC2698-F68C-4FFB-9878-7770E8567051}" type="presParOf" srcId="{6210A6BB-7EB7-487C-A2F3-64FD2C3A83A1}" destId="{CBC41F13-F727-4B16-90DD-2D7455A40F28}" srcOrd="15" destOrd="0" presId="urn:microsoft.com/office/officeart/2005/8/layout/list1"/>
    <dgm:cxn modelId="{8FB8C4E0-A6BB-470E-88A8-CB7AE7B10437}" type="presParOf" srcId="{6210A6BB-7EB7-487C-A2F3-64FD2C3A83A1}" destId="{F32E590F-5710-4FED-A252-6D79306CC7FE}" srcOrd="16" destOrd="0" presId="urn:microsoft.com/office/officeart/2005/8/layout/list1"/>
    <dgm:cxn modelId="{937B1FB5-A877-4282-86BB-2DF6635073F7}" type="presParOf" srcId="{F32E590F-5710-4FED-A252-6D79306CC7FE}" destId="{932893CB-3514-460A-8FAE-49D27ED4101A}" srcOrd="0" destOrd="0" presId="urn:microsoft.com/office/officeart/2005/8/layout/list1"/>
    <dgm:cxn modelId="{F418CF5C-62F4-487B-809E-71D918086F2E}" type="presParOf" srcId="{F32E590F-5710-4FED-A252-6D79306CC7FE}" destId="{49593310-077D-49CD-A796-7227A7A8493C}" srcOrd="1" destOrd="0" presId="urn:microsoft.com/office/officeart/2005/8/layout/list1"/>
    <dgm:cxn modelId="{4D4C31E2-B804-4E71-8CCA-F72C19B0E5FD}" type="presParOf" srcId="{6210A6BB-7EB7-487C-A2F3-64FD2C3A83A1}" destId="{9015C0EE-5A70-4758-B404-3F36E3201929}" srcOrd="17" destOrd="0" presId="urn:microsoft.com/office/officeart/2005/8/layout/list1"/>
    <dgm:cxn modelId="{1137BB16-8412-407C-9D93-3BC139D65642}" type="presParOf" srcId="{6210A6BB-7EB7-487C-A2F3-64FD2C3A83A1}" destId="{9A2640BF-4AEA-4A1D-AEDB-4E01AB40E6AD}" srcOrd="18" destOrd="0" presId="urn:microsoft.com/office/officeart/2005/8/layout/list1"/>
    <dgm:cxn modelId="{08CB8AA9-1C70-458B-81AB-913222C6E844}" type="presParOf" srcId="{6210A6BB-7EB7-487C-A2F3-64FD2C3A83A1}" destId="{6C5B8B25-C6D1-4818-9971-11292A8A3E7C}" srcOrd="19" destOrd="0" presId="urn:microsoft.com/office/officeart/2005/8/layout/list1"/>
    <dgm:cxn modelId="{248BA1F4-0AC1-4CE5-8DEA-AEB81F16F067}" type="presParOf" srcId="{6210A6BB-7EB7-487C-A2F3-64FD2C3A83A1}" destId="{5369B064-CE3D-4A04-ACE2-11387ED9A858}" srcOrd="20" destOrd="0" presId="urn:microsoft.com/office/officeart/2005/8/layout/list1"/>
    <dgm:cxn modelId="{7B219874-5FBB-4B23-BB29-AE70A903E410}" type="presParOf" srcId="{5369B064-CE3D-4A04-ACE2-11387ED9A858}" destId="{F6949C91-F5FF-4BFD-86FF-D036BBCF65E9}" srcOrd="0" destOrd="0" presId="urn:microsoft.com/office/officeart/2005/8/layout/list1"/>
    <dgm:cxn modelId="{CB34B146-A64E-4E01-89DA-4439BDECA026}" type="presParOf" srcId="{5369B064-CE3D-4A04-ACE2-11387ED9A858}" destId="{2CC0C592-472C-4B33-9521-81360AB8698F}" srcOrd="1" destOrd="0" presId="urn:microsoft.com/office/officeart/2005/8/layout/list1"/>
    <dgm:cxn modelId="{EB7CE57C-C855-46DE-A2C6-C2AFA97B6773}" type="presParOf" srcId="{6210A6BB-7EB7-487C-A2F3-64FD2C3A83A1}" destId="{04DF97BA-BDE0-483E-B278-71EE63301596}" srcOrd="21" destOrd="0" presId="urn:microsoft.com/office/officeart/2005/8/layout/list1"/>
    <dgm:cxn modelId="{4E8A1E5D-55D9-472F-990F-5782E1C0AB51}" type="presParOf" srcId="{6210A6BB-7EB7-487C-A2F3-64FD2C3A83A1}" destId="{A09F9565-011E-413F-96E7-5C2F9A4D16D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A2707-0D5F-491A-A0A7-EEFEB8D193FA}"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3BAF1526-FAE5-4C76-879A-3402654E17B7}">
      <dgm:prSet/>
      <dgm:spPr/>
      <dgm:t>
        <a:bodyPr/>
        <a:lstStyle/>
        <a:p>
          <a:pPr>
            <a:lnSpc>
              <a:spcPct val="100000"/>
            </a:lnSpc>
          </a:pPr>
          <a:r>
            <a:rPr lang="en-US"/>
            <a:t>Workforce Innovation and Opportunity Act (WIOA) </a:t>
          </a:r>
        </a:p>
      </dgm:t>
    </dgm:pt>
    <dgm:pt modelId="{F291930B-CC32-44B3-ACC5-8A35A35BD15B}" type="parTrans" cxnId="{4E26E329-029E-41D1-869A-47B65FE2EC38}">
      <dgm:prSet/>
      <dgm:spPr/>
      <dgm:t>
        <a:bodyPr/>
        <a:lstStyle/>
        <a:p>
          <a:endParaRPr lang="en-US"/>
        </a:p>
      </dgm:t>
    </dgm:pt>
    <dgm:pt modelId="{5EB7475F-5B54-492B-9B0C-563AB5249B0F}" type="sibTrans" cxnId="{4E26E329-029E-41D1-869A-47B65FE2EC38}">
      <dgm:prSet/>
      <dgm:spPr/>
      <dgm:t>
        <a:bodyPr/>
        <a:lstStyle/>
        <a:p>
          <a:endParaRPr lang="en-US"/>
        </a:p>
      </dgm:t>
    </dgm:pt>
    <dgm:pt modelId="{ABDEB993-5985-4ACF-9D36-20754D94B5F0}">
      <dgm:prSet/>
      <dgm:spPr/>
      <dgm:t>
        <a:bodyPr/>
        <a:lstStyle/>
        <a:p>
          <a:pPr>
            <a:lnSpc>
              <a:spcPct val="100000"/>
            </a:lnSpc>
          </a:pPr>
          <a:r>
            <a:rPr lang="en-US"/>
            <a:t>Workforce System Alignment</a:t>
          </a:r>
        </a:p>
      </dgm:t>
    </dgm:pt>
    <dgm:pt modelId="{6AB810C6-D19C-4DAF-9132-BA8FA7F44AF5}" type="parTrans" cxnId="{AB18F18C-7BD0-4192-B694-BFE6230B58E1}">
      <dgm:prSet/>
      <dgm:spPr/>
      <dgm:t>
        <a:bodyPr/>
        <a:lstStyle/>
        <a:p>
          <a:endParaRPr lang="en-US"/>
        </a:p>
      </dgm:t>
    </dgm:pt>
    <dgm:pt modelId="{F7D68C88-7EBD-4B24-A87D-349427CE0369}" type="sibTrans" cxnId="{AB18F18C-7BD0-4192-B694-BFE6230B58E1}">
      <dgm:prSet/>
      <dgm:spPr/>
      <dgm:t>
        <a:bodyPr/>
        <a:lstStyle/>
        <a:p>
          <a:endParaRPr lang="en-US"/>
        </a:p>
      </dgm:t>
    </dgm:pt>
    <dgm:pt modelId="{8C0052D0-6566-464A-8BB2-80685DFAF4CC}">
      <dgm:prSet/>
      <dgm:spPr/>
      <dgm:t>
        <a:bodyPr/>
        <a:lstStyle/>
        <a:p>
          <a:pPr>
            <a:lnSpc>
              <a:spcPct val="100000"/>
            </a:lnSpc>
          </a:pPr>
          <a:r>
            <a:rPr lang="en-US"/>
            <a:t>Workforce Supports</a:t>
          </a:r>
        </a:p>
      </dgm:t>
    </dgm:pt>
    <dgm:pt modelId="{0BC24AC4-2C9F-4B58-9CE0-B59DCE63653F}" type="parTrans" cxnId="{45479411-9BE5-4E37-AD9C-9C829B7DD058}">
      <dgm:prSet/>
      <dgm:spPr/>
      <dgm:t>
        <a:bodyPr/>
        <a:lstStyle/>
        <a:p>
          <a:endParaRPr lang="en-US"/>
        </a:p>
      </dgm:t>
    </dgm:pt>
    <dgm:pt modelId="{2841F202-950D-4A83-9252-FBEDB0B50A99}" type="sibTrans" cxnId="{45479411-9BE5-4E37-AD9C-9C829B7DD058}">
      <dgm:prSet/>
      <dgm:spPr/>
      <dgm:t>
        <a:bodyPr/>
        <a:lstStyle/>
        <a:p>
          <a:endParaRPr lang="en-US"/>
        </a:p>
      </dgm:t>
    </dgm:pt>
    <dgm:pt modelId="{8319B55D-B0A0-40ED-99C3-C55DB96DC9F5}">
      <dgm:prSet/>
      <dgm:spPr/>
      <dgm:t>
        <a:bodyPr/>
        <a:lstStyle/>
        <a:p>
          <a:pPr>
            <a:lnSpc>
              <a:spcPct val="100000"/>
            </a:lnSpc>
          </a:pPr>
          <a:r>
            <a:rPr lang="en-US"/>
            <a:t>Workforce Education and Training</a:t>
          </a:r>
        </a:p>
      </dgm:t>
    </dgm:pt>
    <dgm:pt modelId="{F0274364-8BA8-4ACF-8000-3D056E6E08F9}" type="parTrans" cxnId="{5A3A2169-52DF-4557-AE07-F1029BC0742A}">
      <dgm:prSet/>
      <dgm:spPr/>
      <dgm:t>
        <a:bodyPr/>
        <a:lstStyle/>
        <a:p>
          <a:endParaRPr lang="en-US"/>
        </a:p>
      </dgm:t>
    </dgm:pt>
    <dgm:pt modelId="{D1E1515F-CD1C-48C4-8788-0DC67D0EEE47}" type="sibTrans" cxnId="{5A3A2169-52DF-4557-AE07-F1029BC0742A}">
      <dgm:prSet/>
      <dgm:spPr/>
      <dgm:t>
        <a:bodyPr/>
        <a:lstStyle/>
        <a:p>
          <a:endParaRPr lang="en-US"/>
        </a:p>
      </dgm:t>
    </dgm:pt>
    <dgm:pt modelId="{6B4D5081-94AD-4CFD-B7F8-89A75171F973}">
      <dgm:prSet/>
      <dgm:spPr/>
      <dgm:t>
        <a:bodyPr/>
        <a:lstStyle/>
        <a:p>
          <a:pPr>
            <a:lnSpc>
              <a:spcPct val="100000"/>
            </a:lnSpc>
          </a:pPr>
          <a:r>
            <a:rPr lang="en-US"/>
            <a:t>Size and Quality of Workforce</a:t>
          </a:r>
        </a:p>
      </dgm:t>
    </dgm:pt>
    <dgm:pt modelId="{278A5381-8DA2-49BD-A8B1-7D0B44CDABF4}" type="parTrans" cxnId="{5CCCC452-0DC3-4055-9257-5389D927C1EE}">
      <dgm:prSet/>
      <dgm:spPr/>
      <dgm:t>
        <a:bodyPr/>
        <a:lstStyle/>
        <a:p>
          <a:endParaRPr lang="en-US"/>
        </a:p>
      </dgm:t>
    </dgm:pt>
    <dgm:pt modelId="{DA5EE320-D438-406E-A6E4-BA5AC4B71817}" type="sibTrans" cxnId="{5CCCC452-0DC3-4055-9257-5389D927C1EE}">
      <dgm:prSet/>
      <dgm:spPr/>
      <dgm:t>
        <a:bodyPr/>
        <a:lstStyle/>
        <a:p>
          <a:endParaRPr lang="en-US"/>
        </a:p>
      </dgm:t>
    </dgm:pt>
    <dgm:pt modelId="{7546E733-9743-432E-B224-1D1046BBA26E}" type="pres">
      <dgm:prSet presAssocID="{9D2A2707-0D5F-491A-A0A7-EEFEB8D193FA}" presName="root" presStyleCnt="0">
        <dgm:presLayoutVars>
          <dgm:dir/>
          <dgm:resizeHandles val="exact"/>
        </dgm:presLayoutVars>
      </dgm:prSet>
      <dgm:spPr/>
    </dgm:pt>
    <dgm:pt modelId="{CC63D830-1286-404D-A0ED-AEDA6309CC49}" type="pres">
      <dgm:prSet presAssocID="{3BAF1526-FAE5-4C76-879A-3402654E17B7}" presName="compNode" presStyleCnt="0"/>
      <dgm:spPr/>
    </dgm:pt>
    <dgm:pt modelId="{525FAA00-A88B-410A-98C3-D5469AD6C2E8}" type="pres">
      <dgm:prSet presAssocID="{3BAF1526-FAE5-4C76-879A-3402654E17B7}" presName="bgRect" presStyleLbl="bgShp" presStyleIdx="0" presStyleCnt="5"/>
      <dgm:spPr/>
    </dgm:pt>
    <dgm:pt modelId="{40235F3E-D1D1-467E-A6C5-6EEAC83AAC86}" type="pres">
      <dgm:prSet presAssocID="{3BAF1526-FAE5-4C76-879A-3402654E17B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A30B19D2-EDC4-4785-BD68-992F3E8175C8}" type="pres">
      <dgm:prSet presAssocID="{3BAF1526-FAE5-4C76-879A-3402654E17B7}" presName="spaceRect" presStyleCnt="0"/>
      <dgm:spPr/>
    </dgm:pt>
    <dgm:pt modelId="{211DF5BB-686D-4318-9C7A-7AC1D73DE60C}" type="pres">
      <dgm:prSet presAssocID="{3BAF1526-FAE5-4C76-879A-3402654E17B7}" presName="parTx" presStyleLbl="revTx" presStyleIdx="0" presStyleCnt="5">
        <dgm:presLayoutVars>
          <dgm:chMax val="0"/>
          <dgm:chPref val="0"/>
        </dgm:presLayoutVars>
      </dgm:prSet>
      <dgm:spPr/>
    </dgm:pt>
    <dgm:pt modelId="{42A46671-DF16-4DEA-976B-A8F63B9AAA2D}" type="pres">
      <dgm:prSet presAssocID="{5EB7475F-5B54-492B-9B0C-563AB5249B0F}" presName="sibTrans" presStyleCnt="0"/>
      <dgm:spPr/>
    </dgm:pt>
    <dgm:pt modelId="{4DE790E9-56B3-4330-B0F6-E37F61D8F93D}" type="pres">
      <dgm:prSet presAssocID="{ABDEB993-5985-4ACF-9D36-20754D94B5F0}" presName="compNode" presStyleCnt="0"/>
      <dgm:spPr/>
    </dgm:pt>
    <dgm:pt modelId="{211C66E3-D2C3-49DE-A594-116FB52A812C}" type="pres">
      <dgm:prSet presAssocID="{ABDEB993-5985-4ACF-9D36-20754D94B5F0}" presName="bgRect" presStyleLbl="bgShp" presStyleIdx="1" presStyleCnt="5"/>
      <dgm:spPr/>
    </dgm:pt>
    <dgm:pt modelId="{11C622DC-3C6F-4054-A01D-F7D078D89C38}" type="pres">
      <dgm:prSet presAssocID="{ABDEB993-5985-4ACF-9D36-20754D94B5F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99DB3F6F-DFF6-49B0-BD09-FC38302499D0}" type="pres">
      <dgm:prSet presAssocID="{ABDEB993-5985-4ACF-9D36-20754D94B5F0}" presName="spaceRect" presStyleCnt="0"/>
      <dgm:spPr/>
    </dgm:pt>
    <dgm:pt modelId="{1049F161-0F87-48A4-A589-AAAD740F700C}" type="pres">
      <dgm:prSet presAssocID="{ABDEB993-5985-4ACF-9D36-20754D94B5F0}" presName="parTx" presStyleLbl="revTx" presStyleIdx="1" presStyleCnt="5">
        <dgm:presLayoutVars>
          <dgm:chMax val="0"/>
          <dgm:chPref val="0"/>
        </dgm:presLayoutVars>
      </dgm:prSet>
      <dgm:spPr/>
    </dgm:pt>
    <dgm:pt modelId="{BF1D0D93-B043-4A99-8228-F0CDFD0D262E}" type="pres">
      <dgm:prSet presAssocID="{F7D68C88-7EBD-4B24-A87D-349427CE0369}" presName="sibTrans" presStyleCnt="0"/>
      <dgm:spPr/>
    </dgm:pt>
    <dgm:pt modelId="{C2096911-F37D-47E2-9307-9D42815A9E41}" type="pres">
      <dgm:prSet presAssocID="{8C0052D0-6566-464A-8BB2-80685DFAF4CC}" presName="compNode" presStyleCnt="0"/>
      <dgm:spPr/>
    </dgm:pt>
    <dgm:pt modelId="{8C02BE05-EB15-4888-8026-04D4FD81BE08}" type="pres">
      <dgm:prSet presAssocID="{8C0052D0-6566-464A-8BB2-80685DFAF4CC}" presName="bgRect" presStyleLbl="bgShp" presStyleIdx="2" presStyleCnt="5"/>
      <dgm:spPr/>
    </dgm:pt>
    <dgm:pt modelId="{9824789D-028C-48BA-B59F-844922F02691}" type="pres">
      <dgm:prSet presAssocID="{8C0052D0-6566-464A-8BB2-80685DFAF4C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32D40BF8-77A4-4897-9D47-ECB6191C931C}" type="pres">
      <dgm:prSet presAssocID="{8C0052D0-6566-464A-8BB2-80685DFAF4CC}" presName="spaceRect" presStyleCnt="0"/>
      <dgm:spPr/>
    </dgm:pt>
    <dgm:pt modelId="{9AEE3EC5-13D8-4D3A-A612-04FA3401D295}" type="pres">
      <dgm:prSet presAssocID="{8C0052D0-6566-464A-8BB2-80685DFAF4CC}" presName="parTx" presStyleLbl="revTx" presStyleIdx="2" presStyleCnt="5">
        <dgm:presLayoutVars>
          <dgm:chMax val="0"/>
          <dgm:chPref val="0"/>
        </dgm:presLayoutVars>
      </dgm:prSet>
      <dgm:spPr/>
    </dgm:pt>
    <dgm:pt modelId="{F6260DB4-EDF9-49CE-B74C-C09F95A8DB0A}" type="pres">
      <dgm:prSet presAssocID="{2841F202-950D-4A83-9252-FBEDB0B50A99}" presName="sibTrans" presStyleCnt="0"/>
      <dgm:spPr/>
    </dgm:pt>
    <dgm:pt modelId="{224771C1-C10E-4BEB-9808-05C744743BB3}" type="pres">
      <dgm:prSet presAssocID="{8319B55D-B0A0-40ED-99C3-C55DB96DC9F5}" presName="compNode" presStyleCnt="0"/>
      <dgm:spPr/>
    </dgm:pt>
    <dgm:pt modelId="{F8313B72-D4B8-434D-83B9-1E5749FCADD4}" type="pres">
      <dgm:prSet presAssocID="{8319B55D-B0A0-40ED-99C3-C55DB96DC9F5}" presName="bgRect" presStyleLbl="bgShp" presStyleIdx="3" presStyleCnt="5"/>
      <dgm:spPr/>
    </dgm:pt>
    <dgm:pt modelId="{83B4EE29-4114-40DB-8B65-7C4DBF0013C2}" type="pres">
      <dgm:prSet presAssocID="{8319B55D-B0A0-40ED-99C3-C55DB96DC9F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836BFEF8-27D2-4BB6-B4AB-88297B80FE3F}" type="pres">
      <dgm:prSet presAssocID="{8319B55D-B0A0-40ED-99C3-C55DB96DC9F5}" presName="spaceRect" presStyleCnt="0"/>
      <dgm:spPr/>
    </dgm:pt>
    <dgm:pt modelId="{E3289A31-D074-4E6C-9C27-FE00BDF64F74}" type="pres">
      <dgm:prSet presAssocID="{8319B55D-B0A0-40ED-99C3-C55DB96DC9F5}" presName="parTx" presStyleLbl="revTx" presStyleIdx="3" presStyleCnt="5">
        <dgm:presLayoutVars>
          <dgm:chMax val="0"/>
          <dgm:chPref val="0"/>
        </dgm:presLayoutVars>
      </dgm:prSet>
      <dgm:spPr/>
    </dgm:pt>
    <dgm:pt modelId="{6E638D46-1F08-49C2-9DC8-9AC30962B75C}" type="pres">
      <dgm:prSet presAssocID="{D1E1515F-CD1C-48C4-8788-0DC67D0EEE47}" presName="sibTrans" presStyleCnt="0"/>
      <dgm:spPr/>
    </dgm:pt>
    <dgm:pt modelId="{993EA082-FA7A-42AD-ADCE-7CABEB0031A2}" type="pres">
      <dgm:prSet presAssocID="{6B4D5081-94AD-4CFD-B7F8-89A75171F973}" presName="compNode" presStyleCnt="0"/>
      <dgm:spPr/>
    </dgm:pt>
    <dgm:pt modelId="{2A766AF9-E8AF-4437-8D4B-36E58069670E}" type="pres">
      <dgm:prSet presAssocID="{6B4D5081-94AD-4CFD-B7F8-89A75171F973}" presName="bgRect" presStyleLbl="bgShp" presStyleIdx="4" presStyleCnt="5"/>
      <dgm:spPr/>
    </dgm:pt>
    <dgm:pt modelId="{45A0C4F8-874A-4D79-86A7-ED1271E8DDF1}" type="pres">
      <dgm:prSet presAssocID="{6B4D5081-94AD-4CFD-B7F8-89A75171F97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eam"/>
        </a:ext>
      </dgm:extLst>
    </dgm:pt>
    <dgm:pt modelId="{113CA3DE-EB85-40CD-92D3-1CFE0F070688}" type="pres">
      <dgm:prSet presAssocID="{6B4D5081-94AD-4CFD-B7F8-89A75171F973}" presName="spaceRect" presStyleCnt="0"/>
      <dgm:spPr/>
    </dgm:pt>
    <dgm:pt modelId="{A4F77271-7B7C-4686-B702-515E805A225C}" type="pres">
      <dgm:prSet presAssocID="{6B4D5081-94AD-4CFD-B7F8-89A75171F973}" presName="parTx" presStyleLbl="revTx" presStyleIdx="4" presStyleCnt="5">
        <dgm:presLayoutVars>
          <dgm:chMax val="0"/>
          <dgm:chPref val="0"/>
        </dgm:presLayoutVars>
      </dgm:prSet>
      <dgm:spPr/>
    </dgm:pt>
  </dgm:ptLst>
  <dgm:cxnLst>
    <dgm:cxn modelId="{45479411-9BE5-4E37-AD9C-9C829B7DD058}" srcId="{9D2A2707-0D5F-491A-A0A7-EEFEB8D193FA}" destId="{8C0052D0-6566-464A-8BB2-80685DFAF4CC}" srcOrd="2" destOrd="0" parTransId="{0BC24AC4-2C9F-4B58-9CE0-B59DCE63653F}" sibTransId="{2841F202-950D-4A83-9252-FBEDB0B50A99}"/>
    <dgm:cxn modelId="{4E26E329-029E-41D1-869A-47B65FE2EC38}" srcId="{9D2A2707-0D5F-491A-A0A7-EEFEB8D193FA}" destId="{3BAF1526-FAE5-4C76-879A-3402654E17B7}" srcOrd="0" destOrd="0" parTransId="{F291930B-CC32-44B3-ACC5-8A35A35BD15B}" sibTransId="{5EB7475F-5B54-492B-9B0C-563AB5249B0F}"/>
    <dgm:cxn modelId="{19A0282E-F760-4E6F-87E9-C33195CA19FD}" type="presOf" srcId="{8319B55D-B0A0-40ED-99C3-C55DB96DC9F5}" destId="{E3289A31-D074-4E6C-9C27-FE00BDF64F74}" srcOrd="0" destOrd="0" presId="urn:microsoft.com/office/officeart/2018/2/layout/IconVerticalSolidList"/>
    <dgm:cxn modelId="{8E596731-EDC7-4836-96FD-776EB82AAAA0}" type="presOf" srcId="{ABDEB993-5985-4ACF-9D36-20754D94B5F0}" destId="{1049F161-0F87-48A4-A589-AAAD740F700C}" srcOrd="0" destOrd="0" presId="urn:microsoft.com/office/officeart/2018/2/layout/IconVerticalSolidList"/>
    <dgm:cxn modelId="{D9644D31-603B-459C-977A-E6915BD7B6AE}" type="presOf" srcId="{3BAF1526-FAE5-4C76-879A-3402654E17B7}" destId="{211DF5BB-686D-4318-9C7A-7AC1D73DE60C}" srcOrd="0" destOrd="0" presId="urn:microsoft.com/office/officeart/2018/2/layout/IconVerticalSolidList"/>
    <dgm:cxn modelId="{5A3A2169-52DF-4557-AE07-F1029BC0742A}" srcId="{9D2A2707-0D5F-491A-A0A7-EEFEB8D193FA}" destId="{8319B55D-B0A0-40ED-99C3-C55DB96DC9F5}" srcOrd="3" destOrd="0" parTransId="{F0274364-8BA8-4ACF-8000-3D056E6E08F9}" sibTransId="{D1E1515F-CD1C-48C4-8788-0DC67D0EEE47}"/>
    <dgm:cxn modelId="{5CCCC452-0DC3-4055-9257-5389D927C1EE}" srcId="{9D2A2707-0D5F-491A-A0A7-EEFEB8D193FA}" destId="{6B4D5081-94AD-4CFD-B7F8-89A75171F973}" srcOrd="4" destOrd="0" parTransId="{278A5381-8DA2-49BD-A8B1-7D0B44CDABF4}" sibTransId="{DA5EE320-D438-406E-A6E4-BA5AC4B71817}"/>
    <dgm:cxn modelId="{752A5089-1CDE-4D40-A627-F0411BB09D03}" type="presOf" srcId="{6B4D5081-94AD-4CFD-B7F8-89A75171F973}" destId="{A4F77271-7B7C-4686-B702-515E805A225C}" srcOrd="0" destOrd="0" presId="urn:microsoft.com/office/officeart/2018/2/layout/IconVerticalSolidList"/>
    <dgm:cxn modelId="{AB18F18C-7BD0-4192-B694-BFE6230B58E1}" srcId="{9D2A2707-0D5F-491A-A0A7-EEFEB8D193FA}" destId="{ABDEB993-5985-4ACF-9D36-20754D94B5F0}" srcOrd="1" destOrd="0" parTransId="{6AB810C6-D19C-4DAF-9132-BA8FA7F44AF5}" sibTransId="{F7D68C88-7EBD-4B24-A87D-349427CE0369}"/>
    <dgm:cxn modelId="{015A94D0-FF8D-49E1-A900-9AF4B0FD4405}" type="presOf" srcId="{9D2A2707-0D5F-491A-A0A7-EEFEB8D193FA}" destId="{7546E733-9743-432E-B224-1D1046BBA26E}" srcOrd="0" destOrd="0" presId="urn:microsoft.com/office/officeart/2018/2/layout/IconVerticalSolidList"/>
    <dgm:cxn modelId="{58EA82E9-EED9-4123-A610-A87C273A560C}" type="presOf" srcId="{8C0052D0-6566-464A-8BB2-80685DFAF4CC}" destId="{9AEE3EC5-13D8-4D3A-A612-04FA3401D295}" srcOrd="0" destOrd="0" presId="urn:microsoft.com/office/officeart/2018/2/layout/IconVerticalSolidList"/>
    <dgm:cxn modelId="{46F623E2-F453-46C3-927C-2BBF292C9E1B}" type="presParOf" srcId="{7546E733-9743-432E-B224-1D1046BBA26E}" destId="{CC63D830-1286-404D-A0ED-AEDA6309CC49}" srcOrd="0" destOrd="0" presId="urn:microsoft.com/office/officeart/2018/2/layout/IconVerticalSolidList"/>
    <dgm:cxn modelId="{398C9A17-6E71-464B-9E3E-EA824E5E7C8C}" type="presParOf" srcId="{CC63D830-1286-404D-A0ED-AEDA6309CC49}" destId="{525FAA00-A88B-410A-98C3-D5469AD6C2E8}" srcOrd="0" destOrd="0" presId="urn:microsoft.com/office/officeart/2018/2/layout/IconVerticalSolidList"/>
    <dgm:cxn modelId="{F6AE046F-7C3A-4972-ADDA-C1C35E847E99}" type="presParOf" srcId="{CC63D830-1286-404D-A0ED-AEDA6309CC49}" destId="{40235F3E-D1D1-467E-A6C5-6EEAC83AAC86}" srcOrd="1" destOrd="0" presId="urn:microsoft.com/office/officeart/2018/2/layout/IconVerticalSolidList"/>
    <dgm:cxn modelId="{3F96C6BB-DB9F-4AC0-BA55-3037381D9E7B}" type="presParOf" srcId="{CC63D830-1286-404D-A0ED-AEDA6309CC49}" destId="{A30B19D2-EDC4-4785-BD68-992F3E8175C8}" srcOrd="2" destOrd="0" presId="urn:microsoft.com/office/officeart/2018/2/layout/IconVerticalSolidList"/>
    <dgm:cxn modelId="{7FFAC8F1-BF06-445A-8E12-B8AC1F9FF58B}" type="presParOf" srcId="{CC63D830-1286-404D-A0ED-AEDA6309CC49}" destId="{211DF5BB-686D-4318-9C7A-7AC1D73DE60C}" srcOrd="3" destOrd="0" presId="urn:microsoft.com/office/officeart/2018/2/layout/IconVerticalSolidList"/>
    <dgm:cxn modelId="{C86D2C6B-C471-4F1C-83A6-174B88E963AD}" type="presParOf" srcId="{7546E733-9743-432E-B224-1D1046BBA26E}" destId="{42A46671-DF16-4DEA-976B-A8F63B9AAA2D}" srcOrd="1" destOrd="0" presId="urn:microsoft.com/office/officeart/2018/2/layout/IconVerticalSolidList"/>
    <dgm:cxn modelId="{B7590183-27E5-432B-BB9E-F18BFC86C55F}" type="presParOf" srcId="{7546E733-9743-432E-B224-1D1046BBA26E}" destId="{4DE790E9-56B3-4330-B0F6-E37F61D8F93D}" srcOrd="2" destOrd="0" presId="urn:microsoft.com/office/officeart/2018/2/layout/IconVerticalSolidList"/>
    <dgm:cxn modelId="{9CFA29E7-C878-4E2C-A5F6-0A4EFD20F844}" type="presParOf" srcId="{4DE790E9-56B3-4330-B0F6-E37F61D8F93D}" destId="{211C66E3-D2C3-49DE-A594-116FB52A812C}" srcOrd="0" destOrd="0" presId="urn:microsoft.com/office/officeart/2018/2/layout/IconVerticalSolidList"/>
    <dgm:cxn modelId="{D89E761B-6AFF-4D88-AF03-BD89554B98CC}" type="presParOf" srcId="{4DE790E9-56B3-4330-B0F6-E37F61D8F93D}" destId="{11C622DC-3C6F-4054-A01D-F7D078D89C38}" srcOrd="1" destOrd="0" presId="urn:microsoft.com/office/officeart/2018/2/layout/IconVerticalSolidList"/>
    <dgm:cxn modelId="{6C142848-783F-468F-BF17-7EAD22AE24CE}" type="presParOf" srcId="{4DE790E9-56B3-4330-B0F6-E37F61D8F93D}" destId="{99DB3F6F-DFF6-49B0-BD09-FC38302499D0}" srcOrd="2" destOrd="0" presId="urn:microsoft.com/office/officeart/2018/2/layout/IconVerticalSolidList"/>
    <dgm:cxn modelId="{F3905123-C7E1-4803-A5C6-CA5632E2AD6E}" type="presParOf" srcId="{4DE790E9-56B3-4330-B0F6-E37F61D8F93D}" destId="{1049F161-0F87-48A4-A589-AAAD740F700C}" srcOrd="3" destOrd="0" presId="urn:microsoft.com/office/officeart/2018/2/layout/IconVerticalSolidList"/>
    <dgm:cxn modelId="{9625B3B7-B7FF-42A7-8A22-F8FFE4D839C5}" type="presParOf" srcId="{7546E733-9743-432E-B224-1D1046BBA26E}" destId="{BF1D0D93-B043-4A99-8228-F0CDFD0D262E}" srcOrd="3" destOrd="0" presId="urn:microsoft.com/office/officeart/2018/2/layout/IconVerticalSolidList"/>
    <dgm:cxn modelId="{1EE68D76-6427-4ABC-85F2-C0AA275F6221}" type="presParOf" srcId="{7546E733-9743-432E-B224-1D1046BBA26E}" destId="{C2096911-F37D-47E2-9307-9D42815A9E41}" srcOrd="4" destOrd="0" presId="urn:microsoft.com/office/officeart/2018/2/layout/IconVerticalSolidList"/>
    <dgm:cxn modelId="{AB83340A-0983-46AB-8C0E-B95638E558F6}" type="presParOf" srcId="{C2096911-F37D-47E2-9307-9D42815A9E41}" destId="{8C02BE05-EB15-4888-8026-04D4FD81BE08}" srcOrd="0" destOrd="0" presId="urn:microsoft.com/office/officeart/2018/2/layout/IconVerticalSolidList"/>
    <dgm:cxn modelId="{FFDD39FE-44FE-4BEF-8926-B80F4EA5DA62}" type="presParOf" srcId="{C2096911-F37D-47E2-9307-9D42815A9E41}" destId="{9824789D-028C-48BA-B59F-844922F02691}" srcOrd="1" destOrd="0" presId="urn:microsoft.com/office/officeart/2018/2/layout/IconVerticalSolidList"/>
    <dgm:cxn modelId="{4BA55818-1970-4010-8DC1-38C80B6E3BED}" type="presParOf" srcId="{C2096911-F37D-47E2-9307-9D42815A9E41}" destId="{32D40BF8-77A4-4897-9D47-ECB6191C931C}" srcOrd="2" destOrd="0" presId="urn:microsoft.com/office/officeart/2018/2/layout/IconVerticalSolidList"/>
    <dgm:cxn modelId="{30DFEFC4-3BCE-4A72-8C01-B147C5BDEB14}" type="presParOf" srcId="{C2096911-F37D-47E2-9307-9D42815A9E41}" destId="{9AEE3EC5-13D8-4D3A-A612-04FA3401D295}" srcOrd="3" destOrd="0" presId="urn:microsoft.com/office/officeart/2018/2/layout/IconVerticalSolidList"/>
    <dgm:cxn modelId="{B88F4AF1-5FFE-4655-9786-F3960794662A}" type="presParOf" srcId="{7546E733-9743-432E-B224-1D1046BBA26E}" destId="{F6260DB4-EDF9-49CE-B74C-C09F95A8DB0A}" srcOrd="5" destOrd="0" presId="urn:microsoft.com/office/officeart/2018/2/layout/IconVerticalSolidList"/>
    <dgm:cxn modelId="{D6605D86-4170-434B-930B-20A4DAD92E5F}" type="presParOf" srcId="{7546E733-9743-432E-B224-1D1046BBA26E}" destId="{224771C1-C10E-4BEB-9808-05C744743BB3}" srcOrd="6" destOrd="0" presId="urn:microsoft.com/office/officeart/2018/2/layout/IconVerticalSolidList"/>
    <dgm:cxn modelId="{11CD8A92-41A0-4B0C-BDAF-2298009CFE0C}" type="presParOf" srcId="{224771C1-C10E-4BEB-9808-05C744743BB3}" destId="{F8313B72-D4B8-434D-83B9-1E5749FCADD4}" srcOrd="0" destOrd="0" presId="urn:microsoft.com/office/officeart/2018/2/layout/IconVerticalSolidList"/>
    <dgm:cxn modelId="{10B69C35-2166-43E4-8147-F26FEDFE1FAC}" type="presParOf" srcId="{224771C1-C10E-4BEB-9808-05C744743BB3}" destId="{83B4EE29-4114-40DB-8B65-7C4DBF0013C2}" srcOrd="1" destOrd="0" presId="urn:microsoft.com/office/officeart/2018/2/layout/IconVerticalSolidList"/>
    <dgm:cxn modelId="{328D776F-FBFC-4124-BC2A-9505E6E84CD6}" type="presParOf" srcId="{224771C1-C10E-4BEB-9808-05C744743BB3}" destId="{836BFEF8-27D2-4BB6-B4AB-88297B80FE3F}" srcOrd="2" destOrd="0" presId="urn:microsoft.com/office/officeart/2018/2/layout/IconVerticalSolidList"/>
    <dgm:cxn modelId="{947FFFD8-5442-495F-835E-0EC469D511BF}" type="presParOf" srcId="{224771C1-C10E-4BEB-9808-05C744743BB3}" destId="{E3289A31-D074-4E6C-9C27-FE00BDF64F74}" srcOrd="3" destOrd="0" presId="urn:microsoft.com/office/officeart/2018/2/layout/IconVerticalSolidList"/>
    <dgm:cxn modelId="{EF4DDED9-016E-446B-A24B-5E70DC32CD3D}" type="presParOf" srcId="{7546E733-9743-432E-B224-1D1046BBA26E}" destId="{6E638D46-1F08-49C2-9DC8-9AC30962B75C}" srcOrd="7" destOrd="0" presId="urn:microsoft.com/office/officeart/2018/2/layout/IconVerticalSolidList"/>
    <dgm:cxn modelId="{2CCC73C2-71F3-4BEF-8ED3-90A68F053BA3}" type="presParOf" srcId="{7546E733-9743-432E-B224-1D1046BBA26E}" destId="{993EA082-FA7A-42AD-ADCE-7CABEB0031A2}" srcOrd="8" destOrd="0" presId="urn:microsoft.com/office/officeart/2018/2/layout/IconVerticalSolidList"/>
    <dgm:cxn modelId="{85E5A753-1A6D-4278-9F04-4003D24ACF04}" type="presParOf" srcId="{993EA082-FA7A-42AD-ADCE-7CABEB0031A2}" destId="{2A766AF9-E8AF-4437-8D4B-36E58069670E}" srcOrd="0" destOrd="0" presId="urn:microsoft.com/office/officeart/2018/2/layout/IconVerticalSolidList"/>
    <dgm:cxn modelId="{E426B02A-DE13-426B-8FEB-D4D5DCD1B03E}" type="presParOf" srcId="{993EA082-FA7A-42AD-ADCE-7CABEB0031A2}" destId="{45A0C4F8-874A-4D79-86A7-ED1271E8DDF1}" srcOrd="1" destOrd="0" presId="urn:microsoft.com/office/officeart/2018/2/layout/IconVerticalSolidList"/>
    <dgm:cxn modelId="{6A819D8C-7130-4C23-B8AC-8491C54E1822}" type="presParOf" srcId="{993EA082-FA7A-42AD-ADCE-7CABEB0031A2}" destId="{113CA3DE-EB85-40CD-92D3-1CFE0F070688}" srcOrd="2" destOrd="0" presId="urn:microsoft.com/office/officeart/2018/2/layout/IconVerticalSolidList"/>
    <dgm:cxn modelId="{B5CC1C2E-E4FA-4181-B465-2C55CDE35986}" type="presParOf" srcId="{993EA082-FA7A-42AD-ADCE-7CABEB0031A2}" destId="{A4F77271-7B7C-4686-B702-515E805A225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51D84-2E49-4887-A5EB-4E5F04EED73F}" type="doc">
      <dgm:prSet loTypeId="urn:microsoft.com/office/officeart/2005/8/layout/hierarchy1" loCatId="hierarchy" qsTypeId="urn:microsoft.com/office/officeart/2005/8/quickstyle/simple1" qsCatId="simple" csTypeId="urn:microsoft.com/office/officeart/2005/8/colors/accent6_2" csCatId="accent6"/>
      <dgm:spPr/>
      <dgm:t>
        <a:bodyPr/>
        <a:lstStyle/>
        <a:p>
          <a:endParaRPr lang="en-US"/>
        </a:p>
      </dgm:t>
    </dgm:pt>
    <dgm:pt modelId="{55C987A7-A144-4C72-9A86-2891821D3F6B}">
      <dgm:prSet/>
      <dgm:spPr/>
      <dgm:t>
        <a:bodyPr/>
        <a:lstStyle/>
        <a:p>
          <a:pPr rtl="0">
            <a:lnSpc>
              <a:spcPct val="100000"/>
            </a:lnSpc>
          </a:pPr>
          <a:r>
            <a:rPr lang="en-US">
              <a:latin typeface="Calibri Light" panose="020F0302020204030204"/>
            </a:rPr>
            <a:t>Operating Committee will meet to review One-Stop Operator Bids</a:t>
          </a:r>
          <a:r>
            <a:rPr lang="en-US"/>
            <a:t>.</a:t>
          </a:r>
        </a:p>
      </dgm:t>
    </dgm:pt>
    <dgm:pt modelId="{B4CEA576-E76E-441E-B70D-B0B30C76FF76}" type="parTrans" cxnId="{19D6F39E-2662-4015-94E0-42EDC46DA645}">
      <dgm:prSet/>
      <dgm:spPr/>
      <dgm:t>
        <a:bodyPr/>
        <a:lstStyle/>
        <a:p>
          <a:endParaRPr lang="en-US"/>
        </a:p>
      </dgm:t>
    </dgm:pt>
    <dgm:pt modelId="{37687A6A-9FB8-4C6A-ADE8-94745B70779A}" type="sibTrans" cxnId="{19D6F39E-2662-4015-94E0-42EDC46DA645}">
      <dgm:prSet/>
      <dgm:spPr/>
      <dgm:t>
        <a:bodyPr/>
        <a:lstStyle/>
        <a:p>
          <a:pPr>
            <a:lnSpc>
              <a:spcPct val="100000"/>
            </a:lnSpc>
          </a:pPr>
          <a:endParaRPr lang="en-US"/>
        </a:p>
      </dgm:t>
    </dgm:pt>
    <dgm:pt modelId="{78E30802-5E66-433D-B0FE-D8624FC46164}">
      <dgm:prSet/>
      <dgm:spPr/>
      <dgm:t>
        <a:bodyPr/>
        <a:lstStyle/>
        <a:p>
          <a:pPr rtl="0">
            <a:lnSpc>
              <a:spcPct val="100000"/>
            </a:lnSpc>
          </a:pPr>
          <a:r>
            <a:rPr lang="en-US">
              <a:latin typeface="Calibri Light" panose="020F0302020204030204"/>
            </a:rPr>
            <a:t>SWDB's Policy Committee to begin meeting and discussing performance accountability measures.</a:t>
          </a:r>
          <a:endParaRPr lang="en-US"/>
        </a:p>
      </dgm:t>
    </dgm:pt>
    <dgm:pt modelId="{509053FC-C3A8-47A7-832A-32CAA1ED3B72}" type="parTrans" cxnId="{4449EB8E-D2B8-414C-8DEB-F33967506ECC}">
      <dgm:prSet/>
      <dgm:spPr/>
      <dgm:t>
        <a:bodyPr/>
        <a:lstStyle/>
        <a:p>
          <a:endParaRPr lang="en-US"/>
        </a:p>
      </dgm:t>
    </dgm:pt>
    <dgm:pt modelId="{EE763CDE-F953-489E-903E-97FCCABCEFA7}" type="sibTrans" cxnId="{4449EB8E-D2B8-414C-8DEB-F33967506ECC}">
      <dgm:prSet/>
      <dgm:spPr/>
      <dgm:t>
        <a:bodyPr/>
        <a:lstStyle/>
        <a:p>
          <a:endParaRPr lang="en-US"/>
        </a:p>
      </dgm:t>
    </dgm:pt>
    <dgm:pt modelId="{BD041A68-442F-470B-B3EA-0A17F87E97D8}" type="pres">
      <dgm:prSet presAssocID="{90951D84-2E49-4887-A5EB-4E5F04EED73F}" presName="hierChild1" presStyleCnt="0">
        <dgm:presLayoutVars>
          <dgm:chPref val="1"/>
          <dgm:dir/>
          <dgm:animOne val="branch"/>
          <dgm:animLvl val="lvl"/>
          <dgm:resizeHandles/>
        </dgm:presLayoutVars>
      </dgm:prSet>
      <dgm:spPr/>
    </dgm:pt>
    <dgm:pt modelId="{9F013838-3C36-4E80-9B2F-7FFE3CAF517B}" type="pres">
      <dgm:prSet presAssocID="{55C987A7-A144-4C72-9A86-2891821D3F6B}" presName="hierRoot1" presStyleCnt="0"/>
      <dgm:spPr/>
    </dgm:pt>
    <dgm:pt modelId="{73A880A3-3B9B-443D-A574-E4B459635470}" type="pres">
      <dgm:prSet presAssocID="{55C987A7-A144-4C72-9A86-2891821D3F6B}" presName="composite" presStyleCnt="0"/>
      <dgm:spPr/>
    </dgm:pt>
    <dgm:pt modelId="{ED79E898-6320-46B3-9029-C048F83ACA22}" type="pres">
      <dgm:prSet presAssocID="{55C987A7-A144-4C72-9A86-2891821D3F6B}" presName="background" presStyleLbl="node0" presStyleIdx="0" presStyleCnt="2"/>
      <dgm:spPr/>
    </dgm:pt>
    <dgm:pt modelId="{BAAD1297-EAB8-45F9-BA57-4EF889B1CC40}" type="pres">
      <dgm:prSet presAssocID="{55C987A7-A144-4C72-9A86-2891821D3F6B}" presName="text" presStyleLbl="fgAcc0" presStyleIdx="0" presStyleCnt="2">
        <dgm:presLayoutVars>
          <dgm:chPref val="3"/>
        </dgm:presLayoutVars>
      </dgm:prSet>
      <dgm:spPr/>
    </dgm:pt>
    <dgm:pt modelId="{B592C327-4B8D-46C8-BB13-87B6F7F5C735}" type="pres">
      <dgm:prSet presAssocID="{55C987A7-A144-4C72-9A86-2891821D3F6B}" presName="hierChild2" presStyleCnt="0"/>
      <dgm:spPr/>
    </dgm:pt>
    <dgm:pt modelId="{CE8E3D1F-5087-4BE7-8F00-27F38D286AE5}" type="pres">
      <dgm:prSet presAssocID="{78E30802-5E66-433D-B0FE-D8624FC46164}" presName="hierRoot1" presStyleCnt="0"/>
      <dgm:spPr/>
    </dgm:pt>
    <dgm:pt modelId="{D805025D-E4EF-4436-B310-86F1E151C194}" type="pres">
      <dgm:prSet presAssocID="{78E30802-5E66-433D-B0FE-D8624FC46164}" presName="composite" presStyleCnt="0"/>
      <dgm:spPr/>
    </dgm:pt>
    <dgm:pt modelId="{9DEFD7BB-DFCC-4673-B5E1-9CAD42B0B34B}" type="pres">
      <dgm:prSet presAssocID="{78E30802-5E66-433D-B0FE-D8624FC46164}" presName="background" presStyleLbl="node0" presStyleIdx="1" presStyleCnt="2"/>
      <dgm:spPr/>
    </dgm:pt>
    <dgm:pt modelId="{8C0293CE-E20C-464A-836E-1742BBD487D6}" type="pres">
      <dgm:prSet presAssocID="{78E30802-5E66-433D-B0FE-D8624FC46164}" presName="text" presStyleLbl="fgAcc0" presStyleIdx="1" presStyleCnt="2">
        <dgm:presLayoutVars>
          <dgm:chPref val="3"/>
        </dgm:presLayoutVars>
      </dgm:prSet>
      <dgm:spPr/>
    </dgm:pt>
    <dgm:pt modelId="{D8BC001D-D6B8-408A-8095-8BE70CD9A73C}" type="pres">
      <dgm:prSet presAssocID="{78E30802-5E66-433D-B0FE-D8624FC46164}" presName="hierChild2" presStyleCnt="0"/>
      <dgm:spPr/>
    </dgm:pt>
  </dgm:ptLst>
  <dgm:cxnLst>
    <dgm:cxn modelId="{4449EB8E-D2B8-414C-8DEB-F33967506ECC}" srcId="{90951D84-2E49-4887-A5EB-4E5F04EED73F}" destId="{78E30802-5E66-433D-B0FE-D8624FC46164}" srcOrd="1" destOrd="0" parTransId="{509053FC-C3A8-47A7-832A-32CAA1ED3B72}" sibTransId="{EE763CDE-F953-489E-903E-97FCCABCEFA7}"/>
    <dgm:cxn modelId="{19D6F39E-2662-4015-94E0-42EDC46DA645}" srcId="{90951D84-2E49-4887-A5EB-4E5F04EED73F}" destId="{55C987A7-A144-4C72-9A86-2891821D3F6B}" srcOrd="0" destOrd="0" parTransId="{B4CEA576-E76E-441E-B70D-B0B30C76FF76}" sibTransId="{37687A6A-9FB8-4C6A-ADE8-94745B70779A}"/>
    <dgm:cxn modelId="{BC4814C1-3E36-4060-AA19-9751AFAA559F}" type="presOf" srcId="{90951D84-2E49-4887-A5EB-4E5F04EED73F}" destId="{BD041A68-442F-470B-B3EA-0A17F87E97D8}" srcOrd="0" destOrd="0" presId="urn:microsoft.com/office/officeart/2005/8/layout/hierarchy1"/>
    <dgm:cxn modelId="{E16437D9-6841-450F-8E3B-8B5290D82D0F}" type="presOf" srcId="{78E30802-5E66-433D-B0FE-D8624FC46164}" destId="{8C0293CE-E20C-464A-836E-1742BBD487D6}" srcOrd="0" destOrd="0" presId="urn:microsoft.com/office/officeart/2005/8/layout/hierarchy1"/>
    <dgm:cxn modelId="{1DFE61E4-F184-47E9-951F-41A3D74FF195}" type="presOf" srcId="{55C987A7-A144-4C72-9A86-2891821D3F6B}" destId="{BAAD1297-EAB8-45F9-BA57-4EF889B1CC40}" srcOrd="0" destOrd="0" presId="urn:microsoft.com/office/officeart/2005/8/layout/hierarchy1"/>
    <dgm:cxn modelId="{7C776D5A-F5A0-4B18-9904-630B010345B8}" type="presParOf" srcId="{BD041A68-442F-470B-B3EA-0A17F87E97D8}" destId="{9F013838-3C36-4E80-9B2F-7FFE3CAF517B}" srcOrd="0" destOrd="0" presId="urn:microsoft.com/office/officeart/2005/8/layout/hierarchy1"/>
    <dgm:cxn modelId="{3FB6B408-EA9C-434E-9621-65978BE1291F}" type="presParOf" srcId="{9F013838-3C36-4E80-9B2F-7FFE3CAF517B}" destId="{73A880A3-3B9B-443D-A574-E4B459635470}" srcOrd="0" destOrd="0" presId="urn:microsoft.com/office/officeart/2005/8/layout/hierarchy1"/>
    <dgm:cxn modelId="{D8C11036-A6EE-4CD3-A724-F6B91476BA4A}" type="presParOf" srcId="{73A880A3-3B9B-443D-A574-E4B459635470}" destId="{ED79E898-6320-46B3-9029-C048F83ACA22}" srcOrd="0" destOrd="0" presId="urn:microsoft.com/office/officeart/2005/8/layout/hierarchy1"/>
    <dgm:cxn modelId="{FFB0C649-B594-49D2-9EDD-CD2F255E8282}" type="presParOf" srcId="{73A880A3-3B9B-443D-A574-E4B459635470}" destId="{BAAD1297-EAB8-45F9-BA57-4EF889B1CC40}" srcOrd="1" destOrd="0" presId="urn:microsoft.com/office/officeart/2005/8/layout/hierarchy1"/>
    <dgm:cxn modelId="{46301D02-B78F-493E-A871-5487B1065951}" type="presParOf" srcId="{9F013838-3C36-4E80-9B2F-7FFE3CAF517B}" destId="{B592C327-4B8D-46C8-BB13-87B6F7F5C735}" srcOrd="1" destOrd="0" presId="urn:microsoft.com/office/officeart/2005/8/layout/hierarchy1"/>
    <dgm:cxn modelId="{78F216A1-1BB1-46F6-B897-95A85F9760A3}" type="presParOf" srcId="{BD041A68-442F-470B-B3EA-0A17F87E97D8}" destId="{CE8E3D1F-5087-4BE7-8F00-27F38D286AE5}" srcOrd="1" destOrd="0" presId="urn:microsoft.com/office/officeart/2005/8/layout/hierarchy1"/>
    <dgm:cxn modelId="{B26BB3C9-33AC-47A9-966B-4575A9908299}" type="presParOf" srcId="{CE8E3D1F-5087-4BE7-8F00-27F38D286AE5}" destId="{D805025D-E4EF-4436-B310-86F1E151C194}" srcOrd="0" destOrd="0" presId="urn:microsoft.com/office/officeart/2005/8/layout/hierarchy1"/>
    <dgm:cxn modelId="{6112E047-B82B-40B6-B4F0-588FC9B33793}" type="presParOf" srcId="{D805025D-E4EF-4436-B310-86F1E151C194}" destId="{9DEFD7BB-DFCC-4673-B5E1-9CAD42B0B34B}" srcOrd="0" destOrd="0" presId="urn:microsoft.com/office/officeart/2005/8/layout/hierarchy1"/>
    <dgm:cxn modelId="{E494078D-C56E-4E14-BF7F-3ECBBF32B78E}" type="presParOf" srcId="{D805025D-E4EF-4436-B310-86F1E151C194}" destId="{8C0293CE-E20C-464A-836E-1742BBD487D6}" srcOrd="1" destOrd="0" presId="urn:microsoft.com/office/officeart/2005/8/layout/hierarchy1"/>
    <dgm:cxn modelId="{F07988B7-3DE8-4BDE-92B9-0D6FA320E85F}" type="presParOf" srcId="{CE8E3D1F-5087-4BE7-8F00-27F38D286AE5}" destId="{D8BC001D-D6B8-408A-8095-8BE70CD9A7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51D84-2E49-4887-A5EB-4E5F04EED73F}" type="doc">
      <dgm:prSet loTypeId="urn:microsoft.com/office/officeart/2005/8/layout/hierarchy1" loCatId="hierarchy" qsTypeId="urn:microsoft.com/office/officeart/2005/8/quickstyle/simple1" qsCatId="simple" csTypeId="urn:microsoft.com/office/officeart/2005/8/colors/accent6_2" csCatId="accent6"/>
      <dgm:spPr/>
      <dgm:t>
        <a:bodyPr/>
        <a:lstStyle/>
        <a:p>
          <a:endParaRPr lang="en-US"/>
        </a:p>
      </dgm:t>
    </dgm:pt>
    <dgm:pt modelId="{55C987A7-A144-4C72-9A86-2891821D3F6B}">
      <dgm:prSet/>
      <dgm:spPr/>
      <dgm:t>
        <a:bodyPr/>
        <a:lstStyle/>
        <a:p>
          <a:pPr rtl="0">
            <a:lnSpc>
              <a:spcPct val="100000"/>
            </a:lnSpc>
          </a:pPr>
          <a:r>
            <a:rPr lang="en-US" b="0">
              <a:solidFill>
                <a:schemeClr val="tx1"/>
              </a:solidFill>
            </a:rPr>
            <a:t>Receive county visit schedule and meeting summary reports.</a:t>
          </a:r>
        </a:p>
      </dgm:t>
    </dgm:pt>
    <dgm:pt modelId="{B4CEA576-E76E-441E-B70D-B0B30C76FF76}" type="parTrans" cxnId="{19D6F39E-2662-4015-94E0-42EDC46DA645}">
      <dgm:prSet/>
      <dgm:spPr/>
      <dgm:t>
        <a:bodyPr/>
        <a:lstStyle/>
        <a:p>
          <a:endParaRPr lang="en-US"/>
        </a:p>
      </dgm:t>
    </dgm:pt>
    <dgm:pt modelId="{37687A6A-9FB8-4C6A-ADE8-94745B70779A}" type="sibTrans" cxnId="{19D6F39E-2662-4015-94E0-42EDC46DA645}">
      <dgm:prSet/>
      <dgm:spPr/>
      <dgm:t>
        <a:bodyPr/>
        <a:lstStyle/>
        <a:p>
          <a:pPr>
            <a:lnSpc>
              <a:spcPct val="100000"/>
            </a:lnSpc>
          </a:pPr>
          <a:endParaRPr lang="en-US"/>
        </a:p>
      </dgm:t>
    </dgm:pt>
    <dgm:pt modelId="{78E30802-5E66-433D-B0FE-D8624FC46164}">
      <dgm:prSet/>
      <dgm:spPr/>
      <dgm:t>
        <a:bodyPr/>
        <a:lstStyle/>
        <a:p>
          <a:pPr rtl="0">
            <a:lnSpc>
              <a:spcPct val="100000"/>
            </a:lnSpc>
          </a:pPr>
          <a:r>
            <a:rPr lang="en-US" b="0">
              <a:solidFill>
                <a:schemeClr val="tx1"/>
              </a:solidFill>
            </a:rPr>
            <a:t>Following the selection of the One-Stop Operating by mid-summer, convenings among partners to develop warm hand off system</a:t>
          </a:r>
          <a:r>
            <a:rPr lang="en-US" b="0">
              <a:solidFill>
                <a:schemeClr val="tx1"/>
              </a:solidFill>
              <a:latin typeface="Calibri Light" panose="020F0302020204030204"/>
            </a:rPr>
            <a:t> </a:t>
          </a:r>
          <a:r>
            <a:rPr lang="en-US" b="1">
              <a:solidFill>
                <a:schemeClr val="tx1"/>
              </a:solidFill>
              <a:latin typeface="Calibri Light" panose="020F0302020204030204"/>
            </a:rPr>
            <a:t>begin. </a:t>
          </a:r>
          <a:endParaRPr lang="en-US" b="1">
            <a:solidFill>
              <a:schemeClr val="tx1"/>
            </a:solidFill>
          </a:endParaRPr>
        </a:p>
      </dgm:t>
    </dgm:pt>
    <dgm:pt modelId="{509053FC-C3A8-47A7-832A-32CAA1ED3B72}" type="parTrans" cxnId="{4449EB8E-D2B8-414C-8DEB-F33967506ECC}">
      <dgm:prSet/>
      <dgm:spPr/>
      <dgm:t>
        <a:bodyPr/>
        <a:lstStyle/>
        <a:p>
          <a:endParaRPr lang="en-US"/>
        </a:p>
      </dgm:t>
    </dgm:pt>
    <dgm:pt modelId="{EE763CDE-F953-489E-903E-97FCCABCEFA7}" type="sibTrans" cxnId="{4449EB8E-D2B8-414C-8DEB-F33967506ECC}">
      <dgm:prSet/>
      <dgm:spPr/>
      <dgm:t>
        <a:bodyPr/>
        <a:lstStyle/>
        <a:p>
          <a:endParaRPr lang="en-US"/>
        </a:p>
      </dgm:t>
    </dgm:pt>
    <dgm:pt modelId="{BD041A68-442F-470B-B3EA-0A17F87E97D8}" type="pres">
      <dgm:prSet presAssocID="{90951D84-2E49-4887-A5EB-4E5F04EED73F}" presName="hierChild1" presStyleCnt="0">
        <dgm:presLayoutVars>
          <dgm:chPref val="1"/>
          <dgm:dir/>
          <dgm:animOne val="branch"/>
          <dgm:animLvl val="lvl"/>
          <dgm:resizeHandles/>
        </dgm:presLayoutVars>
      </dgm:prSet>
      <dgm:spPr/>
    </dgm:pt>
    <dgm:pt modelId="{9F013838-3C36-4E80-9B2F-7FFE3CAF517B}" type="pres">
      <dgm:prSet presAssocID="{55C987A7-A144-4C72-9A86-2891821D3F6B}" presName="hierRoot1" presStyleCnt="0"/>
      <dgm:spPr/>
    </dgm:pt>
    <dgm:pt modelId="{73A880A3-3B9B-443D-A574-E4B459635470}" type="pres">
      <dgm:prSet presAssocID="{55C987A7-A144-4C72-9A86-2891821D3F6B}" presName="composite" presStyleCnt="0"/>
      <dgm:spPr/>
    </dgm:pt>
    <dgm:pt modelId="{ED79E898-6320-46B3-9029-C048F83ACA22}" type="pres">
      <dgm:prSet presAssocID="{55C987A7-A144-4C72-9A86-2891821D3F6B}" presName="background" presStyleLbl="node0" presStyleIdx="0" presStyleCnt="2"/>
      <dgm:spPr/>
    </dgm:pt>
    <dgm:pt modelId="{BAAD1297-EAB8-45F9-BA57-4EF889B1CC40}" type="pres">
      <dgm:prSet presAssocID="{55C987A7-A144-4C72-9A86-2891821D3F6B}" presName="text" presStyleLbl="fgAcc0" presStyleIdx="0" presStyleCnt="2">
        <dgm:presLayoutVars>
          <dgm:chPref val="3"/>
        </dgm:presLayoutVars>
      </dgm:prSet>
      <dgm:spPr/>
    </dgm:pt>
    <dgm:pt modelId="{B592C327-4B8D-46C8-BB13-87B6F7F5C735}" type="pres">
      <dgm:prSet presAssocID="{55C987A7-A144-4C72-9A86-2891821D3F6B}" presName="hierChild2" presStyleCnt="0"/>
      <dgm:spPr/>
    </dgm:pt>
    <dgm:pt modelId="{CE8E3D1F-5087-4BE7-8F00-27F38D286AE5}" type="pres">
      <dgm:prSet presAssocID="{78E30802-5E66-433D-B0FE-D8624FC46164}" presName="hierRoot1" presStyleCnt="0"/>
      <dgm:spPr/>
    </dgm:pt>
    <dgm:pt modelId="{D805025D-E4EF-4436-B310-86F1E151C194}" type="pres">
      <dgm:prSet presAssocID="{78E30802-5E66-433D-B0FE-D8624FC46164}" presName="composite" presStyleCnt="0"/>
      <dgm:spPr/>
    </dgm:pt>
    <dgm:pt modelId="{9DEFD7BB-DFCC-4673-B5E1-9CAD42B0B34B}" type="pres">
      <dgm:prSet presAssocID="{78E30802-5E66-433D-B0FE-D8624FC46164}" presName="background" presStyleLbl="node0" presStyleIdx="1" presStyleCnt="2"/>
      <dgm:spPr/>
    </dgm:pt>
    <dgm:pt modelId="{8C0293CE-E20C-464A-836E-1742BBD487D6}" type="pres">
      <dgm:prSet presAssocID="{78E30802-5E66-433D-B0FE-D8624FC46164}" presName="text" presStyleLbl="fgAcc0" presStyleIdx="1" presStyleCnt="2">
        <dgm:presLayoutVars>
          <dgm:chPref val="3"/>
        </dgm:presLayoutVars>
      </dgm:prSet>
      <dgm:spPr/>
    </dgm:pt>
    <dgm:pt modelId="{D8BC001D-D6B8-408A-8095-8BE70CD9A73C}" type="pres">
      <dgm:prSet presAssocID="{78E30802-5E66-433D-B0FE-D8624FC46164}" presName="hierChild2" presStyleCnt="0"/>
      <dgm:spPr/>
    </dgm:pt>
  </dgm:ptLst>
  <dgm:cxnLst>
    <dgm:cxn modelId="{4449EB8E-D2B8-414C-8DEB-F33967506ECC}" srcId="{90951D84-2E49-4887-A5EB-4E5F04EED73F}" destId="{78E30802-5E66-433D-B0FE-D8624FC46164}" srcOrd="1" destOrd="0" parTransId="{509053FC-C3A8-47A7-832A-32CAA1ED3B72}" sibTransId="{EE763CDE-F953-489E-903E-97FCCABCEFA7}"/>
    <dgm:cxn modelId="{19D6F39E-2662-4015-94E0-42EDC46DA645}" srcId="{90951D84-2E49-4887-A5EB-4E5F04EED73F}" destId="{55C987A7-A144-4C72-9A86-2891821D3F6B}" srcOrd="0" destOrd="0" parTransId="{B4CEA576-E76E-441E-B70D-B0B30C76FF76}" sibTransId="{37687A6A-9FB8-4C6A-ADE8-94745B70779A}"/>
    <dgm:cxn modelId="{BC4814C1-3E36-4060-AA19-9751AFAA559F}" type="presOf" srcId="{90951D84-2E49-4887-A5EB-4E5F04EED73F}" destId="{BD041A68-442F-470B-B3EA-0A17F87E97D8}" srcOrd="0" destOrd="0" presId="urn:microsoft.com/office/officeart/2005/8/layout/hierarchy1"/>
    <dgm:cxn modelId="{E16437D9-6841-450F-8E3B-8B5290D82D0F}" type="presOf" srcId="{78E30802-5E66-433D-B0FE-D8624FC46164}" destId="{8C0293CE-E20C-464A-836E-1742BBD487D6}" srcOrd="0" destOrd="0" presId="urn:microsoft.com/office/officeart/2005/8/layout/hierarchy1"/>
    <dgm:cxn modelId="{1DFE61E4-F184-47E9-951F-41A3D74FF195}" type="presOf" srcId="{55C987A7-A144-4C72-9A86-2891821D3F6B}" destId="{BAAD1297-EAB8-45F9-BA57-4EF889B1CC40}" srcOrd="0" destOrd="0" presId="urn:microsoft.com/office/officeart/2005/8/layout/hierarchy1"/>
    <dgm:cxn modelId="{7C776D5A-F5A0-4B18-9904-630B010345B8}" type="presParOf" srcId="{BD041A68-442F-470B-B3EA-0A17F87E97D8}" destId="{9F013838-3C36-4E80-9B2F-7FFE3CAF517B}" srcOrd="0" destOrd="0" presId="urn:microsoft.com/office/officeart/2005/8/layout/hierarchy1"/>
    <dgm:cxn modelId="{3FB6B408-EA9C-434E-9621-65978BE1291F}" type="presParOf" srcId="{9F013838-3C36-4E80-9B2F-7FFE3CAF517B}" destId="{73A880A3-3B9B-443D-A574-E4B459635470}" srcOrd="0" destOrd="0" presId="urn:microsoft.com/office/officeart/2005/8/layout/hierarchy1"/>
    <dgm:cxn modelId="{D8C11036-A6EE-4CD3-A724-F6B91476BA4A}" type="presParOf" srcId="{73A880A3-3B9B-443D-A574-E4B459635470}" destId="{ED79E898-6320-46B3-9029-C048F83ACA22}" srcOrd="0" destOrd="0" presId="urn:microsoft.com/office/officeart/2005/8/layout/hierarchy1"/>
    <dgm:cxn modelId="{FFB0C649-B594-49D2-9EDD-CD2F255E8282}" type="presParOf" srcId="{73A880A3-3B9B-443D-A574-E4B459635470}" destId="{BAAD1297-EAB8-45F9-BA57-4EF889B1CC40}" srcOrd="1" destOrd="0" presId="urn:microsoft.com/office/officeart/2005/8/layout/hierarchy1"/>
    <dgm:cxn modelId="{46301D02-B78F-493E-A871-5487B1065951}" type="presParOf" srcId="{9F013838-3C36-4E80-9B2F-7FFE3CAF517B}" destId="{B592C327-4B8D-46C8-BB13-87B6F7F5C735}" srcOrd="1" destOrd="0" presId="urn:microsoft.com/office/officeart/2005/8/layout/hierarchy1"/>
    <dgm:cxn modelId="{78F216A1-1BB1-46F6-B897-95A85F9760A3}" type="presParOf" srcId="{BD041A68-442F-470B-B3EA-0A17F87E97D8}" destId="{CE8E3D1F-5087-4BE7-8F00-27F38D286AE5}" srcOrd="1" destOrd="0" presId="urn:microsoft.com/office/officeart/2005/8/layout/hierarchy1"/>
    <dgm:cxn modelId="{B26BB3C9-33AC-47A9-966B-4575A9908299}" type="presParOf" srcId="{CE8E3D1F-5087-4BE7-8F00-27F38D286AE5}" destId="{D805025D-E4EF-4436-B310-86F1E151C194}" srcOrd="0" destOrd="0" presId="urn:microsoft.com/office/officeart/2005/8/layout/hierarchy1"/>
    <dgm:cxn modelId="{6112E047-B82B-40B6-B4F0-588FC9B33793}" type="presParOf" srcId="{D805025D-E4EF-4436-B310-86F1E151C194}" destId="{9DEFD7BB-DFCC-4673-B5E1-9CAD42B0B34B}" srcOrd="0" destOrd="0" presId="urn:microsoft.com/office/officeart/2005/8/layout/hierarchy1"/>
    <dgm:cxn modelId="{E494078D-C56E-4E14-BF7F-3ECBBF32B78E}" type="presParOf" srcId="{D805025D-E4EF-4436-B310-86F1E151C194}" destId="{8C0293CE-E20C-464A-836E-1742BBD487D6}" srcOrd="1" destOrd="0" presId="urn:microsoft.com/office/officeart/2005/8/layout/hierarchy1"/>
    <dgm:cxn modelId="{F07988B7-3DE8-4BDE-92B9-0D6FA320E85F}" type="presParOf" srcId="{CE8E3D1F-5087-4BE7-8F00-27F38D286AE5}" destId="{D8BC001D-D6B8-408A-8095-8BE70CD9A7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951D84-2E49-4887-A5EB-4E5F04EED73F}" type="doc">
      <dgm:prSet loTypeId="urn:microsoft.com/office/officeart/2005/8/layout/hierarchy1" loCatId="hierarchy" qsTypeId="urn:microsoft.com/office/officeart/2005/8/quickstyle/simple1" qsCatId="simple" csTypeId="urn:microsoft.com/office/officeart/2005/8/colors/accent6_2" csCatId="accent6"/>
      <dgm:spPr/>
      <dgm:t>
        <a:bodyPr/>
        <a:lstStyle/>
        <a:p>
          <a:endParaRPr lang="en-US"/>
        </a:p>
      </dgm:t>
    </dgm:pt>
    <dgm:pt modelId="{55C987A7-A144-4C72-9A86-2891821D3F6B}">
      <dgm:prSet/>
      <dgm:spPr/>
      <dgm:t>
        <a:bodyPr/>
        <a:lstStyle/>
        <a:p>
          <a:pPr algn="l" rtl="0">
            <a:lnSpc>
              <a:spcPct val="90000"/>
            </a:lnSpc>
          </a:pPr>
          <a:r>
            <a:rPr lang="en-US" b="0">
              <a:solidFill>
                <a:schemeClr val="tx1"/>
              </a:solidFill>
            </a:rPr>
            <a:t>Starting in August, the Policy Committee will begin meeting regularly to discuss priorities. This will include sector-based committee input.</a:t>
          </a:r>
        </a:p>
      </dgm:t>
    </dgm:pt>
    <dgm:pt modelId="{B4CEA576-E76E-441E-B70D-B0B30C76FF76}" type="parTrans" cxnId="{19D6F39E-2662-4015-94E0-42EDC46DA645}">
      <dgm:prSet/>
      <dgm:spPr/>
      <dgm:t>
        <a:bodyPr/>
        <a:lstStyle/>
        <a:p>
          <a:endParaRPr lang="en-US"/>
        </a:p>
      </dgm:t>
    </dgm:pt>
    <dgm:pt modelId="{37687A6A-9FB8-4C6A-ADE8-94745B70779A}" type="sibTrans" cxnId="{19D6F39E-2662-4015-94E0-42EDC46DA645}">
      <dgm:prSet/>
      <dgm:spPr/>
      <dgm:t>
        <a:bodyPr/>
        <a:lstStyle/>
        <a:p>
          <a:pPr>
            <a:lnSpc>
              <a:spcPct val="100000"/>
            </a:lnSpc>
          </a:pPr>
          <a:endParaRPr lang="en-US"/>
        </a:p>
      </dgm:t>
    </dgm:pt>
    <dgm:pt modelId="{78E30802-5E66-433D-B0FE-D8624FC46164}">
      <dgm:prSet/>
      <dgm:spPr/>
      <dgm:t>
        <a:bodyPr/>
        <a:lstStyle/>
        <a:p>
          <a:pPr algn="l" rtl="0">
            <a:lnSpc>
              <a:spcPct val="90000"/>
            </a:lnSpc>
          </a:pPr>
          <a:r>
            <a:rPr lang="en-US" b="0">
              <a:solidFill>
                <a:schemeClr val="tx1"/>
              </a:solidFill>
            </a:rPr>
            <a:t>This summer, the SWDB staff</a:t>
          </a:r>
          <a:r>
            <a:rPr lang="en-US" b="0">
              <a:solidFill>
                <a:schemeClr val="tx1"/>
              </a:solidFill>
              <a:latin typeface="Calibri Light" panose="020F0302020204030204"/>
            </a:rPr>
            <a:t> </a:t>
          </a:r>
          <a:r>
            <a:rPr lang="en-US" b="0">
              <a:solidFill>
                <a:schemeClr val="tx1"/>
              </a:solidFill>
            </a:rPr>
            <a:t>will compile resources for employee and employer toolkits which will eventually be translated. </a:t>
          </a:r>
          <a:r>
            <a:rPr lang="en-US" b="1">
              <a:solidFill>
                <a:schemeClr val="tx1"/>
              </a:solidFill>
              <a:latin typeface="Calibri Light" panose="020F0302020204030204"/>
            </a:rPr>
            <a:t> </a:t>
          </a:r>
          <a:endParaRPr lang="en-US">
            <a:solidFill>
              <a:schemeClr val="tx1"/>
            </a:solidFill>
          </a:endParaRPr>
        </a:p>
      </dgm:t>
    </dgm:pt>
    <dgm:pt modelId="{509053FC-C3A8-47A7-832A-32CAA1ED3B72}" type="parTrans" cxnId="{4449EB8E-D2B8-414C-8DEB-F33967506ECC}">
      <dgm:prSet/>
      <dgm:spPr/>
      <dgm:t>
        <a:bodyPr/>
        <a:lstStyle/>
        <a:p>
          <a:endParaRPr lang="en-US"/>
        </a:p>
      </dgm:t>
    </dgm:pt>
    <dgm:pt modelId="{EE763CDE-F953-489E-903E-97FCCABCEFA7}" type="sibTrans" cxnId="{4449EB8E-D2B8-414C-8DEB-F33967506ECC}">
      <dgm:prSet/>
      <dgm:spPr/>
      <dgm:t>
        <a:bodyPr/>
        <a:lstStyle/>
        <a:p>
          <a:endParaRPr lang="en-US"/>
        </a:p>
      </dgm:t>
    </dgm:pt>
    <dgm:pt modelId="{BD041A68-442F-470B-B3EA-0A17F87E97D8}" type="pres">
      <dgm:prSet presAssocID="{90951D84-2E49-4887-A5EB-4E5F04EED73F}" presName="hierChild1" presStyleCnt="0">
        <dgm:presLayoutVars>
          <dgm:chPref val="1"/>
          <dgm:dir/>
          <dgm:animOne val="branch"/>
          <dgm:animLvl val="lvl"/>
          <dgm:resizeHandles/>
        </dgm:presLayoutVars>
      </dgm:prSet>
      <dgm:spPr/>
    </dgm:pt>
    <dgm:pt modelId="{9F013838-3C36-4E80-9B2F-7FFE3CAF517B}" type="pres">
      <dgm:prSet presAssocID="{55C987A7-A144-4C72-9A86-2891821D3F6B}" presName="hierRoot1" presStyleCnt="0"/>
      <dgm:spPr/>
    </dgm:pt>
    <dgm:pt modelId="{73A880A3-3B9B-443D-A574-E4B459635470}" type="pres">
      <dgm:prSet presAssocID="{55C987A7-A144-4C72-9A86-2891821D3F6B}" presName="composite" presStyleCnt="0"/>
      <dgm:spPr/>
    </dgm:pt>
    <dgm:pt modelId="{ED79E898-6320-46B3-9029-C048F83ACA22}" type="pres">
      <dgm:prSet presAssocID="{55C987A7-A144-4C72-9A86-2891821D3F6B}" presName="background" presStyleLbl="node0" presStyleIdx="0" presStyleCnt="2"/>
      <dgm:spPr/>
    </dgm:pt>
    <dgm:pt modelId="{BAAD1297-EAB8-45F9-BA57-4EF889B1CC40}" type="pres">
      <dgm:prSet presAssocID="{55C987A7-A144-4C72-9A86-2891821D3F6B}" presName="text" presStyleLbl="fgAcc0" presStyleIdx="0" presStyleCnt="2">
        <dgm:presLayoutVars>
          <dgm:chPref val="3"/>
        </dgm:presLayoutVars>
      </dgm:prSet>
      <dgm:spPr/>
    </dgm:pt>
    <dgm:pt modelId="{B592C327-4B8D-46C8-BB13-87B6F7F5C735}" type="pres">
      <dgm:prSet presAssocID="{55C987A7-A144-4C72-9A86-2891821D3F6B}" presName="hierChild2" presStyleCnt="0"/>
      <dgm:spPr/>
    </dgm:pt>
    <dgm:pt modelId="{CE8E3D1F-5087-4BE7-8F00-27F38D286AE5}" type="pres">
      <dgm:prSet presAssocID="{78E30802-5E66-433D-B0FE-D8624FC46164}" presName="hierRoot1" presStyleCnt="0"/>
      <dgm:spPr/>
    </dgm:pt>
    <dgm:pt modelId="{D805025D-E4EF-4436-B310-86F1E151C194}" type="pres">
      <dgm:prSet presAssocID="{78E30802-5E66-433D-B0FE-D8624FC46164}" presName="composite" presStyleCnt="0"/>
      <dgm:spPr/>
    </dgm:pt>
    <dgm:pt modelId="{9DEFD7BB-DFCC-4673-B5E1-9CAD42B0B34B}" type="pres">
      <dgm:prSet presAssocID="{78E30802-5E66-433D-B0FE-D8624FC46164}" presName="background" presStyleLbl="node0" presStyleIdx="1" presStyleCnt="2"/>
      <dgm:spPr/>
    </dgm:pt>
    <dgm:pt modelId="{8C0293CE-E20C-464A-836E-1742BBD487D6}" type="pres">
      <dgm:prSet presAssocID="{78E30802-5E66-433D-B0FE-D8624FC46164}" presName="text" presStyleLbl="fgAcc0" presStyleIdx="1" presStyleCnt="2">
        <dgm:presLayoutVars>
          <dgm:chPref val="3"/>
        </dgm:presLayoutVars>
      </dgm:prSet>
      <dgm:spPr/>
    </dgm:pt>
    <dgm:pt modelId="{D8BC001D-D6B8-408A-8095-8BE70CD9A73C}" type="pres">
      <dgm:prSet presAssocID="{78E30802-5E66-433D-B0FE-D8624FC46164}" presName="hierChild2" presStyleCnt="0"/>
      <dgm:spPr/>
    </dgm:pt>
  </dgm:ptLst>
  <dgm:cxnLst>
    <dgm:cxn modelId="{4449EB8E-D2B8-414C-8DEB-F33967506ECC}" srcId="{90951D84-2E49-4887-A5EB-4E5F04EED73F}" destId="{78E30802-5E66-433D-B0FE-D8624FC46164}" srcOrd="1" destOrd="0" parTransId="{509053FC-C3A8-47A7-832A-32CAA1ED3B72}" sibTransId="{EE763CDE-F953-489E-903E-97FCCABCEFA7}"/>
    <dgm:cxn modelId="{19D6F39E-2662-4015-94E0-42EDC46DA645}" srcId="{90951D84-2E49-4887-A5EB-4E5F04EED73F}" destId="{55C987A7-A144-4C72-9A86-2891821D3F6B}" srcOrd="0" destOrd="0" parTransId="{B4CEA576-E76E-441E-B70D-B0B30C76FF76}" sibTransId="{37687A6A-9FB8-4C6A-ADE8-94745B70779A}"/>
    <dgm:cxn modelId="{BC4814C1-3E36-4060-AA19-9751AFAA559F}" type="presOf" srcId="{90951D84-2E49-4887-A5EB-4E5F04EED73F}" destId="{BD041A68-442F-470B-B3EA-0A17F87E97D8}" srcOrd="0" destOrd="0" presId="urn:microsoft.com/office/officeart/2005/8/layout/hierarchy1"/>
    <dgm:cxn modelId="{E16437D9-6841-450F-8E3B-8B5290D82D0F}" type="presOf" srcId="{78E30802-5E66-433D-B0FE-D8624FC46164}" destId="{8C0293CE-E20C-464A-836E-1742BBD487D6}" srcOrd="0" destOrd="0" presId="urn:microsoft.com/office/officeart/2005/8/layout/hierarchy1"/>
    <dgm:cxn modelId="{1DFE61E4-F184-47E9-951F-41A3D74FF195}" type="presOf" srcId="{55C987A7-A144-4C72-9A86-2891821D3F6B}" destId="{BAAD1297-EAB8-45F9-BA57-4EF889B1CC40}" srcOrd="0" destOrd="0" presId="urn:microsoft.com/office/officeart/2005/8/layout/hierarchy1"/>
    <dgm:cxn modelId="{7C776D5A-F5A0-4B18-9904-630B010345B8}" type="presParOf" srcId="{BD041A68-442F-470B-B3EA-0A17F87E97D8}" destId="{9F013838-3C36-4E80-9B2F-7FFE3CAF517B}" srcOrd="0" destOrd="0" presId="urn:microsoft.com/office/officeart/2005/8/layout/hierarchy1"/>
    <dgm:cxn modelId="{3FB6B408-EA9C-434E-9621-65978BE1291F}" type="presParOf" srcId="{9F013838-3C36-4E80-9B2F-7FFE3CAF517B}" destId="{73A880A3-3B9B-443D-A574-E4B459635470}" srcOrd="0" destOrd="0" presId="urn:microsoft.com/office/officeart/2005/8/layout/hierarchy1"/>
    <dgm:cxn modelId="{D8C11036-A6EE-4CD3-A724-F6B91476BA4A}" type="presParOf" srcId="{73A880A3-3B9B-443D-A574-E4B459635470}" destId="{ED79E898-6320-46B3-9029-C048F83ACA22}" srcOrd="0" destOrd="0" presId="urn:microsoft.com/office/officeart/2005/8/layout/hierarchy1"/>
    <dgm:cxn modelId="{FFB0C649-B594-49D2-9EDD-CD2F255E8282}" type="presParOf" srcId="{73A880A3-3B9B-443D-A574-E4B459635470}" destId="{BAAD1297-EAB8-45F9-BA57-4EF889B1CC40}" srcOrd="1" destOrd="0" presId="urn:microsoft.com/office/officeart/2005/8/layout/hierarchy1"/>
    <dgm:cxn modelId="{46301D02-B78F-493E-A871-5487B1065951}" type="presParOf" srcId="{9F013838-3C36-4E80-9B2F-7FFE3CAF517B}" destId="{B592C327-4B8D-46C8-BB13-87B6F7F5C735}" srcOrd="1" destOrd="0" presId="urn:microsoft.com/office/officeart/2005/8/layout/hierarchy1"/>
    <dgm:cxn modelId="{78F216A1-1BB1-46F6-B897-95A85F9760A3}" type="presParOf" srcId="{BD041A68-442F-470B-B3EA-0A17F87E97D8}" destId="{CE8E3D1F-5087-4BE7-8F00-27F38D286AE5}" srcOrd="1" destOrd="0" presId="urn:microsoft.com/office/officeart/2005/8/layout/hierarchy1"/>
    <dgm:cxn modelId="{B26BB3C9-33AC-47A9-966B-4575A9908299}" type="presParOf" srcId="{CE8E3D1F-5087-4BE7-8F00-27F38D286AE5}" destId="{D805025D-E4EF-4436-B310-86F1E151C194}" srcOrd="0" destOrd="0" presId="urn:microsoft.com/office/officeart/2005/8/layout/hierarchy1"/>
    <dgm:cxn modelId="{6112E047-B82B-40B6-B4F0-588FC9B33793}" type="presParOf" srcId="{D805025D-E4EF-4436-B310-86F1E151C194}" destId="{9DEFD7BB-DFCC-4673-B5E1-9CAD42B0B34B}" srcOrd="0" destOrd="0" presId="urn:microsoft.com/office/officeart/2005/8/layout/hierarchy1"/>
    <dgm:cxn modelId="{E494078D-C56E-4E14-BF7F-3ECBBF32B78E}" type="presParOf" srcId="{D805025D-E4EF-4436-B310-86F1E151C194}" destId="{8C0293CE-E20C-464A-836E-1742BBD487D6}" srcOrd="1" destOrd="0" presId="urn:microsoft.com/office/officeart/2005/8/layout/hierarchy1"/>
    <dgm:cxn modelId="{F07988B7-3DE8-4BDE-92B9-0D6FA320E85F}" type="presParOf" srcId="{CE8E3D1F-5087-4BE7-8F00-27F38D286AE5}" destId="{D8BC001D-D6B8-408A-8095-8BE70CD9A7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951D84-2E49-4887-A5EB-4E5F04EED73F}"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n-US"/>
        </a:p>
      </dgm:t>
    </dgm:pt>
    <dgm:pt modelId="{55C987A7-A144-4C72-9A86-2891821D3F6B}">
      <dgm:prSet/>
      <dgm:spPr/>
      <dgm:t>
        <a:bodyPr/>
        <a:lstStyle/>
        <a:p>
          <a:pPr algn="l">
            <a:lnSpc>
              <a:spcPct val="90000"/>
            </a:lnSpc>
          </a:pPr>
          <a:r>
            <a:rPr lang="en-US" b="0">
              <a:solidFill>
                <a:schemeClr val="tx1"/>
              </a:solidFill>
            </a:rPr>
            <a:t>The Career Pathways Committee will start to review the existing approval process of career pathways. </a:t>
          </a:r>
        </a:p>
      </dgm:t>
    </dgm:pt>
    <dgm:pt modelId="{B4CEA576-E76E-441E-B70D-B0B30C76FF76}" type="parTrans" cxnId="{19D6F39E-2662-4015-94E0-42EDC46DA645}">
      <dgm:prSet/>
      <dgm:spPr/>
      <dgm:t>
        <a:bodyPr/>
        <a:lstStyle/>
        <a:p>
          <a:endParaRPr lang="en-US"/>
        </a:p>
      </dgm:t>
    </dgm:pt>
    <dgm:pt modelId="{37687A6A-9FB8-4C6A-ADE8-94745B70779A}" type="sibTrans" cxnId="{19D6F39E-2662-4015-94E0-42EDC46DA645}">
      <dgm:prSet/>
      <dgm:spPr/>
      <dgm:t>
        <a:bodyPr/>
        <a:lstStyle/>
        <a:p>
          <a:pPr>
            <a:lnSpc>
              <a:spcPct val="100000"/>
            </a:lnSpc>
          </a:pPr>
          <a:endParaRPr lang="en-US"/>
        </a:p>
      </dgm:t>
    </dgm:pt>
    <dgm:pt modelId="{78E30802-5E66-433D-B0FE-D8624FC46164}">
      <dgm:prSet/>
      <dgm:spPr/>
      <dgm:t>
        <a:bodyPr/>
        <a:lstStyle/>
        <a:p>
          <a:pPr algn="l">
            <a:lnSpc>
              <a:spcPct val="90000"/>
            </a:lnSpc>
          </a:pPr>
          <a:r>
            <a:rPr lang="en-US" b="0">
              <a:solidFill>
                <a:schemeClr val="tx1"/>
              </a:solidFill>
            </a:rPr>
            <a:t>The Training and Credentialing Committee will begin reviewing the findings of the 2019, Training and Credentialing Working Group.</a:t>
          </a:r>
        </a:p>
      </dgm:t>
    </dgm:pt>
    <dgm:pt modelId="{509053FC-C3A8-47A7-832A-32CAA1ED3B72}" type="parTrans" cxnId="{4449EB8E-D2B8-414C-8DEB-F33967506ECC}">
      <dgm:prSet/>
      <dgm:spPr/>
      <dgm:t>
        <a:bodyPr/>
        <a:lstStyle/>
        <a:p>
          <a:endParaRPr lang="en-US"/>
        </a:p>
      </dgm:t>
    </dgm:pt>
    <dgm:pt modelId="{EE763CDE-F953-489E-903E-97FCCABCEFA7}" type="sibTrans" cxnId="{4449EB8E-D2B8-414C-8DEB-F33967506ECC}">
      <dgm:prSet/>
      <dgm:spPr/>
      <dgm:t>
        <a:bodyPr/>
        <a:lstStyle/>
        <a:p>
          <a:endParaRPr lang="en-US"/>
        </a:p>
      </dgm:t>
    </dgm:pt>
    <dgm:pt modelId="{648B1EE6-C304-4716-891E-03912AECBD61}">
      <dgm:prSet phldr="0"/>
      <dgm:spPr/>
      <dgm:t>
        <a:bodyPr/>
        <a:lstStyle/>
        <a:p>
          <a:pPr algn="l">
            <a:lnSpc>
              <a:spcPct val="90000"/>
            </a:lnSpc>
          </a:pPr>
          <a:r>
            <a:rPr lang="en-US" b="0">
              <a:solidFill>
                <a:schemeClr val="tx1"/>
              </a:solidFill>
            </a:rPr>
            <a:t>The SWDB staff will begin initial planning for the 2024 education and training provider round tables. </a:t>
          </a:r>
        </a:p>
      </dgm:t>
    </dgm:pt>
    <dgm:pt modelId="{9F6E597E-2529-48C0-8060-B250B1555CA0}" type="parTrans" cxnId="{0D53B9ED-F706-486A-A3EA-B4697891FDD7}">
      <dgm:prSet/>
      <dgm:spPr/>
    </dgm:pt>
    <dgm:pt modelId="{51037D65-A3F3-4E76-BD8B-B6D22DA65E21}" type="sibTrans" cxnId="{0D53B9ED-F706-486A-A3EA-B4697891FDD7}">
      <dgm:prSet/>
      <dgm:spPr/>
    </dgm:pt>
    <dgm:pt modelId="{BD041A68-442F-470B-B3EA-0A17F87E97D8}" type="pres">
      <dgm:prSet presAssocID="{90951D84-2E49-4887-A5EB-4E5F04EED73F}" presName="hierChild1" presStyleCnt="0">
        <dgm:presLayoutVars>
          <dgm:chPref val="1"/>
          <dgm:dir/>
          <dgm:animOne val="branch"/>
          <dgm:animLvl val="lvl"/>
          <dgm:resizeHandles/>
        </dgm:presLayoutVars>
      </dgm:prSet>
      <dgm:spPr/>
    </dgm:pt>
    <dgm:pt modelId="{9F013838-3C36-4E80-9B2F-7FFE3CAF517B}" type="pres">
      <dgm:prSet presAssocID="{55C987A7-A144-4C72-9A86-2891821D3F6B}" presName="hierRoot1" presStyleCnt="0"/>
      <dgm:spPr/>
    </dgm:pt>
    <dgm:pt modelId="{73A880A3-3B9B-443D-A574-E4B459635470}" type="pres">
      <dgm:prSet presAssocID="{55C987A7-A144-4C72-9A86-2891821D3F6B}" presName="composite" presStyleCnt="0"/>
      <dgm:spPr/>
    </dgm:pt>
    <dgm:pt modelId="{ED79E898-6320-46B3-9029-C048F83ACA22}" type="pres">
      <dgm:prSet presAssocID="{55C987A7-A144-4C72-9A86-2891821D3F6B}" presName="background" presStyleLbl="node0" presStyleIdx="0" presStyleCnt="3"/>
      <dgm:spPr/>
    </dgm:pt>
    <dgm:pt modelId="{BAAD1297-EAB8-45F9-BA57-4EF889B1CC40}" type="pres">
      <dgm:prSet presAssocID="{55C987A7-A144-4C72-9A86-2891821D3F6B}" presName="text" presStyleLbl="fgAcc0" presStyleIdx="0" presStyleCnt="3">
        <dgm:presLayoutVars>
          <dgm:chPref val="3"/>
        </dgm:presLayoutVars>
      </dgm:prSet>
      <dgm:spPr/>
    </dgm:pt>
    <dgm:pt modelId="{B592C327-4B8D-46C8-BB13-87B6F7F5C735}" type="pres">
      <dgm:prSet presAssocID="{55C987A7-A144-4C72-9A86-2891821D3F6B}" presName="hierChild2" presStyleCnt="0"/>
      <dgm:spPr/>
    </dgm:pt>
    <dgm:pt modelId="{CE8E3D1F-5087-4BE7-8F00-27F38D286AE5}" type="pres">
      <dgm:prSet presAssocID="{78E30802-5E66-433D-B0FE-D8624FC46164}" presName="hierRoot1" presStyleCnt="0"/>
      <dgm:spPr/>
    </dgm:pt>
    <dgm:pt modelId="{D805025D-E4EF-4436-B310-86F1E151C194}" type="pres">
      <dgm:prSet presAssocID="{78E30802-5E66-433D-B0FE-D8624FC46164}" presName="composite" presStyleCnt="0"/>
      <dgm:spPr/>
    </dgm:pt>
    <dgm:pt modelId="{9DEFD7BB-DFCC-4673-B5E1-9CAD42B0B34B}" type="pres">
      <dgm:prSet presAssocID="{78E30802-5E66-433D-B0FE-D8624FC46164}" presName="background" presStyleLbl="node0" presStyleIdx="1" presStyleCnt="3"/>
      <dgm:spPr/>
    </dgm:pt>
    <dgm:pt modelId="{8C0293CE-E20C-464A-836E-1742BBD487D6}" type="pres">
      <dgm:prSet presAssocID="{78E30802-5E66-433D-B0FE-D8624FC46164}" presName="text" presStyleLbl="fgAcc0" presStyleIdx="1" presStyleCnt="3">
        <dgm:presLayoutVars>
          <dgm:chPref val="3"/>
        </dgm:presLayoutVars>
      </dgm:prSet>
      <dgm:spPr/>
    </dgm:pt>
    <dgm:pt modelId="{D8BC001D-D6B8-408A-8095-8BE70CD9A73C}" type="pres">
      <dgm:prSet presAssocID="{78E30802-5E66-433D-B0FE-D8624FC46164}" presName="hierChild2" presStyleCnt="0"/>
      <dgm:spPr/>
    </dgm:pt>
    <dgm:pt modelId="{3EC42058-49F3-46F9-969C-5E9E245A5F20}" type="pres">
      <dgm:prSet presAssocID="{648B1EE6-C304-4716-891E-03912AECBD61}" presName="hierRoot1" presStyleCnt="0"/>
      <dgm:spPr/>
    </dgm:pt>
    <dgm:pt modelId="{5F0F999B-AA7C-4546-99B4-163C6E64099F}" type="pres">
      <dgm:prSet presAssocID="{648B1EE6-C304-4716-891E-03912AECBD61}" presName="composite" presStyleCnt="0"/>
      <dgm:spPr/>
    </dgm:pt>
    <dgm:pt modelId="{9309B377-46F6-4CE7-957B-56781A3923E6}" type="pres">
      <dgm:prSet presAssocID="{648B1EE6-C304-4716-891E-03912AECBD61}" presName="background" presStyleLbl="node0" presStyleIdx="2" presStyleCnt="3"/>
      <dgm:spPr/>
    </dgm:pt>
    <dgm:pt modelId="{3FB03584-9729-4569-A5BC-B3AE0282E167}" type="pres">
      <dgm:prSet presAssocID="{648B1EE6-C304-4716-891E-03912AECBD61}" presName="text" presStyleLbl="fgAcc0" presStyleIdx="2" presStyleCnt="3">
        <dgm:presLayoutVars>
          <dgm:chPref val="3"/>
        </dgm:presLayoutVars>
      </dgm:prSet>
      <dgm:spPr/>
    </dgm:pt>
    <dgm:pt modelId="{4D00B2EB-AF2A-4307-B3AE-0B449E1BF590}" type="pres">
      <dgm:prSet presAssocID="{648B1EE6-C304-4716-891E-03912AECBD61}" presName="hierChild2" presStyleCnt="0"/>
      <dgm:spPr/>
    </dgm:pt>
  </dgm:ptLst>
  <dgm:cxnLst>
    <dgm:cxn modelId="{3F3CAD03-8DC9-47E6-ABCA-9BAC11C912C2}" type="presOf" srcId="{648B1EE6-C304-4716-891E-03912AECBD61}" destId="{3FB03584-9729-4569-A5BC-B3AE0282E167}" srcOrd="0" destOrd="0" presId="urn:microsoft.com/office/officeart/2005/8/layout/hierarchy1"/>
    <dgm:cxn modelId="{72E05244-9155-4A53-BBF9-7176144C0941}" type="presOf" srcId="{78E30802-5E66-433D-B0FE-D8624FC46164}" destId="{8C0293CE-E20C-464A-836E-1742BBD487D6}" srcOrd="0" destOrd="0" presId="urn:microsoft.com/office/officeart/2005/8/layout/hierarchy1"/>
    <dgm:cxn modelId="{4449EB8E-D2B8-414C-8DEB-F33967506ECC}" srcId="{90951D84-2E49-4887-A5EB-4E5F04EED73F}" destId="{78E30802-5E66-433D-B0FE-D8624FC46164}" srcOrd="1" destOrd="0" parTransId="{509053FC-C3A8-47A7-832A-32CAA1ED3B72}" sibTransId="{EE763CDE-F953-489E-903E-97FCCABCEFA7}"/>
    <dgm:cxn modelId="{19D6F39E-2662-4015-94E0-42EDC46DA645}" srcId="{90951D84-2E49-4887-A5EB-4E5F04EED73F}" destId="{55C987A7-A144-4C72-9A86-2891821D3F6B}" srcOrd="0" destOrd="0" parTransId="{B4CEA576-E76E-441E-B70D-B0B30C76FF76}" sibTransId="{37687A6A-9FB8-4C6A-ADE8-94745B70779A}"/>
    <dgm:cxn modelId="{BC4814C1-3E36-4060-AA19-9751AFAA559F}" type="presOf" srcId="{90951D84-2E49-4887-A5EB-4E5F04EED73F}" destId="{BD041A68-442F-470B-B3EA-0A17F87E97D8}" srcOrd="0" destOrd="0" presId="urn:microsoft.com/office/officeart/2005/8/layout/hierarchy1"/>
    <dgm:cxn modelId="{96FB89DC-13C2-417B-90D5-A8939B7ECAA3}" type="presOf" srcId="{55C987A7-A144-4C72-9A86-2891821D3F6B}" destId="{BAAD1297-EAB8-45F9-BA57-4EF889B1CC40}" srcOrd="0" destOrd="0" presId="urn:microsoft.com/office/officeart/2005/8/layout/hierarchy1"/>
    <dgm:cxn modelId="{0D53B9ED-F706-486A-A3EA-B4697891FDD7}" srcId="{90951D84-2E49-4887-A5EB-4E5F04EED73F}" destId="{648B1EE6-C304-4716-891E-03912AECBD61}" srcOrd="2" destOrd="0" parTransId="{9F6E597E-2529-48C0-8060-B250B1555CA0}" sibTransId="{51037D65-A3F3-4E76-BD8B-B6D22DA65E21}"/>
    <dgm:cxn modelId="{F18D2030-6E9F-4DB8-8193-63EA8D93F55C}" type="presParOf" srcId="{BD041A68-442F-470B-B3EA-0A17F87E97D8}" destId="{9F013838-3C36-4E80-9B2F-7FFE3CAF517B}" srcOrd="0" destOrd="0" presId="urn:microsoft.com/office/officeart/2005/8/layout/hierarchy1"/>
    <dgm:cxn modelId="{B5A4BB48-6F5E-4B4D-9445-2CE429A68A64}" type="presParOf" srcId="{9F013838-3C36-4E80-9B2F-7FFE3CAF517B}" destId="{73A880A3-3B9B-443D-A574-E4B459635470}" srcOrd="0" destOrd="0" presId="urn:microsoft.com/office/officeart/2005/8/layout/hierarchy1"/>
    <dgm:cxn modelId="{03D42F42-FD57-4B82-84E6-42AE7A357371}" type="presParOf" srcId="{73A880A3-3B9B-443D-A574-E4B459635470}" destId="{ED79E898-6320-46B3-9029-C048F83ACA22}" srcOrd="0" destOrd="0" presId="urn:microsoft.com/office/officeart/2005/8/layout/hierarchy1"/>
    <dgm:cxn modelId="{553968C8-D724-41B0-81FA-F929EA9CE702}" type="presParOf" srcId="{73A880A3-3B9B-443D-A574-E4B459635470}" destId="{BAAD1297-EAB8-45F9-BA57-4EF889B1CC40}" srcOrd="1" destOrd="0" presId="urn:microsoft.com/office/officeart/2005/8/layout/hierarchy1"/>
    <dgm:cxn modelId="{205DCEA2-5A56-44E1-98E6-FB3E20E181CE}" type="presParOf" srcId="{9F013838-3C36-4E80-9B2F-7FFE3CAF517B}" destId="{B592C327-4B8D-46C8-BB13-87B6F7F5C735}" srcOrd="1" destOrd="0" presId="urn:microsoft.com/office/officeart/2005/8/layout/hierarchy1"/>
    <dgm:cxn modelId="{55F3D76A-5B79-410C-B474-AD7A244509DD}" type="presParOf" srcId="{BD041A68-442F-470B-B3EA-0A17F87E97D8}" destId="{CE8E3D1F-5087-4BE7-8F00-27F38D286AE5}" srcOrd="1" destOrd="0" presId="urn:microsoft.com/office/officeart/2005/8/layout/hierarchy1"/>
    <dgm:cxn modelId="{F6A16990-007E-464D-84DE-5EB76B9EB560}" type="presParOf" srcId="{CE8E3D1F-5087-4BE7-8F00-27F38D286AE5}" destId="{D805025D-E4EF-4436-B310-86F1E151C194}" srcOrd="0" destOrd="0" presId="urn:microsoft.com/office/officeart/2005/8/layout/hierarchy1"/>
    <dgm:cxn modelId="{DE9E50A6-0CEB-436D-B191-5CBA86DDAD69}" type="presParOf" srcId="{D805025D-E4EF-4436-B310-86F1E151C194}" destId="{9DEFD7BB-DFCC-4673-B5E1-9CAD42B0B34B}" srcOrd="0" destOrd="0" presId="urn:microsoft.com/office/officeart/2005/8/layout/hierarchy1"/>
    <dgm:cxn modelId="{0D0EEA47-4E6C-4E5C-9D9C-33A2240F23ED}" type="presParOf" srcId="{D805025D-E4EF-4436-B310-86F1E151C194}" destId="{8C0293CE-E20C-464A-836E-1742BBD487D6}" srcOrd="1" destOrd="0" presId="urn:microsoft.com/office/officeart/2005/8/layout/hierarchy1"/>
    <dgm:cxn modelId="{F273CDC5-9D1A-4BCE-8253-51CA5EBA2D9D}" type="presParOf" srcId="{CE8E3D1F-5087-4BE7-8F00-27F38D286AE5}" destId="{D8BC001D-D6B8-408A-8095-8BE70CD9A73C}" srcOrd="1" destOrd="0" presId="urn:microsoft.com/office/officeart/2005/8/layout/hierarchy1"/>
    <dgm:cxn modelId="{C448821E-85DB-4CFD-8B03-401CB5FF769B}" type="presParOf" srcId="{BD041A68-442F-470B-B3EA-0A17F87E97D8}" destId="{3EC42058-49F3-46F9-969C-5E9E245A5F20}" srcOrd="2" destOrd="0" presId="urn:microsoft.com/office/officeart/2005/8/layout/hierarchy1"/>
    <dgm:cxn modelId="{8383CEB7-3104-4330-BF6E-63BA32C1EC93}" type="presParOf" srcId="{3EC42058-49F3-46F9-969C-5E9E245A5F20}" destId="{5F0F999B-AA7C-4546-99B4-163C6E64099F}" srcOrd="0" destOrd="0" presId="urn:microsoft.com/office/officeart/2005/8/layout/hierarchy1"/>
    <dgm:cxn modelId="{3A25163C-1979-4CB4-83BA-07669D791A56}" type="presParOf" srcId="{5F0F999B-AA7C-4546-99B4-163C6E64099F}" destId="{9309B377-46F6-4CE7-957B-56781A3923E6}" srcOrd="0" destOrd="0" presId="urn:microsoft.com/office/officeart/2005/8/layout/hierarchy1"/>
    <dgm:cxn modelId="{E7B99ABF-5DE7-490A-964D-BD5E1B6FE61C}" type="presParOf" srcId="{5F0F999B-AA7C-4546-99B4-163C6E64099F}" destId="{3FB03584-9729-4569-A5BC-B3AE0282E167}" srcOrd="1" destOrd="0" presId="urn:microsoft.com/office/officeart/2005/8/layout/hierarchy1"/>
    <dgm:cxn modelId="{0B9748AF-7A97-4BE4-8F18-9890DF481C57}" type="presParOf" srcId="{3EC42058-49F3-46F9-969C-5E9E245A5F20}" destId="{4D00B2EB-AF2A-4307-B3AE-0B449E1BF59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951D84-2E49-4887-A5EB-4E5F04EED73F}"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n-US"/>
        </a:p>
      </dgm:t>
    </dgm:pt>
    <dgm:pt modelId="{55C987A7-A144-4C72-9A86-2891821D3F6B}">
      <dgm:prSet/>
      <dgm:spPr/>
      <dgm:t>
        <a:bodyPr/>
        <a:lstStyle/>
        <a:p>
          <a:pPr algn="l">
            <a:lnSpc>
              <a:spcPct val="90000"/>
            </a:lnSpc>
          </a:pPr>
          <a:r>
            <a:rPr lang="en-US" b="0">
              <a:solidFill>
                <a:schemeClr val="tx1"/>
              </a:solidFill>
            </a:rPr>
            <a:t>The Relocation and Recruitment Committee will work with the SWDB staff to develop an RFP and select a vendor to oversee the New American Support Network.</a:t>
          </a:r>
        </a:p>
      </dgm:t>
    </dgm:pt>
    <dgm:pt modelId="{B4CEA576-E76E-441E-B70D-B0B30C76FF76}" type="parTrans" cxnId="{19D6F39E-2662-4015-94E0-42EDC46DA645}">
      <dgm:prSet/>
      <dgm:spPr/>
      <dgm:t>
        <a:bodyPr/>
        <a:lstStyle/>
        <a:p>
          <a:endParaRPr lang="en-US"/>
        </a:p>
      </dgm:t>
    </dgm:pt>
    <dgm:pt modelId="{37687A6A-9FB8-4C6A-ADE8-94745B70779A}" type="sibTrans" cxnId="{19D6F39E-2662-4015-94E0-42EDC46DA645}">
      <dgm:prSet/>
      <dgm:spPr/>
      <dgm:t>
        <a:bodyPr/>
        <a:lstStyle/>
        <a:p>
          <a:pPr>
            <a:lnSpc>
              <a:spcPct val="100000"/>
            </a:lnSpc>
          </a:pPr>
          <a:endParaRPr lang="en-US"/>
        </a:p>
      </dgm:t>
    </dgm:pt>
    <dgm:pt modelId="{78E30802-5E66-433D-B0FE-D8624FC46164}">
      <dgm:prSet/>
      <dgm:spPr/>
      <dgm:t>
        <a:bodyPr/>
        <a:lstStyle/>
        <a:p>
          <a:pPr algn="l">
            <a:lnSpc>
              <a:spcPct val="90000"/>
            </a:lnSpc>
          </a:pPr>
          <a:r>
            <a:rPr lang="en-US" b="0">
              <a:solidFill>
                <a:schemeClr val="tx1"/>
              </a:solidFill>
            </a:rPr>
            <a:t>The Policy Committee will convene regularly to discuss strategies to address labor force participation rates of disengaged populations</a:t>
          </a:r>
        </a:p>
      </dgm:t>
    </dgm:pt>
    <dgm:pt modelId="{509053FC-C3A8-47A7-832A-32CAA1ED3B72}" type="parTrans" cxnId="{4449EB8E-D2B8-414C-8DEB-F33967506ECC}">
      <dgm:prSet/>
      <dgm:spPr/>
      <dgm:t>
        <a:bodyPr/>
        <a:lstStyle/>
        <a:p>
          <a:endParaRPr lang="en-US"/>
        </a:p>
      </dgm:t>
    </dgm:pt>
    <dgm:pt modelId="{EE763CDE-F953-489E-903E-97FCCABCEFA7}" type="sibTrans" cxnId="{4449EB8E-D2B8-414C-8DEB-F33967506ECC}">
      <dgm:prSet/>
      <dgm:spPr/>
      <dgm:t>
        <a:bodyPr/>
        <a:lstStyle/>
        <a:p>
          <a:endParaRPr lang="en-US"/>
        </a:p>
      </dgm:t>
    </dgm:pt>
    <dgm:pt modelId="{43938CBF-12D6-40A8-AC5D-0D086F2637E9}">
      <dgm:prSet phldr="0"/>
      <dgm:spPr/>
      <dgm:t>
        <a:bodyPr/>
        <a:lstStyle/>
        <a:p>
          <a:pPr algn="l">
            <a:lnSpc>
              <a:spcPct val="90000"/>
            </a:lnSpc>
          </a:pPr>
          <a:r>
            <a:rPr lang="en-US" b="0">
              <a:solidFill>
                <a:schemeClr val="tx1"/>
              </a:solidFill>
            </a:rPr>
            <a:t>The SWDB staff will continue to meet with the Office of Racial Equity regularly and begin planning radar meetings.</a:t>
          </a:r>
        </a:p>
      </dgm:t>
    </dgm:pt>
    <dgm:pt modelId="{EEEE70CA-C24D-42C4-B60E-159D504FD94C}" type="parTrans" cxnId="{10674AFC-E5B5-4ACE-9632-13DED6164757}">
      <dgm:prSet/>
      <dgm:spPr/>
    </dgm:pt>
    <dgm:pt modelId="{F4249EC4-5DE5-46FE-AA3A-225250A8BC5A}" type="sibTrans" cxnId="{10674AFC-E5B5-4ACE-9632-13DED6164757}">
      <dgm:prSet/>
      <dgm:spPr/>
    </dgm:pt>
    <dgm:pt modelId="{BD041A68-442F-470B-B3EA-0A17F87E97D8}" type="pres">
      <dgm:prSet presAssocID="{90951D84-2E49-4887-A5EB-4E5F04EED73F}" presName="hierChild1" presStyleCnt="0">
        <dgm:presLayoutVars>
          <dgm:chPref val="1"/>
          <dgm:dir/>
          <dgm:animOne val="branch"/>
          <dgm:animLvl val="lvl"/>
          <dgm:resizeHandles/>
        </dgm:presLayoutVars>
      </dgm:prSet>
      <dgm:spPr/>
    </dgm:pt>
    <dgm:pt modelId="{9F013838-3C36-4E80-9B2F-7FFE3CAF517B}" type="pres">
      <dgm:prSet presAssocID="{55C987A7-A144-4C72-9A86-2891821D3F6B}" presName="hierRoot1" presStyleCnt="0"/>
      <dgm:spPr/>
    </dgm:pt>
    <dgm:pt modelId="{73A880A3-3B9B-443D-A574-E4B459635470}" type="pres">
      <dgm:prSet presAssocID="{55C987A7-A144-4C72-9A86-2891821D3F6B}" presName="composite" presStyleCnt="0"/>
      <dgm:spPr/>
    </dgm:pt>
    <dgm:pt modelId="{ED79E898-6320-46B3-9029-C048F83ACA22}" type="pres">
      <dgm:prSet presAssocID="{55C987A7-A144-4C72-9A86-2891821D3F6B}" presName="background" presStyleLbl="node0" presStyleIdx="0" presStyleCnt="3"/>
      <dgm:spPr/>
    </dgm:pt>
    <dgm:pt modelId="{BAAD1297-EAB8-45F9-BA57-4EF889B1CC40}" type="pres">
      <dgm:prSet presAssocID="{55C987A7-A144-4C72-9A86-2891821D3F6B}" presName="text" presStyleLbl="fgAcc0" presStyleIdx="0" presStyleCnt="3">
        <dgm:presLayoutVars>
          <dgm:chPref val="3"/>
        </dgm:presLayoutVars>
      </dgm:prSet>
      <dgm:spPr/>
    </dgm:pt>
    <dgm:pt modelId="{B592C327-4B8D-46C8-BB13-87B6F7F5C735}" type="pres">
      <dgm:prSet presAssocID="{55C987A7-A144-4C72-9A86-2891821D3F6B}" presName="hierChild2" presStyleCnt="0"/>
      <dgm:spPr/>
    </dgm:pt>
    <dgm:pt modelId="{CE8E3D1F-5087-4BE7-8F00-27F38D286AE5}" type="pres">
      <dgm:prSet presAssocID="{78E30802-5E66-433D-B0FE-D8624FC46164}" presName="hierRoot1" presStyleCnt="0"/>
      <dgm:spPr/>
    </dgm:pt>
    <dgm:pt modelId="{D805025D-E4EF-4436-B310-86F1E151C194}" type="pres">
      <dgm:prSet presAssocID="{78E30802-5E66-433D-B0FE-D8624FC46164}" presName="composite" presStyleCnt="0"/>
      <dgm:spPr/>
    </dgm:pt>
    <dgm:pt modelId="{9DEFD7BB-DFCC-4673-B5E1-9CAD42B0B34B}" type="pres">
      <dgm:prSet presAssocID="{78E30802-5E66-433D-B0FE-D8624FC46164}" presName="background" presStyleLbl="node0" presStyleIdx="1" presStyleCnt="3"/>
      <dgm:spPr/>
    </dgm:pt>
    <dgm:pt modelId="{8C0293CE-E20C-464A-836E-1742BBD487D6}" type="pres">
      <dgm:prSet presAssocID="{78E30802-5E66-433D-B0FE-D8624FC46164}" presName="text" presStyleLbl="fgAcc0" presStyleIdx="1" presStyleCnt="3">
        <dgm:presLayoutVars>
          <dgm:chPref val="3"/>
        </dgm:presLayoutVars>
      </dgm:prSet>
      <dgm:spPr/>
    </dgm:pt>
    <dgm:pt modelId="{D8BC001D-D6B8-408A-8095-8BE70CD9A73C}" type="pres">
      <dgm:prSet presAssocID="{78E30802-5E66-433D-B0FE-D8624FC46164}" presName="hierChild2" presStyleCnt="0"/>
      <dgm:spPr/>
    </dgm:pt>
    <dgm:pt modelId="{C9A6B508-D61A-43DD-A42E-63716C5E74CE}" type="pres">
      <dgm:prSet presAssocID="{43938CBF-12D6-40A8-AC5D-0D086F2637E9}" presName="hierRoot1" presStyleCnt="0"/>
      <dgm:spPr/>
    </dgm:pt>
    <dgm:pt modelId="{F9D1236E-3F84-4884-8CF6-6BBD6EE73348}" type="pres">
      <dgm:prSet presAssocID="{43938CBF-12D6-40A8-AC5D-0D086F2637E9}" presName="composite" presStyleCnt="0"/>
      <dgm:spPr/>
    </dgm:pt>
    <dgm:pt modelId="{51A28A8E-27CB-488A-8A15-4E126DDAE484}" type="pres">
      <dgm:prSet presAssocID="{43938CBF-12D6-40A8-AC5D-0D086F2637E9}" presName="background" presStyleLbl="node0" presStyleIdx="2" presStyleCnt="3"/>
      <dgm:spPr/>
    </dgm:pt>
    <dgm:pt modelId="{8F01ECEB-F42A-4D8D-B8D8-CC73AB27E794}" type="pres">
      <dgm:prSet presAssocID="{43938CBF-12D6-40A8-AC5D-0D086F2637E9}" presName="text" presStyleLbl="fgAcc0" presStyleIdx="2" presStyleCnt="3">
        <dgm:presLayoutVars>
          <dgm:chPref val="3"/>
        </dgm:presLayoutVars>
      </dgm:prSet>
      <dgm:spPr/>
    </dgm:pt>
    <dgm:pt modelId="{AF35516E-1D3A-4E23-BF3A-1E84B4B0903F}" type="pres">
      <dgm:prSet presAssocID="{43938CBF-12D6-40A8-AC5D-0D086F2637E9}" presName="hierChild2" presStyleCnt="0"/>
      <dgm:spPr/>
    </dgm:pt>
  </dgm:ptLst>
  <dgm:cxnLst>
    <dgm:cxn modelId="{AD5A0F13-DDBB-45A8-95C8-A222FF53325B}" type="presOf" srcId="{78E30802-5E66-433D-B0FE-D8624FC46164}" destId="{8C0293CE-E20C-464A-836E-1742BBD487D6}" srcOrd="0" destOrd="0" presId="urn:microsoft.com/office/officeart/2005/8/layout/hierarchy1"/>
    <dgm:cxn modelId="{6FB10347-C409-4066-9157-EB2A6E236C61}" type="presOf" srcId="{55C987A7-A144-4C72-9A86-2891821D3F6B}" destId="{BAAD1297-EAB8-45F9-BA57-4EF889B1CC40}" srcOrd="0" destOrd="0" presId="urn:microsoft.com/office/officeart/2005/8/layout/hierarchy1"/>
    <dgm:cxn modelId="{C18A436B-6742-4FBB-BBBC-A9A3E8D44F5C}" type="presOf" srcId="{43938CBF-12D6-40A8-AC5D-0D086F2637E9}" destId="{8F01ECEB-F42A-4D8D-B8D8-CC73AB27E794}" srcOrd="0" destOrd="0" presId="urn:microsoft.com/office/officeart/2005/8/layout/hierarchy1"/>
    <dgm:cxn modelId="{4449EB8E-D2B8-414C-8DEB-F33967506ECC}" srcId="{90951D84-2E49-4887-A5EB-4E5F04EED73F}" destId="{78E30802-5E66-433D-B0FE-D8624FC46164}" srcOrd="1" destOrd="0" parTransId="{509053FC-C3A8-47A7-832A-32CAA1ED3B72}" sibTransId="{EE763CDE-F953-489E-903E-97FCCABCEFA7}"/>
    <dgm:cxn modelId="{19D6F39E-2662-4015-94E0-42EDC46DA645}" srcId="{90951D84-2E49-4887-A5EB-4E5F04EED73F}" destId="{55C987A7-A144-4C72-9A86-2891821D3F6B}" srcOrd="0" destOrd="0" parTransId="{B4CEA576-E76E-441E-B70D-B0B30C76FF76}" sibTransId="{37687A6A-9FB8-4C6A-ADE8-94745B70779A}"/>
    <dgm:cxn modelId="{BC4814C1-3E36-4060-AA19-9751AFAA559F}" type="presOf" srcId="{90951D84-2E49-4887-A5EB-4E5F04EED73F}" destId="{BD041A68-442F-470B-B3EA-0A17F87E97D8}" srcOrd="0" destOrd="0" presId="urn:microsoft.com/office/officeart/2005/8/layout/hierarchy1"/>
    <dgm:cxn modelId="{10674AFC-E5B5-4ACE-9632-13DED6164757}" srcId="{90951D84-2E49-4887-A5EB-4E5F04EED73F}" destId="{43938CBF-12D6-40A8-AC5D-0D086F2637E9}" srcOrd="2" destOrd="0" parTransId="{EEEE70CA-C24D-42C4-B60E-159D504FD94C}" sibTransId="{F4249EC4-5DE5-46FE-AA3A-225250A8BC5A}"/>
    <dgm:cxn modelId="{8AA18DA5-30C7-4D57-8D95-655891D52BD5}" type="presParOf" srcId="{BD041A68-442F-470B-B3EA-0A17F87E97D8}" destId="{9F013838-3C36-4E80-9B2F-7FFE3CAF517B}" srcOrd="0" destOrd="0" presId="urn:microsoft.com/office/officeart/2005/8/layout/hierarchy1"/>
    <dgm:cxn modelId="{B98A27EE-805A-4A1D-A4AB-9F2ED189F240}" type="presParOf" srcId="{9F013838-3C36-4E80-9B2F-7FFE3CAF517B}" destId="{73A880A3-3B9B-443D-A574-E4B459635470}" srcOrd="0" destOrd="0" presId="urn:microsoft.com/office/officeart/2005/8/layout/hierarchy1"/>
    <dgm:cxn modelId="{0DCA6341-C291-4341-97FF-6DACE8488A8C}" type="presParOf" srcId="{73A880A3-3B9B-443D-A574-E4B459635470}" destId="{ED79E898-6320-46B3-9029-C048F83ACA22}" srcOrd="0" destOrd="0" presId="urn:microsoft.com/office/officeart/2005/8/layout/hierarchy1"/>
    <dgm:cxn modelId="{91AF1D2A-F0AB-43C1-ADA6-9F677594D47F}" type="presParOf" srcId="{73A880A3-3B9B-443D-A574-E4B459635470}" destId="{BAAD1297-EAB8-45F9-BA57-4EF889B1CC40}" srcOrd="1" destOrd="0" presId="urn:microsoft.com/office/officeart/2005/8/layout/hierarchy1"/>
    <dgm:cxn modelId="{619C3B5A-C9F8-4EB8-9E19-D9F9180EA0D4}" type="presParOf" srcId="{9F013838-3C36-4E80-9B2F-7FFE3CAF517B}" destId="{B592C327-4B8D-46C8-BB13-87B6F7F5C735}" srcOrd="1" destOrd="0" presId="urn:microsoft.com/office/officeart/2005/8/layout/hierarchy1"/>
    <dgm:cxn modelId="{89D95E68-BADD-4C9B-995C-2829C40E9148}" type="presParOf" srcId="{BD041A68-442F-470B-B3EA-0A17F87E97D8}" destId="{CE8E3D1F-5087-4BE7-8F00-27F38D286AE5}" srcOrd="1" destOrd="0" presId="urn:microsoft.com/office/officeart/2005/8/layout/hierarchy1"/>
    <dgm:cxn modelId="{4D8A5EC0-24A8-4C24-9A6A-11AB2B5F24F1}" type="presParOf" srcId="{CE8E3D1F-5087-4BE7-8F00-27F38D286AE5}" destId="{D805025D-E4EF-4436-B310-86F1E151C194}" srcOrd="0" destOrd="0" presId="urn:microsoft.com/office/officeart/2005/8/layout/hierarchy1"/>
    <dgm:cxn modelId="{E7425105-4C64-4FE9-B2F4-70E44ADF3082}" type="presParOf" srcId="{D805025D-E4EF-4436-B310-86F1E151C194}" destId="{9DEFD7BB-DFCC-4673-B5E1-9CAD42B0B34B}" srcOrd="0" destOrd="0" presId="urn:microsoft.com/office/officeart/2005/8/layout/hierarchy1"/>
    <dgm:cxn modelId="{439A6263-E6E4-4DDB-BC16-01F3DDCDB36A}" type="presParOf" srcId="{D805025D-E4EF-4436-B310-86F1E151C194}" destId="{8C0293CE-E20C-464A-836E-1742BBD487D6}" srcOrd="1" destOrd="0" presId="urn:microsoft.com/office/officeart/2005/8/layout/hierarchy1"/>
    <dgm:cxn modelId="{03AAEB02-AB4C-4AEC-9235-21B0ACA59E13}" type="presParOf" srcId="{CE8E3D1F-5087-4BE7-8F00-27F38D286AE5}" destId="{D8BC001D-D6B8-408A-8095-8BE70CD9A73C}" srcOrd="1" destOrd="0" presId="urn:microsoft.com/office/officeart/2005/8/layout/hierarchy1"/>
    <dgm:cxn modelId="{02A887D7-1987-40F0-A203-446B0AB45F93}" type="presParOf" srcId="{BD041A68-442F-470B-B3EA-0A17F87E97D8}" destId="{C9A6B508-D61A-43DD-A42E-63716C5E74CE}" srcOrd="2" destOrd="0" presId="urn:microsoft.com/office/officeart/2005/8/layout/hierarchy1"/>
    <dgm:cxn modelId="{6CC8B21A-BE85-452B-826C-0514BAAE3B04}" type="presParOf" srcId="{C9A6B508-D61A-43DD-A42E-63716C5E74CE}" destId="{F9D1236E-3F84-4884-8CF6-6BBD6EE73348}" srcOrd="0" destOrd="0" presId="urn:microsoft.com/office/officeart/2005/8/layout/hierarchy1"/>
    <dgm:cxn modelId="{F9CB5477-5F49-424C-9073-9892B39CC733}" type="presParOf" srcId="{F9D1236E-3F84-4884-8CF6-6BBD6EE73348}" destId="{51A28A8E-27CB-488A-8A15-4E126DDAE484}" srcOrd="0" destOrd="0" presId="urn:microsoft.com/office/officeart/2005/8/layout/hierarchy1"/>
    <dgm:cxn modelId="{6B2C651F-9183-4943-A6BC-6FCE8D9A6835}" type="presParOf" srcId="{F9D1236E-3F84-4884-8CF6-6BBD6EE73348}" destId="{8F01ECEB-F42A-4D8D-B8D8-CC73AB27E794}" srcOrd="1" destOrd="0" presId="urn:microsoft.com/office/officeart/2005/8/layout/hierarchy1"/>
    <dgm:cxn modelId="{8BE608E8-E8CB-4D3F-ABBE-C22BA93A8F4B}" type="presParOf" srcId="{C9A6B508-D61A-43DD-A42E-63716C5E74CE}" destId="{AF35516E-1D3A-4E23-BF3A-1E84B4B0903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84F981-85C6-4113-A296-945D2DEF4ACE}"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A33880C-B6CF-4373-8DB1-0DCF65028B3D}">
      <dgm:prSet/>
      <dgm:spPr/>
      <dgm:t>
        <a:bodyPr/>
        <a:lstStyle/>
        <a:p>
          <a:pPr>
            <a:lnSpc>
              <a:spcPct val="100000"/>
            </a:lnSpc>
          </a:pPr>
          <a:r>
            <a:rPr lang="en-US"/>
            <a:t>Official strategic plan release email</a:t>
          </a:r>
        </a:p>
      </dgm:t>
    </dgm:pt>
    <dgm:pt modelId="{D0EC3BC4-9525-4D37-9799-8B904A32DE5F}" type="parTrans" cxnId="{1117C250-9E0E-415B-9CC1-2CB8B370D2A5}">
      <dgm:prSet/>
      <dgm:spPr/>
      <dgm:t>
        <a:bodyPr/>
        <a:lstStyle/>
        <a:p>
          <a:endParaRPr lang="en-US"/>
        </a:p>
      </dgm:t>
    </dgm:pt>
    <dgm:pt modelId="{9414FE62-C91A-4470-BD3D-62DD444A4538}" type="sibTrans" cxnId="{1117C250-9E0E-415B-9CC1-2CB8B370D2A5}">
      <dgm:prSet/>
      <dgm:spPr/>
      <dgm:t>
        <a:bodyPr/>
        <a:lstStyle/>
        <a:p>
          <a:endParaRPr lang="en-US"/>
        </a:p>
      </dgm:t>
    </dgm:pt>
    <dgm:pt modelId="{3AF800C4-6785-4B8E-9EE2-88B79C1400B5}">
      <dgm:prSet/>
      <dgm:spPr/>
      <dgm:t>
        <a:bodyPr/>
        <a:lstStyle/>
        <a:p>
          <a:pPr>
            <a:lnSpc>
              <a:spcPct val="100000"/>
            </a:lnSpc>
          </a:pPr>
          <a:r>
            <a:rPr lang="en-US">
              <a:latin typeface="Calibri Light" panose="020F0302020204030204"/>
            </a:rPr>
            <a:t>Committees'</a:t>
          </a:r>
          <a:r>
            <a:rPr lang="en-US"/>
            <a:t> summer meeting schedule</a:t>
          </a:r>
        </a:p>
      </dgm:t>
    </dgm:pt>
    <dgm:pt modelId="{254C4308-9C20-4E6F-86F4-8CF6461BBFF9}" type="parTrans" cxnId="{3DC60839-6E3E-40AA-A175-C56CEA95A098}">
      <dgm:prSet/>
      <dgm:spPr/>
      <dgm:t>
        <a:bodyPr/>
        <a:lstStyle/>
        <a:p>
          <a:endParaRPr lang="en-US"/>
        </a:p>
      </dgm:t>
    </dgm:pt>
    <dgm:pt modelId="{3DC5AC5E-D982-48F2-A894-D5359B334D24}" type="sibTrans" cxnId="{3DC60839-6E3E-40AA-A175-C56CEA95A098}">
      <dgm:prSet/>
      <dgm:spPr/>
      <dgm:t>
        <a:bodyPr/>
        <a:lstStyle/>
        <a:p>
          <a:endParaRPr lang="en-US"/>
        </a:p>
      </dgm:t>
    </dgm:pt>
    <dgm:pt modelId="{0B51EC70-4320-4EEE-973E-3096BAED7AD0}">
      <dgm:prSet/>
      <dgm:spPr/>
      <dgm:t>
        <a:bodyPr/>
        <a:lstStyle/>
        <a:p>
          <a:pPr>
            <a:lnSpc>
              <a:spcPct val="100000"/>
            </a:lnSpc>
          </a:pPr>
          <a:r>
            <a:rPr lang="en-US"/>
            <a:t>County tour schedule with update reports</a:t>
          </a:r>
        </a:p>
      </dgm:t>
    </dgm:pt>
    <dgm:pt modelId="{524D834C-E640-4214-A347-7AC1D5DCD0A8}" type="parTrans" cxnId="{8CBA8EAD-B745-453E-B3F6-83E0FF8600A3}">
      <dgm:prSet/>
      <dgm:spPr/>
      <dgm:t>
        <a:bodyPr/>
        <a:lstStyle/>
        <a:p>
          <a:endParaRPr lang="en-US"/>
        </a:p>
      </dgm:t>
    </dgm:pt>
    <dgm:pt modelId="{E6075334-EC2B-4B63-9250-C2CA27CE3C79}" type="sibTrans" cxnId="{8CBA8EAD-B745-453E-B3F6-83E0FF8600A3}">
      <dgm:prSet/>
      <dgm:spPr/>
      <dgm:t>
        <a:bodyPr/>
        <a:lstStyle/>
        <a:p>
          <a:endParaRPr lang="en-US"/>
        </a:p>
      </dgm:t>
    </dgm:pt>
    <dgm:pt modelId="{E6EA1B76-4F89-485C-8139-42ED9A55F391}">
      <dgm:prSet/>
      <dgm:spPr/>
      <dgm:t>
        <a:bodyPr/>
        <a:lstStyle/>
        <a:p>
          <a:pPr>
            <a:lnSpc>
              <a:spcPct val="100000"/>
            </a:lnSpc>
          </a:pPr>
          <a:r>
            <a:rPr lang="en-US"/>
            <a:t>Continued Friday office hours</a:t>
          </a:r>
        </a:p>
      </dgm:t>
    </dgm:pt>
    <dgm:pt modelId="{79C0C4EB-F56F-4D56-8E94-7A7C8907C793}" type="parTrans" cxnId="{CB24B57C-53CB-4AE5-8717-57F3DB5041D4}">
      <dgm:prSet/>
      <dgm:spPr/>
      <dgm:t>
        <a:bodyPr/>
        <a:lstStyle/>
        <a:p>
          <a:endParaRPr lang="en-US"/>
        </a:p>
      </dgm:t>
    </dgm:pt>
    <dgm:pt modelId="{F5515A0C-32A6-4F16-AAA7-6B9BF0E4B84D}" type="sibTrans" cxnId="{CB24B57C-53CB-4AE5-8717-57F3DB5041D4}">
      <dgm:prSet/>
      <dgm:spPr/>
      <dgm:t>
        <a:bodyPr/>
        <a:lstStyle/>
        <a:p>
          <a:endParaRPr lang="en-US"/>
        </a:p>
      </dgm:t>
    </dgm:pt>
    <dgm:pt modelId="{98706EAD-9255-4611-83AB-0FE5BF26E077}">
      <dgm:prSet/>
      <dgm:spPr/>
      <dgm:t>
        <a:bodyPr/>
        <a:lstStyle/>
        <a:p>
          <a:pPr>
            <a:lnSpc>
              <a:spcPct val="100000"/>
            </a:lnSpc>
          </a:pPr>
          <a:r>
            <a:rPr lang="en-US"/>
            <a:t>End of summer recap on strategic plan progress</a:t>
          </a:r>
        </a:p>
      </dgm:t>
    </dgm:pt>
    <dgm:pt modelId="{064713AD-47C1-4B7A-9834-EFCCB539F475}" type="parTrans" cxnId="{9C5A39E6-70C7-4167-BF83-5885BD17D306}">
      <dgm:prSet/>
      <dgm:spPr/>
      <dgm:t>
        <a:bodyPr/>
        <a:lstStyle/>
        <a:p>
          <a:endParaRPr lang="en-US"/>
        </a:p>
      </dgm:t>
    </dgm:pt>
    <dgm:pt modelId="{CCE84E23-298C-49F7-87FA-0559304A7B89}" type="sibTrans" cxnId="{9C5A39E6-70C7-4167-BF83-5885BD17D306}">
      <dgm:prSet/>
      <dgm:spPr/>
      <dgm:t>
        <a:bodyPr/>
        <a:lstStyle/>
        <a:p>
          <a:endParaRPr lang="en-US"/>
        </a:p>
      </dgm:t>
    </dgm:pt>
    <dgm:pt modelId="{0E03BBFB-6A89-40D9-90CB-2E8DC51C15DE}">
      <dgm:prSet phldr="0"/>
      <dgm:spPr/>
      <dgm:t>
        <a:bodyPr/>
        <a:lstStyle/>
        <a:p>
          <a:pPr rtl="0"/>
          <a:r>
            <a:rPr lang="en-US">
              <a:latin typeface="Calibri Light" panose="020F0302020204030204"/>
            </a:rPr>
            <a:t>By-Law Changes</a:t>
          </a:r>
        </a:p>
      </dgm:t>
    </dgm:pt>
    <dgm:pt modelId="{9CEB1A9D-AB45-438C-B5DF-03D6F297CD33}" type="parTrans" cxnId="{FFD37B03-4CC9-40D8-8535-3F03CCE14D63}">
      <dgm:prSet/>
      <dgm:spPr/>
    </dgm:pt>
    <dgm:pt modelId="{0C39372C-8A1A-4A6F-A008-043814CF356B}" type="sibTrans" cxnId="{FFD37B03-4CC9-40D8-8535-3F03CCE14D63}">
      <dgm:prSet/>
      <dgm:spPr/>
    </dgm:pt>
    <dgm:pt modelId="{F016C2C1-1305-46A3-80E0-517890843A00}" type="pres">
      <dgm:prSet presAssocID="{F084F981-85C6-4113-A296-945D2DEF4ACE}" presName="root" presStyleCnt="0">
        <dgm:presLayoutVars>
          <dgm:dir/>
          <dgm:resizeHandles val="exact"/>
        </dgm:presLayoutVars>
      </dgm:prSet>
      <dgm:spPr/>
    </dgm:pt>
    <dgm:pt modelId="{5CC3CBD2-F6AC-49E2-946E-E34D05FDEE5D}" type="pres">
      <dgm:prSet presAssocID="{2A33880C-B6CF-4373-8DB1-0DCF65028B3D}" presName="compNode" presStyleCnt="0"/>
      <dgm:spPr/>
    </dgm:pt>
    <dgm:pt modelId="{1A735606-625D-425D-A7FC-7E47CC98803E}" type="pres">
      <dgm:prSet presAssocID="{2A33880C-B6CF-4373-8DB1-0DCF65028B3D}" presName="bgRect" presStyleLbl="bgShp" presStyleIdx="0" presStyleCnt="6"/>
      <dgm:spPr/>
    </dgm:pt>
    <dgm:pt modelId="{DD7EAA2B-C909-45CE-88E3-F240276FA3BD}" type="pres">
      <dgm:prSet presAssocID="{2A33880C-B6CF-4373-8DB1-0DCF65028B3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58B3DE46-8C41-43EA-90F5-85B735A2E927}" type="pres">
      <dgm:prSet presAssocID="{2A33880C-B6CF-4373-8DB1-0DCF65028B3D}" presName="spaceRect" presStyleCnt="0"/>
      <dgm:spPr/>
    </dgm:pt>
    <dgm:pt modelId="{027566F9-52F1-47AA-A182-076C9EF58B30}" type="pres">
      <dgm:prSet presAssocID="{2A33880C-B6CF-4373-8DB1-0DCF65028B3D}" presName="parTx" presStyleLbl="revTx" presStyleIdx="0" presStyleCnt="6">
        <dgm:presLayoutVars>
          <dgm:chMax val="0"/>
          <dgm:chPref val="0"/>
        </dgm:presLayoutVars>
      </dgm:prSet>
      <dgm:spPr/>
    </dgm:pt>
    <dgm:pt modelId="{73D8F852-B69A-44E4-8E1B-C42EF069FE2F}" type="pres">
      <dgm:prSet presAssocID="{9414FE62-C91A-4470-BD3D-62DD444A4538}" presName="sibTrans" presStyleCnt="0"/>
      <dgm:spPr/>
    </dgm:pt>
    <dgm:pt modelId="{09390BE4-C485-4A5C-A198-6D4721D302A6}" type="pres">
      <dgm:prSet presAssocID="{3AF800C4-6785-4B8E-9EE2-88B79C1400B5}" presName="compNode" presStyleCnt="0"/>
      <dgm:spPr/>
    </dgm:pt>
    <dgm:pt modelId="{632EF20A-CFAC-4286-AFCC-F96DE7331482}" type="pres">
      <dgm:prSet presAssocID="{3AF800C4-6785-4B8E-9EE2-88B79C1400B5}" presName="bgRect" presStyleLbl="bgShp" presStyleIdx="1" presStyleCnt="6"/>
      <dgm:spPr/>
    </dgm:pt>
    <dgm:pt modelId="{CC524FDB-B4FB-4A32-A9BF-A7E2813C2F49}" type="pres">
      <dgm:prSet presAssocID="{3AF800C4-6785-4B8E-9EE2-88B79C1400B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C6BCAC6-BBE7-4181-ADC2-D2D839B164EF}" type="pres">
      <dgm:prSet presAssocID="{3AF800C4-6785-4B8E-9EE2-88B79C1400B5}" presName="spaceRect" presStyleCnt="0"/>
      <dgm:spPr/>
    </dgm:pt>
    <dgm:pt modelId="{34E498F3-148B-4FCF-8F2B-8CB76E8B6C79}" type="pres">
      <dgm:prSet presAssocID="{3AF800C4-6785-4B8E-9EE2-88B79C1400B5}" presName="parTx" presStyleLbl="revTx" presStyleIdx="1" presStyleCnt="6">
        <dgm:presLayoutVars>
          <dgm:chMax val="0"/>
          <dgm:chPref val="0"/>
        </dgm:presLayoutVars>
      </dgm:prSet>
      <dgm:spPr/>
    </dgm:pt>
    <dgm:pt modelId="{657D6CA2-0F32-4C2E-B768-DEAB5D68384A}" type="pres">
      <dgm:prSet presAssocID="{3DC5AC5E-D982-48F2-A894-D5359B334D24}" presName="sibTrans" presStyleCnt="0"/>
      <dgm:spPr/>
    </dgm:pt>
    <dgm:pt modelId="{445FD220-9721-47E3-8850-C1C2B430728A}" type="pres">
      <dgm:prSet presAssocID="{0B51EC70-4320-4EEE-973E-3096BAED7AD0}" presName="compNode" presStyleCnt="0"/>
      <dgm:spPr/>
    </dgm:pt>
    <dgm:pt modelId="{B526C7C7-8FC9-4EB9-8E33-81862F5B3634}" type="pres">
      <dgm:prSet presAssocID="{0B51EC70-4320-4EEE-973E-3096BAED7AD0}" presName="bgRect" presStyleLbl="bgShp" presStyleIdx="2" presStyleCnt="6"/>
      <dgm:spPr/>
    </dgm:pt>
    <dgm:pt modelId="{7D1E3034-116D-4B7B-AA39-AD6A486684D5}" type="pres">
      <dgm:prSet presAssocID="{0B51EC70-4320-4EEE-973E-3096BAED7AD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9588C07F-380D-49C7-AE43-61A7BF449EC0}" type="pres">
      <dgm:prSet presAssocID="{0B51EC70-4320-4EEE-973E-3096BAED7AD0}" presName="spaceRect" presStyleCnt="0"/>
      <dgm:spPr/>
    </dgm:pt>
    <dgm:pt modelId="{CCEFFDDC-E47C-47A3-89F9-B171026BA463}" type="pres">
      <dgm:prSet presAssocID="{0B51EC70-4320-4EEE-973E-3096BAED7AD0}" presName="parTx" presStyleLbl="revTx" presStyleIdx="2" presStyleCnt="6">
        <dgm:presLayoutVars>
          <dgm:chMax val="0"/>
          <dgm:chPref val="0"/>
        </dgm:presLayoutVars>
      </dgm:prSet>
      <dgm:spPr/>
    </dgm:pt>
    <dgm:pt modelId="{A3BEF4EF-AEC0-4303-8E2D-FB9A4E354F7D}" type="pres">
      <dgm:prSet presAssocID="{E6075334-EC2B-4B63-9250-C2CA27CE3C79}" presName="sibTrans" presStyleCnt="0"/>
      <dgm:spPr/>
    </dgm:pt>
    <dgm:pt modelId="{B2A14D61-8B94-4F88-83A5-AA280A073F44}" type="pres">
      <dgm:prSet presAssocID="{E6EA1B76-4F89-485C-8139-42ED9A55F391}" presName="compNode" presStyleCnt="0"/>
      <dgm:spPr/>
    </dgm:pt>
    <dgm:pt modelId="{1E28949E-E358-4E6A-BA96-5626AE1B91EB}" type="pres">
      <dgm:prSet presAssocID="{E6EA1B76-4F89-485C-8139-42ED9A55F391}" presName="bgRect" presStyleLbl="bgShp" presStyleIdx="3" presStyleCnt="6"/>
      <dgm:spPr/>
    </dgm:pt>
    <dgm:pt modelId="{CEB348D0-F5BB-4DF8-980A-D1A259E8DDA9}" type="pres">
      <dgm:prSet presAssocID="{E6EA1B76-4F89-485C-8139-42ED9A55F39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ck"/>
        </a:ext>
      </dgm:extLst>
    </dgm:pt>
    <dgm:pt modelId="{3556C1E3-C947-48AF-8C9F-ECAAA7C19E80}" type="pres">
      <dgm:prSet presAssocID="{E6EA1B76-4F89-485C-8139-42ED9A55F391}" presName="spaceRect" presStyleCnt="0"/>
      <dgm:spPr/>
    </dgm:pt>
    <dgm:pt modelId="{ABAAC480-BF65-4614-81C1-56EF7200F779}" type="pres">
      <dgm:prSet presAssocID="{E6EA1B76-4F89-485C-8139-42ED9A55F391}" presName="parTx" presStyleLbl="revTx" presStyleIdx="3" presStyleCnt="6">
        <dgm:presLayoutVars>
          <dgm:chMax val="0"/>
          <dgm:chPref val="0"/>
        </dgm:presLayoutVars>
      </dgm:prSet>
      <dgm:spPr/>
    </dgm:pt>
    <dgm:pt modelId="{089CFAC2-6F4C-4932-B954-0B0872F57BEB}" type="pres">
      <dgm:prSet presAssocID="{F5515A0C-32A6-4F16-AAA7-6B9BF0E4B84D}" presName="sibTrans" presStyleCnt="0"/>
      <dgm:spPr/>
    </dgm:pt>
    <dgm:pt modelId="{8990FFE8-4F26-4E6D-9300-C13C127B27BD}" type="pres">
      <dgm:prSet presAssocID="{98706EAD-9255-4611-83AB-0FE5BF26E077}" presName="compNode" presStyleCnt="0"/>
      <dgm:spPr/>
    </dgm:pt>
    <dgm:pt modelId="{FAFBF3C2-2952-4554-8026-90A9462FD16E}" type="pres">
      <dgm:prSet presAssocID="{98706EAD-9255-4611-83AB-0FE5BF26E077}" presName="bgRect" presStyleLbl="bgShp" presStyleIdx="4" presStyleCnt="6"/>
      <dgm:spPr/>
    </dgm:pt>
    <dgm:pt modelId="{A813374B-633A-4FC9-87D3-30F01052240E}" type="pres">
      <dgm:prSet presAssocID="{98706EAD-9255-4611-83AB-0FE5BF26E07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umbs Up Sign"/>
        </a:ext>
      </dgm:extLst>
    </dgm:pt>
    <dgm:pt modelId="{5209A757-C552-4CFE-B276-5E5132B986BD}" type="pres">
      <dgm:prSet presAssocID="{98706EAD-9255-4611-83AB-0FE5BF26E077}" presName="spaceRect" presStyleCnt="0"/>
      <dgm:spPr/>
    </dgm:pt>
    <dgm:pt modelId="{AB5DF324-DCCB-497A-94A3-39C268BF8D3A}" type="pres">
      <dgm:prSet presAssocID="{98706EAD-9255-4611-83AB-0FE5BF26E077}" presName="parTx" presStyleLbl="revTx" presStyleIdx="4" presStyleCnt="6">
        <dgm:presLayoutVars>
          <dgm:chMax val="0"/>
          <dgm:chPref val="0"/>
        </dgm:presLayoutVars>
      </dgm:prSet>
      <dgm:spPr/>
    </dgm:pt>
    <dgm:pt modelId="{36646E70-0733-428A-BE22-31580C73878A}" type="pres">
      <dgm:prSet presAssocID="{CCE84E23-298C-49F7-87FA-0559304A7B89}" presName="sibTrans" presStyleCnt="0"/>
      <dgm:spPr/>
    </dgm:pt>
    <dgm:pt modelId="{373661B5-D124-4E3C-AB65-E76A961988CA}" type="pres">
      <dgm:prSet presAssocID="{0E03BBFB-6A89-40D9-90CB-2E8DC51C15DE}" presName="compNode" presStyleCnt="0"/>
      <dgm:spPr/>
    </dgm:pt>
    <dgm:pt modelId="{BAFE26E9-6FBE-4CFF-B80C-C4285FF8DF3E}" type="pres">
      <dgm:prSet presAssocID="{0E03BBFB-6A89-40D9-90CB-2E8DC51C15DE}" presName="bgRect" presStyleLbl="bgShp" presStyleIdx="5" presStyleCnt="6"/>
      <dgm:spPr/>
    </dgm:pt>
    <dgm:pt modelId="{38B0DCC4-912B-4AAF-828B-1603106DCD33}" type="pres">
      <dgm:prSet presAssocID="{0E03BBFB-6A89-40D9-90CB-2E8DC51C15DE}" presName="iconRect" presStyleLbl="node1" presStyleIdx="5" presStyleCnt="6"/>
      <dgm:spPr/>
    </dgm:pt>
    <dgm:pt modelId="{F6B9B0C8-EF25-4226-BB3E-A105FBF6005C}" type="pres">
      <dgm:prSet presAssocID="{0E03BBFB-6A89-40D9-90CB-2E8DC51C15DE}" presName="spaceRect" presStyleCnt="0"/>
      <dgm:spPr/>
    </dgm:pt>
    <dgm:pt modelId="{7B090ECE-1E1E-4868-8958-A5B5F2A192DD}" type="pres">
      <dgm:prSet presAssocID="{0E03BBFB-6A89-40D9-90CB-2E8DC51C15DE}" presName="parTx" presStyleLbl="revTx" presStyleIdx="5" presStyleCnt="6">
        <dgm:presLayoutVars>
          <dgm:chMax val="0"/>
          <dgm:chPref val="0"/>
        </dgm:presLayoutVars>
      </dgm:prSet>
      <dgm:spPr/>
    </dgm:pt>
  </dgm:ptLst>
  <dgm:cxnLst>
    <dgm:cxn modelId="{FFD37B03-4CC9-40D8-8535-3F03CCE14D63}" srcId="{F084F981-85C6-4113-A296-945D2DEF4ACE}" destId="{0E03BBFB-6A89-40D9-90CB-2E8DC51C15DE}" srcOrd="5" destOrd="0" parTransId="{9CEB1A9D-AB45-438C-B5DF-03D6F297CD33}" sibTransId="{0C39372C-8A1A-4A6F-A008-043814CF356B}"/>
    <dgm:cxn modelId="{A1B6122C-5EA4-44AB-B5A8-67F6E40A5DA7}" type="presOf" srcId="{E6EA1B76-4F89-485C-8139-42ED9A55F391}" destId="{ABAAC480-BF65-4614-81C1-56EF7200F779}" srcOrd="0" destOrd="0" presId="urn:microsoft.com/office/officeart/2018/2/layout/IconVerticalSolidList"/>
    <dgm:cxn modelId="{3DC60839-6E3E-40AA-A175-C56CEA95A098}" srcId="{F084F981-85C6-4113-A296-945D2DEF4ACE}" destId="{3AF800C4-6785-4B8E-9EE2-88B79C1400B5}" srcOrd="1" destOrd="0" parTransId="{254C4308-9C20-4E6F-86F4-8CF6461BBFF9}" sibTransId="{3DC5AC5E-D982-48F2-A894-D5359B334D24}"/>
    <dgm:cxn modelId="{43743F4A-FD04-40E6-AA84-AE43F20088B7}" type="presOf" srcId="{3AF800C4-6785-4B8E-9EE2-88B79C1400B5}" destId="{34E498F3-148B-4FCF-8F2B-8CB76E8B6C79}" srcOrd="0" destOrd="0" presId="urn:microsoft.com/office/officeart/2018/2/layout/IconVerticalSolidList"/>
    <dgm:cxn modelId="{492B0A50-4B23-4307-8423-C7E348CAE26D}" type="presOf" srcId="{98706EAD-9255-4611-83AB-0FE5BF26E077}" destId="{AB5DF324-DCCB-497A-94A3-39C268BF8D3A}" srcOrd="0" destOrd="0" presId="urn:microsoft.com/office/officeart/2018/2/layout/IconVerticalSolidList"/>
    <dgm:cxn modelId="{1117C250-9E0E-415B-9CC1-2CB8B370D2A5}" srcId="{F084F981-85C6-4113-A296-945D2DEF4ACE}" destId="{2A33880C-B6CF-4373-8DB1-0DCF65028B3D}" srcOrd="0" destOrd="0" parTransId="{D0EC3BC4-9525-4D37-9799-8B904A32DE5F}" sibTransId="{9414FE62-C91A-4470-BD3D-62DD444A4538}"/>
    <dgm:cxn modelId="{CB24B57C-53CB-4AE5-8717-57F3DB5041D4}" srcId="{F084F981-85C6-4113-A296-945D2DEF4ACE}" destId="{E6EA1B76-4F89-485C-8139-42ED9A55F391}" srcOrd="3" destOrd="0" parTransId="{79C0C4EB-F56F-4D56-8E94-7A7C8907C793}" sibTransId="{F5515A0C-32A6-4F16-AAA7-6B9BF0E4B84D}"/>
    <dgm:cxn modelId="{B1DCFC7C-1C08-4376-93CC-13A5DAE6AAEA}" type="presOf" srcId="{F084F981-85C6-4113-A296-945D2DEF4ACE}" destId="{F016C2C1-1305-46A3-80E0-517890843A00}" srcOrd="0" destOrd="0" presId="urn:microsoft.com/office/officeart/2018/2/layout/IconVerticalSolidList"/>
    <dgm:cxn modelId="{8697BB94-722D-43CF-AC1C-8C98634BD2F0}" type="presOf" srcId="{2A33880C-B6CF-4373-8DB1-0DCF65028B3D}" destId="{027566F9-52F1-47AA-A182-076C9EF58B30}" srcOrd="0" destOrd="0" presId="urn:microsoft.com/office/officeart/2018/2/layout/IconVerticalSolidList"/>
    <dgm:cxn modelId="{8CBA8EAD-B745-453E-B3F6-83E0FF8600A3}" srcId="{F084F981-85C6-4113-A296-945D2DEF4ACE}" destId="{0B51EC70-4320-4EEE-973E-3096BAED7AD0}" srcOrd="2" destOrd="0" parTransId="{524D834C-E640-4214-A347-7AC1D5DCD0A8}" sibTransId="{E6075334-EC2B-4B63-9250-C2CA27CE3C79}"/>
    <dgm:cxn modelId="{CE2166E5-337C-4BC5-8EE3-FBB79155895E}" type="presOf" srcId="{0B51EC70-4320-4EEE-973E-3096BAED7AD0}" destId="{CCEFFDDC-E47C-47A3-89F9-B171026BA463}" srcOrd="0" destOrd="0" presId="urn:microsoft.com/office/officeart/2018/2/layout/IconVerticalSolidList"/>
    <dgm:cxn modelId="{9C5A39E6-70C7-4167-BF83-5885BD17D306}" srcId="{F084F981-85C6-4113-A296-945D2DEF4ACE}" destId="{98706EAD-9255-4611-83AB-0FE5BF26E077}" srcOrd="4" destOrd="0" parTransId="{064713AD-47C1-4B7A-9834-EFCCB539F475}" sibTransId="{CCE84E23-298C-49F7-87FA-0559304A7B89}"/>
    <dgm:cxn modelId="{7FB7CBEF-7C28-4E76-9075-25D77560B656}" type="presOf" srcId="{0E03BBFB-6A89-40D9-90CB-2E8DC51C15DE}" destId="{7B090ECE-1E1E-4868-8958-A5B5F2A192DD}" srcOrd="0" destOrd="0" presId="urn:microsoft.com/office/officeart/2018/2/layout/IconVerticalSolidList"/>
    <dgm:cxn modelId="{2FDBA8C8-4085-4609-8F3F-6FCD4C83A012}" type="presParOf" srcId="{F016C2C1-1305-46A3-80E0-517890843A00}" destId="{5CC3CBD2-F6AC-49E2-946E-E34D05FDEE5D}" srcOrd="0" destOrd="0" presId="urn:microsoft.com/office/officeart/2018/2/layout/IconVerticalSolidList"/>
    <dgm:cxn modelId="{CFF39F98-4716-4420-863C-19492FA2CBE6}" type="presParOf" srcId="{5CC3CBD2-F6AC-49E2-946E-E34D05FDEE5D}" destId="{1A735606-625D-425D-A7FC-7E47CC98803E}" srcOrd="0" destOrd="0" presId="urn:microsoft.com/office/officeart/2018/2/layout/IconVerticalSolidList"/>
    <dgm:cxn modelId="{5A940436-C60C-47FA-9912-D167EF203AC4}" type="presParOf" srcId="{5CC3CBD2-F6AC-49E2-946E-E34D05FDEE5D}" destId="{DD7EAA2B-C909-45CE-88E3-F240276FA3BD}" srcOrd="1" destOrd="0" presId="urn:microsoft.com/office/officeart/2018/2/layout/IconVerticalSolidList"/>
    <dgm:cxn modelId="{28DBF758-2586-461B-B032-03F3707C2ABE}" type="presParOf" srcId="{5CC3CBD2-F6AC-49E2-946E-E34D05FDEE5D}" destId="{58B3DE46-8C41-43EA-90F5-85B735A2E927}" srcOrd="2" destOrd="0" presId="urn:microsoft.com/office/officeart/2018/2/layout/IconVerticalSolidList"/>
    <dgm:cxn modelId="{A5264B76-485C-4DAC-A72D-C0E1C634CD1A}" type="presParOf" srcId="{5CC3CBD2-F6AC-49E2-946E-E34D05FDEE5D}" destId="{027566F9-52F1-47AA-A182-076C9EF58B30}" srcOrd="3" destOrd="0" presId="urn:microsoft.com/office/officeart/2018/2/layout/IconVerticalSolidList"/>
    <dgm:cxn modelId="{CDF92F37-0FE8-4AED-99C0-1B8DE84EBD89}" type="presParOf" srcId="{F016C2C1-1305-46A3-80E0-517890843A00}" destId="{73D8F852-B69A-44E4-8E1B-C42EF069FE2F}" srcOrd="1" destOrd="0" presId="urn:microsoft.com/office/officeart/2018/2/layout/IconVerticalSolidList"/>
    <dgm:cxn modelId="{2EE6568B-356B-470E-9C7A-BC6AAA9CAA8B}" type="presParOf" srcId="{F016C2C1-1305-46A3-80E0-517890843A00}" destId="{09390BE4-C485-4A5C-A198-6D4721D302A6}" srcOrd="2" destOrd="0" presId="urn:microsoft.com/office/officeart/2018/2/layout/IconVerticalSolidList"/>
    <dgm:cxn modelId="{F80E0A55-4833-44B3-87CA-21C513E0AECD}" type="presParOf" srcId="{09390BE4-C485-4A5C-A198-6D4721D302A6}" destId="{632EF20A-CFAC-4286-AFCC-F96DE7331482}" srcOrd="0" destOrd="0" presId="urn:microsoft.com/office/officeart/2018/2/layout/IconVerticalSolidList"/>
    <dgm:cxn modelId="{E406A994-28AD-4E6B-9CBF-3C46827F838D}" type="presParOf" srcId="{09390BE4-C485-4A5C-A198-6D4721D302A6}" destId="{CC524FDB-B4FB-4A32-A9BF-A7E2813C2F49}" srcOrd="1" destOrd="0" presId="urn:microsoft.com/office/officeart/2018/2/layout/IconVerticalSolidList"/>
    <dgm:cxn modelId="{B0096E23-603E-4263-88E5-24BA1DE9F889}" type="presParOf" srcId="{09390BE4-C485-4A5C-A198-6D4721D302A6}" destId="{7C6BCAC6-BBE7-4181-ADC2-D2D839B164EF}" srcOrd="2" destOrd="0" presId="urn:microsoft.com/office/officeart/2018/2/layout/IconVerticalSolidList"/>
    <dgm:cxn modelId="{CABE73E5-2DF9-4F43-9841-593F80395A04}" type="presParOf" srcId="{09390BE4-C485-4A5C-A198-6D4721D302A6}" destId="{34E498F3-148B-4FCF-8F2B-8CB76E8B6C79}" srcOrd="3" destOrd="0" presId="urn:microsoft.com/office/officeart/2018/2/layout/IconVerticalSolidList"/>
    <dgm:cxn modelId="{F8C9CEBA-3EA2-4CA2-8A4F-91A5ECC16A8A}" type="presParOf" srcId="{F016C2C1-1305-46A3-80E0-517890843A00}" destId="{657D6CA2-0F32-4C2E-B768-DEAB5D68384A}" srcOrd="3" destOrd="0" presId="urn:microsoft.com/office/officeart/2018/2/layout/IconVerticalSolidList"/>
    <dgm:cxn modelId="{1E2F99B2-A785-4479-9542-E866772EF610}" type="presParOf" srcId="{F016C2C1-1305-46A3-80E0-517890843A00}" destId="{445FD220-9721-47E3-8850-C1C2B430728A}" srcOrd="4" destOrd="0" presId="urn:microsoft.com/office/officeart/2018/2/layout/IconVerticalSolidList"/>
    <dgm:cxn modelId="{784E11A0-4BE6-4F52-9394-42EEBB6A9B9B}" type="presParOf" srcId="{445FD220-9721-47E3-8850-C1C2B430728A}" destId="{B526C7C7-8FC9-4EB9-8E33-81862F5B3634}" srcOrd="0" destOrd="0" presId="urn:microsoft.com/office/officeart/2018/2/layout/IconVerticalSolidList"/>
    <dgm:cxn modelId="{DCB8E9A4-030D-44D8-BA43-1075C267583C}" type="presParOf" srcId="{445FD220-9721-47E3-8850-C1C2B430728A}" destId="{7D1E3034-116D-4B7B-AA39-AD6A486684D5}" srcOrd="1" destOrd="0" presId="urn:microsoft.com/office/officeart/2018/2/layout/IconVerticalSolidList"/>
    <dgm:cxn modelId="{46D0903A-E171-415B-98AC-0A4ED69C573A}" type="presParOf" srcId="{445FD220-9721-47E3-8850-C1C2B430728A}" destId="{9588C07F-380D-49C7-AE43-61A7BF449EC0}" srcOrd="2" destOrd="0" presId="urn:microsoft.com/office/officeart/2018/2/layout/IconVerticalSolidList"/>
    <dgm:cxn modelId="{4E6ED5F4-047E-44B7-B6F0-C9A20AA0297D}" type="presParOf" srcId="{445FD220-9721-47E3-8850-C1C2B430728A}" destId="{CCEFFDDC-E47C-47A3-89F9-B171026BA463}" srcOrd="3" destOrd="0" presId="urn:microsoft.com/office/officeart/2018/2/layout/IconVerticalSolidList"/>
    <dgm:cxn modelId="{A026184F-0142-4E24-A899-AFDF63975803}" type="presParOf" srcId="{F016C2C1-1305-46A3-80E0-517890843A00}" destId="{A3BEF4EF-AEC0-4303-8E2D-FB9A4E354F7D}" srcOrd="5" destOrd="0" presId="urn:microsoft.com/office/officeart/2018/2/layout/IconVerticalSolidList"/>
    <dgm:cxn modelId="{3D36677F-86C1-4F6B-B08E-6F6980D0E8DB}" type="presParOf" srcId="{F016C2C1-1305-46A3-80E0-517890843A00}" destId="{B2A14D61-8B94-4F88-83A5-AA280A073F44}" srcOrd="6" destOrd="0" presId="urn:microsoft.com/office/officeart/2018/2/layout/IconVerticalSolidList"/>
    <dgm:cxn modelId="{C505A2FC-F762-4DA8-99AD-6DC953A4D734}" type="presParOf" srcId="{B2A14D61-8B94-4F88-83A5-AA280A073F44}" destId="{1E28949E-E358-4E6A-BA96-5626AE1B91EB}" srcOrd="0" destOrd="0" presId="urn:microsoft.com/office/officeart/2018/2/layout/IconVerticalSolidList"/>
    <dgm:cxn modelId="{A35FAB9B-BC4B-46A5-8E19-1812337AFA71}" type="presParOf" srcId="{B2A14D61-8B94-4F88-83A5-AA280A073F44}" destId="{CEB348D0-F5BB-4DF8-980A-D1A259E8DDA9}" srcOrd="1" destOrd="0" presId="urn:microsoft.com/office/officeart/2018/2/layout/IconVerticalSolidList"/>
    <dgm:cxn modelId="{D6780DC7-AC19-4C09-B750-EBE5744DD1DC}" type="presParOf" srcId="{B2A14D61-8B94-4F88-83A5-AA280A073F44}" destId="{3556C1E3-C947-48AF-8C9F-ECAAA7C19E80}" srcOrd="2" destOrd="0" presId="urn:microsoft.com/office/officeart/2018/2/layout/IconVerticalSolidList"/>
    <dgm:cxn modelId="{D625ABCA-54B5-4FCD-A889-2197DA0EF19E}" type="presParOf" srcId="{B2A14D61-8B94-4F88-83A5-AA280A073F44}" destId="{ABAAC480-BF65-4614-81C1-56EF7200F779}" srcOrd="3" destOrd="0" presId="urn:microsoft.com/office/officeart/2018/2/layout/IconVerticalSolidList"/>
    <dgm:cxn modelId="{9B40EA75-2FB1-4621-98B0-97ADFB4F5820}" type="presParOf" srcId="{F016C2C1-1305-46A3-80E0-517890843A00}" destId="{089CFAC2-6F4C-4932-B954-0B0872F57BEB}" srcOrd="7" destOrd="0" presId="urn:microsoft.com/office/officeart/2018/2/layout/IconVerticalSolidList"/>
    <dgm:cxn modelId="{73D6390E-B376-42FA-A741-E24788965558}" type="presParOf" srcId="{F016C2C1-1305-46A3-80E0-517890843A00}" destId="{8990FFE8-4F26-4E6D-9300-C13C127B27BD}" srcOrd="8" destOrd="0" presId="urn:microsoft.com/office/officeart/2018/2/layout/IconVerticalSolidList"/>
    <dgm:cxn modelId="{12EA68E6-F11D-4714-B980-DD925F7BF538}" type="presParOf" srcId="{8990FFE8-4F26-4E6D-9300-C13C127B27BD}" destId="{FAFBF3C2-2952-4554-8026-90A9462FD16E}" srcOrd="0" destOrd="0" presId="urn:microsoft.com/office/officeart/2018/2/layout/IconVerticalSolidList"/>
    <dgm:cxn modelId="{43F4EE8C-EE4A-4B65-B637-577CEBBFF58E}" type="presParOf" srcId="{8990FFE8-4F26-4E6D-9300-C13C127B27BD}" destId="{A813374B-633A-4FC9-87D3-30F01052240E}" srcOrd="1" destOrd="0" presId="urn:microsoft.com/office/officeart/2018/2/layout/IconVerticalSolidList"/>
    <dgm:cxn modelId="{D92E95C3-B5DD-4F48-A8FE-43F98F216C3C}" type="presParOf" srcId="{8990FFE8-4F26-4E6D-9300-C13C127B27BD}" destId="{5209A757-C552-4CFE-B276-5E5132B986BD}" srcOrd="2" destOrd="0" presId="urn:microsoft.com/office/officeart/2018/2/layout/IconVerticalSolidList"/>
    <dgm:cxn modelId="{115E374B-9DE2-47AF-B021-039569CE554F}" type="presParOf" srcId="{8990FFE8-4F26-4E6D-9300-C13C127B27BD}" destId="{AB5DF324-DCCB-497A-94A3-39C268BF8D3A}" srcOrd="3" destOrd="0" presId="urn:microsoft.com/office/officeart/2018/2/layout/IconVerticalSolidList"/>
    <dgm:cxn modelId="{D487E0EF-E934-4068-B83B-717E913B9D54}" type="presParOf" srcId="{F016C2C1-1305-46A3-80E0-517890843A00}" destId="{36646E70-0733-428A-BE22-31580C73878A}" srcOrd="9" destOrd="0" presId="urn:microsoft.com/office/officeart/2018/2/layout/IconVerticalSolidList"/>
    <dgm:cxn modelId="{B299C87D-3E0F-4443-BCFF-7D7EA4E3C4F2}" type="presParOf" srcId="{F016C2C1-1305-46A3-80E0-517890843A00}" destId="{373661B5-D124-4E3C-AB65-E76A961988CA}" srcOrd="10" destOrd="0" presId="urn:microsoft.com/office/officeart/2018/2/layout/IconVerticalSolidList"/>
    <dgm:cxn modelId="{389E610D-0A73-4E0E-99D5-E6AE4F54BF6B}" type="presParOf" srcId="{373661B5-D124-4E3C-AB65-E76A961988CA}" destId="{BAFE26E9-6FBE-4CFF-B80C-C4285FF8DF3E}" srcOrd="0" destOrd="0" presId="urn:microsoft.com/office/officeart/2018/2/layout/IconVerticalSolidList"/>
    <dgm:cxn modelId="{5F4CB942-EDC4-4216-971A-C27FEBDEFB32}" type="presParOf" srcId="{373661B5-D124-4E3C-AB65-E76A961988CA}" destId="{38B0DCC4-912B-4AAF-828B-1603106DCD33}" srcOrd="1" destOrd="0" presId="urn:microsoft.com/office/officeart/2018/2/layout/IconVerticalSolidList"/>
    <dgm:cxn modelId="{8593EA89-7E89-4624-B121-2A25EE4CAEEB}" type="presParOf" srcId="{373661B5-D124-4E3C-AB65-E76A961988CA}" destId="{F6B9B0C8-EF25-4226-BB3E-A105FBF6005C}" srcOrd="2" destOrd="0" presId="urn:microsoft.com/office/officeart/2018/2/layout/IconVerticalSolidList"/>
    <dgm:cxn modelId="{1B351737-5BC3-49B4-B6DA-EA2B83C8FF4B}" type="presParOf" srcId="{373661B5-D124-4E3C-AB65-E76A961988CA}" destId="{7B090ECE-1E1E-4868-8958-A5B5F2A192D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BDB2E-2FE4-4181-B3AD-6F14D289C3B2}">
      <dsp:nvSpPr>
        <dsp:cNvPr id="0" name=""/>
        <dsp:cNvSpPr/>
      </dsp:nvSpPr>
      <dsp:spPr>
        <a:xfrm>
          <a:off x="0" y="243766"/>
          <a:ext cx="7521908" cy="327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65B18C-00DE-4C95-91BE-2FAADD4877A1}">
      <dsp:nvSpPr>
        <dsp:cNvPr id="0" name=""/>
        <dsp:cNvSpPr/>
      </dsp:nvSpPr>
      <dsp:spPr>
        <a:xfrm>
          <a:off x="376095" y="51886"/>
          <a:ext cx="5265335"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17" tIns="0" rIns="199017" bIns="0" numCol="1" spcCol="1270" anchor="ctr" anchorCtr="0">
          <a:noAutofit/>
        </a:bodyPr>
        <a:lstStyle/>
        <a:p>
          <a:pPr marL="0" lvl="0" indent="0" algn="l" defTabSz="577850">
            <a:lnSpc>
              <a:spcPct val="90000"/>
            </a:lnSpc>
            <a:spcBef>
              <a:spcPct val="0"/>
            </a:spcBef>
            <a:spcAft>
              <a:spcPct val="35000"/>
            </a:spcAft>
            <a:buNone/>
          </a:pPr>
          <a:r>
            <a:rPr lang="en-US" sz="1300" kern="1200"/>
            <a:t>Letter from the Governor</a:t>
          </a:r>
        </a:p>
      </dsp:txBody>
      <dsp:txXfrm>
        <a:off x="394829" y="70620"/>
        <a:ext cx="5227867" cy="346292"/>
      </dsp:txXfrm>
    </dsp:sp>
    <dsp:sp modelId="{2DD66B0F-C9B9-4547-BD42-52C2EA668232}">
      <dsp:nvSpPr>
        <dsp:cNvPr id="0" name=""/>
        <dsp:cNvSpPr/>
      </dsp:nvSpPr>
      <dsp:spPr>
        <a:xfrm>
          <a:off x="0" y="833446"/>
          <a:ext cx="7521908" cy="327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3728BB-B151-454F-A8A6-34168726AB2D}">
      <dsp:nvSpPr>
        <dsp:cNvPr id="0" name=""/>
        <dsp:cNvSpPr/>
      </dsp:nvSpPr>
      <dsp:spPr>
        <a:xfrm>
          <a:off x="376095" y="641566"/>
          <a:ext cx="5265335"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17" tIns="0" rIns="199017" bIns="0" numCol="1" spcCol="1270" anchor="ctr" anchorCtr="0">
          <a:noAutofit/>
        </a:bodyPr>
        <a:lstStyle/>
        <a:p>
          <a:pPr marL="0" lvl="0" indent="0" algn="l" defTabSz="577850" rtl="0">
            <a:lnSpc>
              <a:spcPct val="90000"/>
            </a:lnSpc>
            <a:spcBef>
              <a:spcPct val="0"/>
            </a:spcBef>
            <a:spcAft>
              <a:spcPct val="35000"/>
            </a:spcAft>
            <a:buNone/>
          </a:pPr>
          <a:r>
            <a:rPr lang="en-US" sz="1300" kern="1200">
              <a:latin typeface="Calibri Light" panose="020F0302020204030204"/>
            </a:rPr>
            <a:t>Letter from the Chair and Executive Director</a:t>
          </a:r>
          <a:endParaRPr lang="en-US" sz="1300" kern="1200"/>
        </a:p>
      </dsp:txBody>
      <dsp:txXfrm>
        <a:off x="394829" y="660300"/>
        <a:ext cx="5227867" cy="346292"/>
      </dsp:txXfrm>
    </dsp:sp>
    <dsp:sp modelId="{8128D506-ACF4-4501-8102-69D243B71A4B}">
      <dsp:nvSpPr>
        <dsp:cNvPr id="0" name=""/>
        <dsp:cNvSpPr/>
      </dsp:nvSpPr>
      <dsp:spPr>
        <a:xfrm>
          <a:off x="0" y="1423126"/>
          <a:ext cx="7521908" cy="5528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3784" tIns="270764" rIns="58378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Vision, mission, goals, approach</a:t>
          </a:r>
        </a:p>
      </dsp:txBody>
      <dsp:txXfrm>
        <a:off x="0" y="1423126"/>
        <a:ext cx="7521908" cy="552825"/>
      </dsp:txXfrm>
    </dsp:sp>
    <dsp:sp modelId="{B561C740-271D-4116-A743-53FC92AD035F}">
      <dsp:nvSpPr>
        <dsp:cNvPr id="0" name=""/>
        <dsp:cNvSpPr/>
      </dsp:nvSpPr>
      <dsp:spPr>
        <a:xfrm>
          <a:off x="376095" y="1231246"/>
          <a:ext cx="5265335"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17" tIns="0" rIns="199017" bIns="0" numCol="1" spcCol="1270" anchor="ctr" anchorCtr="0">
          <a:noAutofit/>
        </a:bodyPr>
        <a:lstStyle/>
        <a:p>
          <a:pPr marL="0" lvl="0" indent="0" algn="l" defTabSz="577850" rtl="0">
            <a:lnSpc>
              <a:spcPct val="90000"/>
            </a:lnSpc>
            <a:spcBef>
              <a:spcPct val="0"/>
            </a:spcBef>
            <a:spcAft>
              <a:spcPct val="35000"/>
            </a:spcAft>
            <a:buNone/>
          </a:pPr>
          <a:r>
            <a:rPr lang="en-US" sz="1300" kern="1200">
              <a:latin typeface="Calibri Light" panose="020F0302020204030204"/>
            </a:rPr>
            <a:t>The State of Play</a:t>
          </a:r>
          <a:endParaRPr lang="en-US" sz="1300" kern="1200"/>
        </a:p>
      </dsp:txBody>
      <dsp:txXfrm>
        <a:off x="394829" y="1249980"/>
        <a:ext cx="5227867" cy="346292"/>
      </dsp:txXfrm>
    </dsp:sp>
    <dsp:sp modelId="{B1875D00-F77E-47FB-861A-E89E2B3735C6}">
      <dsp:nvSpPr>
        <dsp:cNvPr id="0" name=""/>
        <dsp:cNvSpPr/>
      </dsp:nvSpPr>
      <dsp:spPr>
        <a:xfrm>
          <a:off x="0" y="2238031"/>
          <a:ext cx="7521908" cy="13923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3784" tIns="270764" rIns="583784" bIns="92456"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Calibri Light" panose="020F0302020204030204"/>
            </a:rPr>
            <a:t>Workforce Innovation and Opportunity Act (WIOA)</a:t>
          </a:r>
          <a:endParaRPr lang="en-US" sz="1300" kern="1200"/>
        </a:p>
        <a:p>
          <a:pPr marL="114300" lvl="1" indent="-114300" algn="l" defTabSz="577850">
            <a:lnSpc>
              <a:spcPct val="90000"/>
            </a:lnSpc>
            <a:spcBef>
              <a:spcPct val="0"/>
            </a:spcBef>
            <a:spcAft>
              <a:spcPct val="15000"/>
            </a:spcAft>
            <a:buChar char="•"/>
          </a:pPr>
          <a:r>
            <a:rPr lang="en-US" sz="1300" kern="1200"/>
            <a:t>Workforce System Alignment</a:t>
          </a:r>
        </a:p>
        <a:p>
          <a:pPr marL="114300" lvl="1" indent="-114300" algn="l" defTabSz="577850">
            <a:lnSpc>
              <a:spcPct val="90000"/>
            </a:lnSpc>
            <a:spcBef>
              <a:spcPct val="0"/>
            </a:spcBef>
            <a:spcAft>
              <a:spcPct val="15000"/>
            </a:spcAft>
            <a:buChar char="•"/>
          </a:pPr>
          <a:r>
            <a:rPr lang="en-US" sz="1300" kern="1200"/>
            <a:t>Workforce Supports</a:t>
          </a:r>
        </a:p>
        <a:p>
          <a:pPr marL="114300" lvl="1" indent="-114300" algn="l" defTabSz="577850" rtl="0">
            <a:lnSpc>
              <a:spcPct val="90000"/>
            </a:lnSpc>
            <a:spcBef>
              <a:spcPct val="0"/>
            </a:spcBef>
            <a:spcAft>
              <a:spcPct val="15000"/>
            </a:spcAft>
            <a:buChar char="•"/>
          </a:pPr>
          <a:r>
            <a:rPr lang="en-US" sz="1300" kern="1200">
              <a:latin typeface="Calibri Light" panose="020F0302020204030204"/>
            </a:rPr>
            <a:t>Workforce Education</a:t>
          </a:r>
          <a:r>
            <a:rPr lang="en-US" sz="1300" kern="1200"/>
            <a:t> and Training</a:t>
          </a:r>
        </a:p>
        <a:p>
          <a:pPr marL="114300" lvl="1" indent="-114300" algn="l" defTabSz="577850" rtl="0">
            <a:lnSpc>
              <a:spcPct val="90000"/>
            </a:lnSpc>
            <a:spcBef>
              <a:spcPct val="0"/>
            </a:spcBef>
            <a:spcAft>
              <a:spcPct val="15000"/>
            </a:spcAft>
            <a:buChar char="•"/>
          </a:pPr>
          <a:r>
            <a:rPr lang="en-US" sz="1300" kern="1200">
              <a:latin typeface="Calibri Light" panose="020F0302020204030204"/>
            </a:rPr>
            <a:t>Size and Quality of Workforce</a:t>
          </a:r>
          <a:endParaRPr lang="en-US" sz="1300" kern="1200"/>
        </a:p>
      </dsp:txBody>
      <dsp:txXfrm>
        <a:off x="0" y="2238031"/>
        <a:ext cx="7521908" cy="1392300"/>
      </dsp:txXfrm>
    </dsp:sp>
    <dsp:sp modelId="{57F978F3-564C-4DBB-A0E1-16BE555B0EAA}">
      <dsp:nvSpPr>
        <dsp:cNvPr id="0" name=""/>
        <dsp:cNvSpPr/>
      </dsp:nvSpPr>
      <dsp:spPr>
        <a:xfrm>
          <a:off x="376095" y="2046151"/>
          <a:ext cx="5265335"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17" tIns="0" rIns="199017" bIns="0" numCol="1" spcCol="1270" anchor="ctr" anchorCtr="0">
          <a:noAutofit/>
        </a:bodyPr>
        <a:lstStyle/>
        <a:p>
          <a:pPr marL="0" lvl="0" indent="0" algn="l" defTabSz="577850" rtl="0">
            <a:lnSpc>
              <a:spcPct val="90000"/>
            </a:lnSpc>
            <a:spcBef>
              <a:spcPct val="0"/>
            </a:spcBef>
            <a:spcAft>
              <a:spcPct val="35000"/>
            </a:spcAft>
            <a:buNone/>
          </a:pPr>
          <a:r>
            <a:rPr lang="en-US" sz="1300" kern="1200">
              <a:latin typeface="Calibri Light" panose="020F0302020204030204"/>
            </a:rPr>
            <a:t>The Plan</a:t>
          </a:r>
        </a:p>
      </dsp:txBody>
      <dsp:txXfrm>
        <a:off x="394829" y="2064885"/>
        <a:ext cx="5227867" cy="346292"/>
      </dsp:txXfrm>
    </dsp:sp>
    <dsp:sp modelId="{9A2640BF-4AEA-4A1D-AEDB-4E01AB40E6AD}">
      <dsp:nvSpPr>
        <dsp:cNvPr id="0" name=""/>
        <dsp:cNvSpPr/>
      </dsp:nvSpPr>
      <dsp:spPr>
        <a:xfrm>
          <a:off x="0" y="3892411"/>
          <a:ext cx="7521908" cy="2047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3784" tIns="270764" rIns="583784" bIns="92456"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Calibri Light" panose="020F0302020204030204"/>
            </a:rPr>
            <a:t>Agriculture</a:t>
          </a:r>
        </a:p>
        <a:p>
          <a:pPr marL="114300" lvl="1" indent="-114300" algn="l" defTabSz="577850" rtl="0">
            <a:lnSpc>
              <a:spcPct val="90000"/>
            </a:lnSpc>
            <a:spcBef>
              <a:spcPct val="0"/>
            </a:spcBef>
            <a:spcAft>
              <a:spcPct val="15000"/>
            </a:spcAft>
            <a:buChar char="•"/>
          </a:pPr>
          <a:r>
            <a:rPr lang="en-US" sz="1300" kern="1200">
              <a:latin typeface="Calibri Light" panose="020F0302020204030204"/>
            </a:rPr>
            <a:t>Career Pathways </a:t>
          </a:r>
          <a:endParaRPr lang="en-US" sz="1300" kern="1200"/>
        </a:p>
        <a:p>
          <a:pPr marL="114300" lvl="1" indent="-114300" algn="l" defTabSz="577850" rtl="0">
            <a:lnSpc>
              <a:spcPct val="90000"/>
            </a:lnSpc>
            <a:spcBef>
              <a:spcPct val="0"/>
            </a:spcBef>
            <a:spcAft>
              <a:spcPct val="15000"/>
            </a:spcAft>
            <a:buChar char="•"/>
          </a:pPr>
          <a:r>
            <a:rPr lang="en-US" sz="1300" kern="1200">
              <a:solidFill>
                <a:schemeClr val="tx1"/>
              </a:solidFill>
              <a:latin typeface="Calibri Light" panose="020F0302020204030204"/>
            </a:rPr>
            <a:t>Health Care Workforce Development Strategic Plan Advisory Group</a:t>
          </a:r>
        </a:p>
        <a:p>
          <a:pPr marL="114300" lvl="1" indent="-114300" algn="l" defTabSz="577850" rtl="0">
            <a:lnSpc>
              <a:spcPct val="90000"/>
            </a:lnSpc>
            <a:spcBef>
              <a:spcPct val="0"/>
            </a:spcBef>
            <a:spcAft>
              <a:spcPct val="15000"/>
            </a:spcAft>
            <a:buChar char="•"/>
          </a:pPr>
          <a:r>
            <a:rPr lang="en-US" sz="1300" kern="1200">
              <a:latin typeface="Calibri Light" panose="020F0302020204030204"/>
            </a:rPr>
            <a:t>Hospitality and Retail</a:t>
          </a:r>
        </a:p>
        <a:p>
          <a:pPr marL="114300" lvl="1" indent="-114300" algn="l" defTabSz="577850">
            <a:lnSpc>
              <a:spcPct val="90000"/>
            </a:lnSpc>
            <a:spcBef>
              <a:spcPct val="0"/>
            </a:spcBef>
            <a:spcAft>
              <a:spcPct val="15000"/>
            </a:spcAft>
            <a:buChar char="•"/>
          </a:pPr>
          <a:r>
            <a:rPr lang="en-US" sz="1300" kern="1200">
              <a:latin typeface="Calibri Light" panose="020F0302020204030204"/>
            </a:rPr>
            <a:t>Manufacturing</a:t>
          </a:r>
        </a:p>
        <a:p>
          <a:pPr marL="114300" lvl="1" indent="-114300" algn="l" defTabSz="577850" rtl="0">
            <a:lnSpc>
              <a:spcPct val="90000"/>
            </a:lnSpc>
            <a:spcBef>
              <a:spcPct val="0"/>
            </a:spcBef>
            <a:spcAft>
              <a:spcPct val="15000"/>
            </a:spcAft>
            <a:buChar char="•"/>
          </a:pPr>
          <a:r>
            <a:rPr lang="en-US" sz="1300" kern="1200">
              <a:latin typeface="Calibri Light" panose="020F0302020204030204"/>
            </a:rPr>
            <a:t>Relocation and Recruitment</a:t>
          </a:r>
        </a:p>
        <a:p>
          <a:pPr marL="114300" lvl="1" indent="-114300" algn="l" defTabSz="577850" rtl="0">
            <a:lnSpc>
              <a:spcPct val="90000"/>
            </a:lnSpc>
            <a:spcBef>
              <a:spcPct val="0"/>
            </a:spcBef>
            <a:spcAft>
              <a:spcPct val="15000"/>
            </a:spcAft>
            <a:buChar char="•"/>
          </a:pPr>
          <a:r>
            <a:rPr lang="en-US" sz="1300" kern="1200">
              <a:latin typeface="Calibri Light" panose="020F0302020204030204"/>
            </a:rPr>
            <a:t>Training and Credentialing</a:t>
          </a:r>
        </a:p>
        <a:p>
          <a:pPr marL="114300" lvl="1" indent="-114300" algn="l" defTabSz="577850">
            <a:lnSpc>
              <a:spcPct val="90000"/>
            </a:lnSpc>
            <a:spcBef>
              <a:spcPct val="0"/>
            </a:spcBef>
            <a:spcAft>
              <a:spcPct val="15000"/>
            </a:spcAft>
            <a:buChar char="•"/>
          </a:pPr>
          <a:r>
            <a:rPr lang="en-US" sz="1300" kern="1200">
              <a:latin typeface="Calibri Light" panose="020F0302020204030204"/>
            </a:rPr>
            <a:t>Youth</a:t>
          </a:r>
        </a:p>
      </dsp:txBody>
      <dsp:txXfrm>
        <a:off x="0" y="3892411"/>
        <a:ext cx="7521908" cy="2047500"/>
      </dsp:txXfrm>
    </dsp:sp>
    <dsp:sp modelId="{49593310-077D-49CD-A796-7227A7A8493C}">
      <dsp:nvSpPr>
        <dsp:cNvPr id="0" name=""/>
        <dsp:cNvSpPr/>
      </dsp:nvSpPr>
      <dsp:spPr>
        <a:xfrm>
          <a:off x="376095" y="3700531"/>
          <a:ext cx="5265335"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17" tIns="0" rIns="199017" bIns="0" numCol="1" spcCol="1270" anchor="ctr" anchorCtr="0">
          <a:noAutofit/>
        </a:bodyPr>
        <a:lstStyle/>
        <a:p>
          <a:pPr marL="0" lvl="0" indent="0" algn="l" defTabSz="577850">
            <a:lnSpc>
              <a:spcPct val="90000"/>
            </a:lnSpc>
            <a:spcBef>
              <a:spcPct val="0"/>
            </a:spcBef>
            <a:spcAft>
              <a:spcPct val="35000"/>
            </a:spcAft>
            <a:buNone/>
          </a:pPr>
          <a:r>
            <a:rPr lang="en-US" sz="1300" kern="1200">
              <a:latin typeface="Calibri Light" panose="020F0302020204030204"/>
            </a:rPr>
            <a:t>Committees</a:t>
          </a:r>
          <a:endParaRPr lang="en-US" sz="1300" kern="1200"/>
        </a:p>
      </dsp:txBody>
      <dsp:txXfrm>
        <a:off x="394829" y="3719265"/>
        <a:ext cx="5227867" cy="346292"/>
      </dsp:txXfrm>
    </dsp:sp>
    <dsp:sp modelId="{A09F9565-011E-413F-96E7-5C2F9A4D16D9}">
      <dsp:nvSpPr>
        <dsp:cNvPr id="0" name=""/>
        <dsp:cNvSpPr/>
      </dsp:nvSpPr>
      <dsp:spPr>
        <a:xfrm>
          <a:off x="0" y="6201991"/>
          <a:ext cx="7521908" cy="327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C0C592-472C-4B33-9521-81360AB8698F}">
      <dsp:nvSpPr>
        <dsp:cNvPr id="0" name=""/>
        <dsp:cNvSpPr/>
      </dsp:nvSpPr>
      <dsp:spPr>
        <a:xfrm>
          <a:off x="376095" y="6010111"/>
          <a:ext cx="5265335"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17" tIns="0" rIns="199017" bIns="0" numCol="1" spcCol="1270" anchor="ctr" anchorCtr="0">
          <a:noAutofit/>
        </a:bodyPr>
        <a:lstStyle/>
        <a:p>
          <a:pPr marL="0" lvl="0" indent="0" algn="l" defTabSz="577850">
            <a:lnSpc>
              <a:spcPct val="90000"/>
            </a:lnSpc>
            <a:spcBef>
              <a:spcPct val="0"/>
            </a:spcBef>
            <a:spcAft>
              <a:spcPct val="35000"/>
            </a:spcAft>
            <a:buNone/>
          </a:pPr>
          <a:r>
            <a:rPr lang="en-US" sz="1300" kern="1200"/>
            <a:t>Appendix</a:t>
          </a:r>
        </a:p>
      </dsp:txBody>
      <dsp:txXfrm>
        <a:off x="394829" y="6028845"/>
        <a:ext cx="5227867"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FAA00-A88B-410A-98C3-D5469AD6C2E8}">
      <dsp:nvSpPr>
        <dsp:cNvPr id="0" name=""/>
        <dsp:cNvSpPr/>
      </dsp:nvSpPr>
      <dsp:spPr>
        <a:xfrm>
          <a:off x="0" y="4300"/>
          <a:ext cx="6263640" cy="9160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35F3E-D1D1-467E-A6C5-6EEAC83AAC86}">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DF5BB-686D-4318-9C7A-7AC1D73DE60C}">
      <dsp:nvSpPr>
        <dsp:cNvPr id="0" name=""/>
        <dsp:cNvSpPr/>
      </dsp:nvSpPr>
      <dsp:spPr>
        <a:xfrm>
          <a:off x="1057996" y="4300"/>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Workforce Innovation and Opportunity Act (WIOA) </a:t>
          </a:r>
        </a:p>
      </dsp:txBody>
      <dsp:txXfrm>
        <a:off x="1057996" y="4300"/>
        <a:ext cx="5205643" cy="916014"/>
      </dsp:txXfrm>
    </dsp:sp>
    <dsp:sp modelId="{211C66E3-D2C3-49DE-A594-116FB52A812C}">
      <dsp:nvSpPr>
        <dsp:cNvPr id="0" name=""/>
        <dsp:cNvSpPr/>
      </dsp:nvSpPr>
      <dsp:spPr>
        <a:xfrm>
          <a:off x="0" y="1149318"/>
          <a:ext cx="6263640" cy="9160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622DC-3C6F-4054-A01D-F7D078D89C38}">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9F161-0F87-48A4-A589-AAAD740F700C}">
      <dsp:nvSpPr>
        <dsp:cNvPr id="0" name=""/>
        <dsp:cNvSpPr/>
      </dsp:nvSpPr>
      <dsp:spPr>
        <a:xfrm>
          <a:off x="1057996" y="1149318"/>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Workforce System Alignment</a:t>
          </a:r>
        </a:p>
      </dsp:txBody>
      <dsp:txXfrm>
        <a:off x="1057996" y="1149318"/>
        <a:ext cx="5205643" cy="916014"/>
      </dsp:txXfrm>
    </dsp:sp>
    <dsp:sp modelId="{8C02BE05-EB15-4888-8026-04D4FD81BE08}">
      <dsp:nvSpPr>
        <dsp:cNvPr id="0" name=""/>
        <dsp:cNvSpPr/>
      </dsp:nvSpPr>
      <dsp:spPr>
        <a:xfrm>
          <a:off x="0" y="2294336"/>
          <a:ext cx="6263640" cy="9160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24789D-028C-48BA-B59F-844922F02691}">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E3EC5-13D8-4D3A-A612-04FA3401D295}">
      <dsp:nvSpPr>
        <dsp:cNvPr id="0" name=""/>
        <dsp:cNvSpPr/>
      </dsp:nvSpPr>
      <dsp:spPr>
        <a:xfrm>
          <a:off x="1057996" y="2294336"/>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Workforce Supports</a:t>
          </a:r>
        </a:p>
      </dsp:txBody>
      <dsp:txXfrm>
        <a:off x="1057996" y="2294336"/>
        <a:ext cx="5205643" cy="916014"/>
      </dsp:txXfrm>
    </dsp:sp>
    <dsp:sp modelId="{F8313B72-D4B8-434D-83B9-1E5749FCADD4}">
      <dsp:nvSpPr>
        <dsp:cNvPr id="0" name=""/>
        <dsp:cNvSpPr/>
      </dsp:nvSpPr>
      <dsp:spPr>
        <a:xfrm>
          <a:off x="0" y="3439354"/>
          <a:ext cx="6263640" cy="9160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B4EE29-4114-40DB-8B65-7C4DBF0013C2}">
      <dsp:nvSpPr>
        <dsp:cNvPr id="0" name=""/>
        <dsp:cNvSpPr/>
      </dsp:nvSpPr>
      <dsp:spPr>
        <a:xfrm>
          <a:off x="277094" y="3645458"/>
          <a:ext cx="503807" cy="503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289A31-D074-4E6C-9C27-FE00BDF64F74}">
      <dsp:nvSpPr>
        <dsp:cNvPr id="0" name=""/>
        <dsp:cNvSpPr/>
      </dsp:nvSpPr>
      <dsp:spPr>
        <a:xfrm>
          <a:off x="1057996" y="3439354"/>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Workforce Education and Training</a:t>
          </a:r>
        </a:p>
      </dsp:txBody>
      <dsp:txXfrm>
        <a:off x="1057996" y="3439354"/>
        <a:ext cx="5205643" cy="916014"/>
      </dsp:txXfrm>
    </dsp:sp>
    <dsp:sp modelId="{2A766AF9-E8AF-4437-8D4B-36E58069670E}">
      <dsp:nvSpPr>
        <dsp:cNvPr id="0" name=""/>
        <dsp:cNvSpPr/>
      </dsp:nvSpPr>
      <dsp:spPr>
        <a:xfrm>
          <a:off x="0" y="4584372"/>
          <a:ext cx="6263640" cy="9160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0C4F8-874A-4D79-86A7-ED1271E8DDF1}">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77271-7B7C-4686-B702-515E805A225C}">
      <dsp:nvSpPr>
        <dsp:cNvPr id="0" name=""/>
        <dsp:cNvSpPr/>
      </dsp:nvSpPr>
      <dsp:spPr>
        <a:xfrm>
          <a:off x="1057996" y="4584372"/>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Size and Quality of Workforce</a:t>
          </a:r>
        </a:p>
      </dsp:txBody>
      <dsp:txXfrm>
        <a:off x="1057996" y="4584372"/>
        <a:ext cx="5205643" cy="916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9E898-6320-46B3-9029-C048F83ACA22}">
      <dsp:nvSpPr>
        <dsp:cNvPr id="0" name=""/>
        <dsp:cNvSpPr/>
      </dsp:nvSpPr>
      <dsp:spPr>
        <a:xfrm>
          <a:off x="1283" y="507350"/>
          <a:ext cx="4505585" cy="2861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D1297-EAB8-45F9-BA57-4EF889B1CC40}">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rtl="0">
            <a:lnSpc>
              <a:spcPct val="100000"/>
            </a:lnSpc>
            <a:spcBef>
              <a:spcPct val="0"/>
            </a:spcBef>
            <a:spcAft>
              <a:spcPct val="35000"/>
            </a:spcAft>
            <a:buNone/>
          </a:pPr>
          <a:r>
            <a:rPr lang="en-US" sz="3100" kern="1200">
              <a:latin typeface="Calibri Light" panose="020F0302020204030204"/>
            </a:rPr>
            <a:t>Operating Committee will meet to review One-Stop Operator Bids</a:t>
          </a:r>
          <a:r>
            <a:rPr lang="en-US" sz="3100" kern="1200"/>
            <a:t>.</a:t>
          </a:r>
        </a:p>
      </dsp:txBody>
      <dsp:txXfrm>
        <a:off x="585701" y="1066737"/>
        <a:ext cx="4337991" cy="2693452"/>
      </dsp:txXfrm>
    </dsp:sp>
    <dsp:sp modelId="{9DEFD7BB-DFCC-4673-B5E1-9CAD42B0B34B}">
      <dsp:nvSpPr>
        <dsp:cNvPr id="0" name=""/>
        <dsp:cNvSpPr/>
      </dsp:nvSpPr>
      <dsp:spPr>
        <a:xfrm>
          <a:off x="5508110" y="507350"/>
          <a:ext cx="4505585" cy="2861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293CE-E20C-464A-836E-1742BBD487D6}">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rtl="0">
            <a:lnSpc>
              <a:spcPct val="100000"/>
            </a:lnSpc>
            <a:spcBef>
              <a:spcPct val="0"/>
            </a:spcBef>
            <a:spcAft>
              <a:spcPct val="35000"/>
            </a:spcAft>
            <a:buNone/>
          </a:pPr>
          <a:r>
            <a:rPr lang="en-US" sz="3100" kern="1200">
              <a:latin typeface="Calibri Light" panose="020F0302020204030204"/>
            </a:rPr>
            <a:t>SWDB's Policy Committee to begin meeting and discussing performance accountability measures.</a:t>
          </a:r>
          <a:endParaRPr lang="en-US" sz="3100" kern="1200"/>
        </a:p>
      </dsp:txBody>
      <dsp:txXfrm>
        <a:off x="6092527" y="1066737"/>
        <a:ext cx="4337991" cy="2693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9E898-6320-46B3-9029-C048F83ACA22}">
      <dsp:nvSpPr>
        <dsp:cNvPr id="0" name=""/>
        <dsp:cNvSpPr/>
      </dsp:nvSpPr>
      <dsp:spPr>
        <a:xfrm>
          <a:off x="1283" y="507350"/>
          <a:ext cx="4505585" cy="2861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D1297-EAB8-45F9-BA57-4EF889B1CC40}">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rtl="0">
            <a:lnSpc>
              <a:spcPct val="100000"/>
            </a:lnSpc>
            <a:spcBef>
              <a:spcPct val="0"/>
            </a:spcBef>
            <a:spcAft>
              <a:spcPct val="35000"/>
            </a:spcAft>
            <a:buNone/>
          </a:pPr>
          <a:r>
            <a:rPr lang="en-US" sz="2700" b="0" kern="1200">
              <a:solidFill>
                <a:schemeClr val="tx1"/>
              </a:solidFill>
            </a:rPr>
            <a:t>Receive county visit schedule and meeting summary reports.</a:t>
          </a:r>
        </a:p>
      </dsp:txBody>
      <dsp:txXfrm>
        <a:off x="585701" y="1066737"/>
        <a:ext cx="4337991" cy="2693452"/>
      </dsp:txXfrm>
    </dsp:sp>
    <dsp:sp modelId="{9DEFD7BB-DFCC-4673-B5E1-9CAD42B0B34B}">
      <dsp:nvSpPr>
        <dsp:cNvPr id="0" name=""/>
        <dsp:cNvSpPr/>
      </dsp:nvSpPr>
      <dsp:spPr>
        <a:xfrm>
          <a:off x="5508110" y="507350"/>
          <a:ext cx="4505585" cy="2861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293CE-E20C-464A-836E-1742BBD487D6}">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rtl="0">
            <a:lnSpc>
              <a:spcPct val="100000"/>
            </a:lnSpc>
            <a:spcBef>
              <a:spcPct val="0"/>
            </a:spcBef>
            <a:spcAft>
              <a:spcPct val="35000"/>
            </a:spcAft>
            <a:buNone/>
          </a:pPr>
          <a:r>
            <a:rPr lang="en-US" sz="2700" b="0" kern="1200">
              <a:solidFill>
                <a:schemeClr val="tx1"/>
              </a:solidFill>
            </a:rPr>
            <a:t>Following the selection of the One-Stop Operating by mid-summer, convenings among partners to develop warm hand off system</a:t>
          </a:r>
          <a:r>
            <a:rPr lang="en-US" sz="2700" b="0" kern="1200">
              <a:solidFill>
                <a:schemeClr val="tx1"/>
              </a:solidFill>
              <a:latin typeface="Calibri Light" panose="020F0302020204030204"/>
            </a:rPr>
            <a:t> </a:t>
          </a:r>
          <a:r>
            <a:rPr lang="en-US" sz="2700" b="1" kern="1200">
              <a:solidFill>
                <a:schemeClr val="tx1"/>
              </a:solidFill>
              <a:latin typeface="Calibri Light" panose="020F0302020204030204"/>
            </a:rPr>
            <a:t>begin. </a:t>
          </a:r>
          <a:endParaRPr lang="en-US" sz="2700" b="1" kern="1200">
            <a:solidFill>
              <a:schemeClr val="tx1"/>
            </a:solidFill>
          </a:endParaRPr>
        </a:p>
      </dsp:txBody>
      <dsp:txXfrm>
        <a:off x="6092527" y="1066737"/>
        <a:ext cx="4337991" cy="2693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9E898-6320-46B3-9029-C048F83ACA22}">
      <dsp:nvSpPr>
        <dsp:cNvPr id="0" name=""/>
        <dsp:cNvSpPr/>
      </dsp:nvSpPr>
      <dsp:spPr>
        <a:xfrm>
          <a:off x="1283" y="507350"/>
          <a:ext cx="4505585" cy="2861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D1297-EAB8-45F9-BA57-4EF889B1CC40}">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0" kern="1200">
              <a:solidFill>
                <a:schemeClr val="tx1"/>
              </a:solidFill>
            </a:rPr>
            <a:t>Starting in August, the Policy Committee will begin meeting regularly to discuss priorities. This will include sector-based committee input.</a:t>
          </a:r>
        </a:p>
      </dsp:txBody>
      <dsp:txXfrm>
        <a:off x="585701" y="1066737"/>
        <a:ext cx="4337991" cy="2693452"/>
      </dsp:txXfrm>
    </dsp:sp>
    <dsp:sp modelId="{9DEFD7BB-DFCC-4673-B5E1-9CAD42B0B34B}">
      <dsp:nvSpPr>
        <dsp:cNvPr id="0" name=""/>
        <dsp:cNvSpPr/>
      </dsp:nvSpPr>
      <dsp:spPr>
        <a:xfrm>
          <a:off x="5508110" y="507350"/>
          <a:ext cx="4505585" cy="2861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293CE-E20C-464A-836E-1742BBD487D6}">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0" kern="1200">
              <a:solidFill>
                <a:schemeClr val="tx1"/>
              </a:solidFill>
            </a:rPr>
            <a:t>This summer, the SWDB staff</a:t>
          </a:r>
          <a:r>
            <a:rPr lang="en-US" sz="2900" b="0" kern="1200">
              <a:solidFill>
                <a:schemeClr val="tx1"/>
              </a:solidFill>
              <a:latin typeface="Calibri Light" panose="020F0302020204030204"/>
            </a:rPr>
            <a:t> </a:t>
          </a:r>
          <a:r>
            <a:rPr lang="en-US" sz="2900" b="0" kern="1200">
              <a:solidFill>
                <a:schemeClr val="tx1"/>
              </a:solidFill>
            </a:rPr>
            <a:t>will compile resources for employee and employer toolkits which will eventually be translated. </a:t>
          </a:r>
          <a:r>
            <a:rPr lang="en-US" sz="2900" b="1" kern="1200">
              <a:solidFill>
                <a:schemeClr val="tx1"/>
              </a:solidFill>
              <a:latin typeface="Calibri Light" panose="020F0302020204030204"/>
            </a:rPr>
            <a:t> </a:t>
          </a:r>
          <a:endParaRPr lang="en-US" sz="2900" kern="1200">
            <a:solidFill>
              <a:schemeClr val="tx1"/>
            </a:solidFill>
          </a:endParaRPr>
        </a:p>
      </dsp:txBody>
      <dsp:txXfrm>
        <a:off x="6092527" y="1066737"/>
        <a:ext cx="4337991" cy="26934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9E898-6320-46B3-9029-C048F83ACA22}">
      <dsp:nvSpPr>
        <dsp:cNvPr id="0" name=""/>
        <dsp:cNvSpPr/>
      </dsp:nvSpPr>
      <dsp:spPr>
        <a:xfrm>
          <a:off x="0" y="1080567"/>
          <a:ext cx="2957512" cy="18780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D1297-EAB8-45F9-BA57-4EF889B1CC40}">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a:solidFill>
                <a:schemeClr val="tx1"/>
              </a:solidFill>
            </a:rPr>
            <a:t>The Career Pathways Committee will start to review the existing approval process of career pathways. </a:t>
          </a:r>
        </a:p>
      </dsp:txBody>
      <dsp:txXfrm>
        <a:off x="383617" y="1447754"/>
        <a:ext cx="2847502" cy="1768010"/>
      </dsp:txXfrm>
    </dsp:sp>
    <dsp:sp modelId="{9DEFD7BB-DFCC-4673-B5E1-9CAD42B0B34B}">
      <dsp:nvSpPr>
        <dsp:cNvPr id="0" name=""/>
        <dsp:cNvSpPr/>
      </dsp:nvSpPr>
      <dsp:spPr>
        <a:xfrm>
          <a:off x="3614737" y="1080567"/>
          <a:ext cx="2957512" cy="18780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293CE-E20C-464A-836E-1742BBD487D6}">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a:solidFill>
                <a:schemeClr val="tx1"/>
              </a:solidFill>
            </a:rPr>
            <a:t>The Training and Credentialing Committee will begin reviewing the findings of the 2019, Training and Credentialing Working Group.</a:t>
          </a:r>
        </a:p>
      </dsp:txBody>
      <dsp:txXfrm>
        <a:off x="3998355" y="1447754"/>
        <a:ext cx="2847502" cy="1768010"/>
      </dsp:txXfrm>
    </dsp:sp>
    <dsp:sp modelId="{9309B377-46F6-4CE7-957B-56781A3923E6}">
      <dsp:nvSpPr>
        <dsp:cNvPr id="0" name=""/>
        <dsp:cNvSpPr/>
      </dsp:nvSpPr>
      <dsp:spPr>
        <a:xfrm>
          <a:off x="7229475" y="1080567"/>
          <a:ext cx="2957512" cy="18780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03584-9729-4569-A5BC-B3AE0282E167}">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a:solidFill>
                <a:schemeClr val="tx1"/>
              </a:solidFill>
            </a:rPr>
            <a:t>The SWDB staff will begin initial planning for the 2024 education and training provider round tables. </a:t>
          </a:r>
        </a:p>
      </dsp:txBody>
      <dsp:txXfrm>
        <a:off x="7613092" y="1447754"/>
        <a:ext cx="2847502" cy="176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9E898-6320-46B3-9029-C048F83ACA22}">
      <dsp:nvSpPr>
        <dsp:cNvPr id="0" name=""/>
        <dsp:cNvSpPr/>
      </dsp:nvSpPr>
      <dsp:spPr>
        <a:xfrm>
          <a:off x="0" y="1080567"/>
          <a:ext cx="2957512" cy="18780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D1297-EAB8-45F9-BA57-4EF889B1CC40}">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rPr>
            <a:t>The Relocation and Recruitment Committee will work with the SWDB staff to develop an RFP and select a vendor to oversee the New American Support Network.</a:t>
          </a:r>
        </a:p>
      </dsp:txBody>
      <dsp:txXfrm>
        <a:off x="383617" y="1447754"/>
        <a:ext cx="2847502" cy="1768010"/>
      </dsp:txXfrm>
    </dsp:sp>
    <dsp:sp modelId="{9DEFD7BB-DFCC-4673-B5E1-9CAD42B0B34B}">
      <dsp:nvSpPr>
        <dsp:cNvPr id="0" name=""/>
        <dsp:cNvSpPr/>
      </dsp:nvSpPr>
      <dsp:spPr>
        <a:xfrm>
          <a:off x="3614737" y="1080567"/>
          <a:ext cx="2957512" cy="18780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293CE-E20C-464A-836E-1742BBD487D6}">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rPr>
            <a:t>The Policy Committee will convene regularly to discuss strategies to address labor force participation rates of disengaged populations</a:t>
          </a:r>
        </a:p>
      </dsp:txBody>
      <dsp:txXfrm>
        <a:off x="3998355" y="1447754"/>
        <a:ext cx="2847502" cy="1768010"/>
      </dsp:txXfrm>
    </dsp:sp>
    <dsp:sp modelId="{51A28A8E-27CB-488A-8A15-4E126DDAE484}">
      <dsp:nvSpPr>
        <dsp:cNvPr id="0" name=""/>
        <dsp:cNvSpPr/>
      </dsp:nvSpPr>
      <dsp:spPr>
        <a:xfrm>
          <a:off x="7229475" y="1080567"/>
          <a:ext cx="2957512" cy="18780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1ECEB-F42A-4D8D-B8D8-CC73AB27E794}">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rPr>
            <a:t>The SWDB staff will continue to meet with the Office of Racial Equity regularly and begin planning radar meetings.</a:t>
          </a:r>
        </a:p>
      </dsp:txBody>
      <dsp:txXfrm>
        <a:off x="7613092" y="1447754"/>
        <a:ext cx="2847502" cy="17680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35606-625D-425D-A7FC-7E47CC98803E}">
      <dsp:nvSpPr>
        <dsp:cNvPr id="0" name=""/>
        <dsp:cNvSpPr/>
      </dsp:nvSpPr>
      <dsp:spPr>
        <a:xfrm>
          <a:off x="0" y="1808"/>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7EAA2B-C909-45CE-88E3-F240276FA3BD}">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7566F9-52F1-47AA-A182-076C9EF58B30}">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Official strategic plan release email</a:t>
          </a:r>
        </a:p>
      </dsp:txBody>
      <dsp:txXfrm>
        <a:off x="889864" y="1808"/>
        <a:ext cx="5355400" cy="770445"/>
      </dsp:txXfrm>
    </dsp:sp>
    <dsp:sp modelId="{632EF20A-CFAC-4286-AFCC-F96DE7331482}">
      <dsp:nvSpPr>
        <dsp:cNvPr id="0" name=""/>
        <dsp:cNvSpPr/>
      </dsp:nvSpPr>
      <dsp:spPr>
        <a:xfrm>
          <a:off x="0" y="964865"/>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524FDB-B4FB-4A32-A9BF-A7E2813C2F49}">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E498F3-148B-4FCF-8F2B-8CB76E8B6C79}">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Light" panose="020F0302020204030204"/>
            </a:rPr>
            <a:t>Committees'</a:t>
          </a:r>
          <a:r>
            <a:rPr lang="en-US" sz="1900" kern="1200"/>
            <a:t> summer meeting schedule</a:t>
          </a:r>
        </a:p>
      </dsp:txBody>
      <dsp:txXfrm>
        <a:off x="889864" y="964865"/>
        <a:ext cx="5355400" cy="770445"/>
      </dsp:txXfrm>
    </dsp:sp>
    <dsp:sp modelId="{B526C7C7-8FC9-4EB9-8E33-81862F5B3634}">
      <dsp:nvSpPr>
        <dsp:cNvPr id="0" name=""/>
        <dsp:cNvSpPr/>
      </dsp:nvSpPr>
      <dsp:spPr>
        <a:xfrm>
          <a:off x="0" y="1927922"/>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1E3034-116D-4B7B-AA39-AD6A486684D5}">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EFFDDC-E47C-47A3-89F9-B171026BA463}">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County tour schedule with update reports</a:t>
          </a:r>
        </a:p>
      </dsp:txBody>
      <dsp:txXfrm>
        <a:off x="889864" y="1927922"/>
        <a:ext cx="5355400" cy="770445"/>
      </dsp:txXfrm>
    </dsp:sp>
    <dsp:sp modelId="{1E28949E-E358-4E6A-BA96-5626AE1B91EB}">
      <dsp:nvSpPr>
        <dsp:cNvPr id="0" name=""/>
        <dsp:cNvSpPr/>
      </dsp:nvSpPr>
      <dsp:spPr>
        <a:xfrm>
          <a:off x="0" y="2890979"/>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348D0-F5BB-4DF8-980A-D1A259E8DDA9}">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AAC480-BF65-4614-81C1-56EF7200F779}">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Continued Friday office hours</a:t>
          </a:r>
        </a:p>
      </dsp:txBody>
      <dsp:txXfrm>
        <a:off x="889864" y="2890979"/>
        <a:ext cx="5355400" cy="770445"/>
      </dsp:txXfrm>
    </dsp:sp>
    <dsp:sp modelId="{FAFBF3C2-2952-4554-8026-90A9462FD16E}">
      <dsp:nvSpPr>
        <dsp:cNvPr id="0" name=""/>
        <dsp:cNvSpPr/>
      </dsp:nvSpPr>
      <dsp:spPr>
        <a:xfrm>
          <a:off x="0" y="3854036"/>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13374B-633A-4FC9-87D3-30F01052240E}">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5DF324-DCCB-497A-94A3-39C268BF8D3A}">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End of summer recap on strategic plan progress</a:t>
          </a:r>
        </a:p>
      </dsp:txBody>
      <dsp:txXfrm>
        <a:off x="889864" y="3854036"/>
        <a:ext cx="5355400" cy="770445"/>
      </dsp:txXfrm>
    </dsp:sp>
    <dsp:sp modelId="{BAFE26E9-6FBE-4CFF-B80C-C4285FF8DF3E}">
      <dsp:nvSpPr>
        <dsp:cNvPr id="0" name=""/>
        <dsp:cNvSpPr/>
      </dsp:nvSpPr>
      <dsp:spPr>
        <a:xfrm>
          <a:off x="0" y="4817093"/>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B0DCC4-912B-4AAF-828B-1603106DCD33}">
      <dsp:nvSpPr>
        <dsp:cNvPr id="0" name=""/>
        <dsp:cNvSpPr/>
      </dsp:nvSpPr>
      <dsp:spPr>
        <a:xfrm>
          <a:off x="233059" y="4990443"/>
          <a:ext cx="423745" cy="423745"/>
        </a:xfrm>
        <a:prstGeom prst="rect">
          <a:avLst/>
        </a:prstGeom>
        <a:solidFill>
          <a:schemeClr val="accent5">
            <a:hueOff val="-6758543"/>
            <a:satOff val="-17419"/>
            <a:lumOff val="-11765"/>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90ECE-1E1E-4868-8958-A5B5F2A192DD}">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rtl="0">
            <a:lnSpc>
              <a:spcPct val="90000"/>
            </a:lnSpc>
            <a:spcBef>
              <a:spcPct val="0"/>
            </a:spcBef>
            <a:spcAft>
              <a:spcPct val="35000"/>
            </a:spcAft>
            <a:buNone/>
          </a:pPr>
          <a:r>
            <a:rPr lang="en-US" sz="1900" kern="1200">
              <a:latin typeface="Calibri Light" panose="020F0302020204030204"/>
            </a:rPr>
            <a:t>By-Law Changes</a:t>
          </a:r>
        </a:p>
      </dsp:txBody>
      <dsp:txXfrm>
        <a:off x="889864" y="4817093"/>
        <a:ext cx="5355400" cy="7704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701EA-98C9-4658-9373-C2512FBE12D2}" type="datetimeFigureOut">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97F1B-3953-4F33-942C-6B9D0409687B}" type="slidenum">
              <a:t>‹#›</a:t>
            </a:fld>
            <a:endParaRPr lang="en-US"/>
          </a:p>
        </p:txBody>
      </p:sp>
    </p:spTree>
    <p:extLst>
      <p:ext uri="{BB962C8B-B14F-4D97-AF65-F5344CB8AC3E}">
        <p14:creationId xmlns:p14="http://schemas.microsoft.com/office/powerpoint/2010/main" val="247701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has been a culmination of work over the past 10 months, great working with everyone in committee meetings and individually </a:t>
            </a:r>
          </a:p>
          <a:p>
            <a:r>
              <a:rPr lang="en-US">
                <a:ea typeface="Calibri"/>
                <a:cs typeface="Calibri"/>
              </a:rPr>
              <a:t>-NGA met with us in May of 2022</a:t>
            </a:r>
          </a:p>
          <a:p>
            <a:r>
              <a:rPr lang="en-US">
                <a:ea typeface="Calibri"/>
                <a:cs typeface="Calibri"/>
              </a:rPr>
              <a:t>-multiple meetings with the Operating Committee to finalize these details, in our last meeting, they voted to approve the strategies that we are discussing today </a:t>
            </a:r>
          </a:p>
          <a:p>
            <a:r>
              <a:rPr lang="en-US">
                <a:ea typeface="Calibri"/>
                <a:cs typeface="Calibri"/>
              </a:rPr>
              <a:t>-today we are running through the top priorities and their discussed strategies, we will then focus on building out the details and operational planning in the coming months </a:t>
            </a:r>
          </a:p>
          <a:p>
            <a:r>
              <a:rPr lang="en-US">
                <a:ea typeface="Calibri"/>
                <a:cs typeface="Calibri"/>
              </a:rPr>
              <a:t>-goal is to finish this plan by end of May, what a finished product looks like will include....</a:t>
            </a:r>
          </a:p>
          <a:p>
            <a:endParaRPr lang="en-US">
              <a:ea typeface="Calibri"/>
              <a:cs typeface="Calibri"/>
            </a:endParaRPr>
          </a:p>
          <a:p>
            <a:r>
              <a:rPr lang="en-US">
                <a:ea typeface="Calibri"/>
                <a:cs typeface="Calibri"/>
              </a:rPr>
              <a:t>-emphasize the many opportunities to provide feedback***</a:t>
            </a:r>
          </a:p>
          <a:p>
            <a:r>
              <a:rPr lang="en-US">
                <a:ea typeface="Calibri"/>
                <a:cs typeface="Calibri"/>
              </a:rPr>
              <a:t>-give credit to members and Adam for developing planning, their collective vision</a:t>
            </a:r>
          </a:p>
        </p:txBody>
      </p:sp>
      <p:sp>
        <p:nvSpPr>
          <p:cNvPr id="4" name="Slide Number Placeholder 3"/>
          <p:cNvSpPr>
            <a:spLocks noGrp="1"/>
          </p:cNvSpPr>
          <p:nvPr>
            <p:ph type="sldNum" sz="quarter" idx="5"/>
          </p:nvPr>
        </p:nvSpPr>
        <p:spPr/>
        <p:txBody>
          <a:bodyPr/>
          <a:lstStyle/>
          <a:p>
            <a:fld id="{5748856E-854C-4014-81EA-3EC5ACB63446}" type="slidenum">
              <a:t>15</a:t>
            </a:fld>
            <a:endParaRPr lang="en-US"/>
          </a:p>
        </p:txBody>
      </p:sp>
    </p:spTree>
    <p:extLst>
      <p:ext uri="{BB962C8B-B14F-4D97-AF65-F5344CB8AC3E}">
        <p14:creationId xmlns:p14="http://schemas.microsoft.com/office/powerpoint/2010/main" val="301804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-emphasize how many opportunities the group has to give opinion</a:t>
            </a:r>
          </a:p>
          <a:p>
            <a:r>
              <a:rPr lang="en-US">
                <a:cs typeface="Calibri"/>
              </a:rPr>
              <a:t>-remind group that when we first took over, everyone was clear that the board needed clearly direction, this plan is a culmination of your thoughts and ideas to help move the board role in moving forward in the workforce system </a:t>
            </a:r>
          </a:p>
        </p:txBody>
      </p:sp>
      <p:sp>
        <p:nvSpPr>
          <p:cNvPr id="4" name="Slide Number Placeholder 3"/>
          <p:cNvSpPr>
            <a:spLocks noGrp="1"/>
          </p:cNvSpPr>
          <p:nvPr>
            <p:ph type="sldNum" sz="quarter" idx="5"/>
          </p:nvPr>
        </p:nvSpPr>
        <p:spPr/>
        <p:txBody>
          <a:bodyPr/>
          <a:lstStyle/>
          <a:p>
            <a:fld id="{04C97F1B-3953-4F33-942C-6B9D0409687B}" type="slidenum">
              <a:rPr lang="en-US"/>
              <a:t>17</a:t>
            </a:fld>
            <a:endParaRPr lang="en-US"/>
          </a:p>
        </p:txBody>
      </p:sp>
    </p:spTree>
    <p:extLst>
      <p:ext uri="{BB962C8B-B14F-4D97-AF65-F5344CB8AC3E}">
        <p14:creationId xmlns:p14="http://schemas.microsoft.com/office/powerpoint/2010/main" val="425520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cs typeface="Calibri"/>
              </a:rPr>
              <a:t>WIOA: our main charge and focus. We receive millions of dollars in federal funding each year. You've asked for more oversight. Meat and potatoes of our workforce funding...</a:t>
            </a:r>
            <a:r>
              <a:rPr lang="en-US" err="1">
                <a:cs typeface="Calibri"/>
              </a:rPr>
              <a:t>maximise</a:t>
            </a:r>
            <a:r>
              <a:rPr lang="en-US">
                <a:cs typeface="Calibri"/>
              </a:rPr>
              <a:t> this to help as many vulnerable people as possible. </a:t>
            </a:r>
          </a:p>
          <a:p>
            <a:pPr marL="171450" indent="-171450">
              <a:buFont typeface="Calibri"/>
              <a:buChar char="-"/>
            </a:pPr>
            <a:r>
              <a:rPr lang="en-US">
                <a:cs typeface="Calibri"/>
              </a:rPr>
              <a:t>Alignment: In our initial meeting partners talked about duplicate efforts, and coordination – fulfilling our charge as a coordinator this was an important focus for each of us. </a:t>
            </a:r>
          </a:p>
          <a:p>
            <a:pPr marL="171450" indent="-171450">
              <a:buFont typeface="Calibri"/>
              <a:buChar char="-"/>
            </a:pPr>
            <a:r>
              <a:rPr lang="en-US">
                <a:cs typeface="Calibri"/>
              </a:rPr>
              <a:t>Workforce supports: recognizing that workforce is more than just about the policies for training and recruitment but how we support folks in other ways. </a:t>
            </a:r>
          </a:p>
          <a:p>
            <a:pPr marL="171450" indent="-171450">
              <a:buFont typeface="Calibri"/>
              <a:buChar char="-"/>
            </a:pPr>
            <a:r>
              <a:rPr lang="en-US">
                <a:cs typeface="Calibri"/>
              </a:rPr>
              <a:t>Cradle-to-career</a:t>
            </a:r>
          </a:p>
          <a:p>
            <a:pPr marL="171450" indent="-171450">
              <a:buFont typeface="Calibri"/>
              <a:buChar char="-"/>
            </a:pPr>
            <a:r>
              <a:rPr lang="en-US">
                <a:cs typeface="Calibri"/>
              </a:rPr>
              <a:t>Ultimately we do not have enough people here to sustain job growth we need to focus our efforts on growing the talent pool not just training our existing workforce. </a:t>
            </a:r>
          </a:p>
        </p:txBody>
      </p:sp>
      <p:sp>
        <p:nvSpPr>
          <p:cNvPr id="4" name="Slide Number Placeholder 3"/>
          <p:cNvSpPr>
            <a:spLocks noGrp="1"/>
          </p:cNvSpPr>
          <p:nvPr>
            <p:ph type="sldNum" sz="quarter" idx="5"/>
          </p:nvPr>
        </p:nvSpPr>
        <p:spPr/>
        <p:txBody>
          <a:bodyPr/>
          <a:lstStyle/>
          <a:p>
            <a:fld id="{04C97F1B-3953-4F33-942C-6B9D0409687B}" type="slidenum">
              <a:rPr lang="en-US"/>
              <a:t>21</a:t>
            </a:fld>
            <a:endParaRPr lang="en-US"/>
          </a:p>
        </p:txBody>
      </p:sp>
    </p:spTree>
    <p:extLst>
      <p:ext uri="{BB962C8B-B14F-4D97-AF65-F5344CB8AC3E}">
        <p14:creationId xmlns:p14="http://schemas.microsoft.com/office/powerpoint/2010/main" val="357807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r>
              <a:rPr lang="en-US"/>
              <a:t>Office of Governor Philip B. Scott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r>
              <a:rPr lang="en-US"/>
              <a:t>Office of Governor Philip B. Scott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r>
              <a:rPr lang="en-US"/>
              <a:t>Office of Governor Philip B. Scott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6/2/2023</a:t>
            </a:fld>
            <a:endParaRPr lang="en-US"/>
          </a:p>
        </p:txBody>
      </p:sp>
      <p:sp>
        <p:nvSpPr>
          <p:cNvPr id="6" name="Footer Placeholder 5"/>
          <p:cNvSpPr>
            <a:spLocks noGrp="1"/>
          </p:cNvSpPr>
          <p:nvPr>
            <p:ph type="ftr" sz="quarter" idx="11"/>
          </p:nvPr>
        </p:nvSpPr>
        <p:spPr/>
        <p:txBody>
          <a:bodyPr/>
          <a:lstStyle/>
          <a:p>
            <a:r>
              <a:rPr lang="en-US"/>
              <a:t>Office of Governor Philip B. Scott</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6/2/2023</a:t>
            </a:fld>
            <a:endParaRPr lang="en-US"/>
          </a:p>
        </p:txBody>
      </p:sp>
      <p:sp>
        <p:nvSpPr>
          <p:cNvPr id="8" name="Footer Placeholder 7"/>
          <p:cNvSpPr>
            <a:spLocks noGrp="1"/>
          </p:cNvSpPr>
          <p:nvPr>
            <p:ph type="ftr" sz="quarter" idx="11"/>
          </p:nvPr>
        </p:nvSpPr>
        <p:spPr/>
        <p:txBody>
          <a:bodyPr/>
          <a:lstStyle/>
          <a:p>
            <a:r>
              <a:rPr lang="en-US"/>
              <a:t>Office of Governor Philip B. Scott</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6/2/2023</a:t>
            </a:fld>
            <a:endParaRPr lang="en-US"/>
          </a:p>
        </p:txBody>
      </p:sp>
      <p:sp>
        <p:nvSpPr>
          <p:cNvPr id="4" name="Footer Placeholder 3"/>
          <p:cNvSpPr>
            <a:spLocks noGrp="1"/>
          </p:cNvSpPr>
          <p:nvPr>
            <p:ph type="ftr" sz="quarter" idx="11"/>
          </p:nvPr>
        </p:nvSpPr>
        <p:spPr/>
        <p:txBody>
          <a:bodyPr/>
          <a:lstStyle/>
          <a:p>
            <a:r>
              <a:rPr lang="en-US"/>
              <a:t>Office of Governor Philip B. Scott</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6/2/2023</a:t>
            </a:fld>
            <a:endParaRPr lang="en-US"/>
          </a:p>
        </p:txBody>
      </p:sp>
      <p:sp>
        <p:nvSpPr>
          <p:cNvPr id="3" name="Footer Placeholder 2"/>
          <p:cNvSpPr>
            <a:spLocks noGrp="1"/>
          </p:cNvSpPr>
          <p:nvPr>
            <p:ph type="ftr" sz="quarter" idx="11"/>
          </p:nvPr>
        </p:nvSpPr>
        <p:spPr/>
        <p:txBody>
          <a:bodyPr/>
          <a:lstStyle/>
          <a:p>
            <a:r>
              <a:rPr lang="en-US"/>
              <a:t>Office of Governor Philip B. Scott</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6/2/2023</a:t>
            </a:fld>
            <a:endParaRPr lang="en-US"/>
          </a:p>
        </p:txBody>
      </p:sp>
      <p:sp>
        <p:nvSpPr>
          <p:cNvPr id="6" name="Footer Placeholder 5"/>
          <p:cNvSpPr>
            <a:spLocks noGrp="1"/>
          </p:cNvSpPr>
          <p:nvPr>
            <p:ph type="ftr" sz="quarter" idx="11"/>
          </p:nvPr>
        </p:nvSpPr>
        <p:spPr/>
        <p:txBody>
          <a:bodyPr/>
          <a:lstStyle/>
          <a:p>
            <a:r>
              <a:rPr lang="en-US"/>
              <a:t>Office of Governor Philip B. Scott</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6/2/2023</a:t>
            </a:fld>
            <a:endParaRPr lang="en-US"/>
          </a:p>
        </p:txBody>
      </p:sp>
      <p:sp>
        <p:nvSpPr>
          <p:cNvPr id="6" name="Footer Placeholder 5"/>
          <p:cNvSpPr>
            <a:spLocks noGrp="1"/>
          </p:cNvSpPr>
          <p:nvPr>
            <p:ph type="ftr" sz="quarter" idx="11"/>
          </p:nvPr>
        </p:nvSpPr>
        <p:spPr/>
        <p:txBody>
          <a:bodyPr/>
          <a:lstStyle/>
          <a:p>
            <a:r>
              <a:rPr lang="en-US"/>
              <a:t>Office of Governor Philip B. Scott</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r>
              <a:rPr lang="en-US"/>
              <a:t>Office of Governor Philip B. Scott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r>
              <a:rPr lang="en-US"/>
              <a:t>Office of Governor Philip B. Scott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2125980"/>
            <a:ext cx="6606540" cy="188834"/>
          </a:xfrm>
          <a:prstGeom prst="rect">
            <a:avLst/>
          </a:prstGeom>
        </p:spPr>
        <p:txBody>
          <a:bodyPr wrap="square" lIns="0" tIns="0" rIns="0" bIns="0">
            <a:spAutoFit/>
          </a:bodyPr>
          <a:lstStyle>
            <a:lvl1pPr>
              <a:defRPr sz="1227"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165860" y="3840480"/>
            <a:ext cx="54406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930552" y="362991"/>
            <a:ext cx="4940300" cy="188834"/>
          </a:xfrm>
        </p:spPr>
        <p:txBody>
          <a:bodyPr lIns="0" tIns="0" rIns="0" bIns="0"/>
          <a:lstStyle>
            <a:lvl1pPr>
              <a:defRPr sz="1227"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930552" y="362991"/>
            <a:ext cx="4940300" cy="188834"/>
          </a:xfrm>
        </p:spPr>
        <p:txBody>
          <a:bodyPr lIns="0" tIns="0" rIns="0" bIns="0"/>
          <a:lstStyle>
            <a:lvl1pPr>
              <a:defRPr sz="1227"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388620" y="1577340"/>
            <a:ext cx="338099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1577340"/>
            <a:ext cx="338099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930552" y="362991"/>
            <a:ext cx="4940300" cy="188834"/>
          </a:xfrm>
        </p:spPr>
        <p:txBody>
          <a:bodyPr lIns="0" tIns="0" rIns="0" bIns="0"/>
          <a:lstStyle>
            <a:lvl1pPr>
              <a:defRPr sz="1227"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7087-96E9-1FDD-C55C-89245A47C9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539E92-2F0D-3337-561D-5773B6914B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AB334B-A6F9-1CBD-4BBB-1B6D154CE13D}"/>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5" name="Footer Placeholder 4">
            <a:extLst>
              <a:ext uri="{FF2B5EF4-FFF2-40B4-BE49-F238E27FC236}">
                <a16:creationId xmlns:a16="http://schemas.microsoft.com/office/drawing/2014/main" id="{FCFB5429-A871-06CC-1A06-2C0ED8F22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6F98C-1218-093E-C592-CE4E0F64C615}"/>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2138333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B8E0-B833-B77B-1BFD-FAFCCFE73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63011-F5D6-FB84-185A-17CD0D8526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D545C-BC0A-94C2-BC0E-DEC079D23980}"/>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5" name="Footer Placeholder 4">
            <a:extLst>
              <a:ext uri="{FF2B5EF4-FFF2-40B4-BE49-F238E27FC236}">
                <a16:creationId xmlns:a16="http://schemas.microsoft.com/office/drawing/2014/main" id="{68197349-D6B5-5EA8-83D7-9449EE26E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887F0-266C-A03C-BE08-24D0986B8F26}"/>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319570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BA4A-37C9-FBA0-323A-5A08700A09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42424D-398F-B1A6-78D2-8997C838C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90F47-693F-9A34-61AF-FBD0B3F2FCCA}"/>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5" name="Footer Placeholder 4">
            <a:extLst>
              <a:ext uri="{FF2B5EF4-FFF2-40B4-BE49-F238E27FC236}">
                <a16:creationId xmlns:a16="http://schemas.microsoft.com/office/drawing/2014/main" id="{D9C8A90D-04EE-C777-E871-55D417C19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3EE26-7C09-F311-2372-D849E3C2E76D}"/>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1868690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13BA-A65C-3F6A-A788-7EC161437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580EA-30B2-3616-3E90-159DC1089D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D3B38-D74F-96B2-91C5-37E1A34920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89875-9036-A3B0-0660-81CAD352DA7B}"/>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6" name="Footer Placeholder 5">
            <a:extLst>
              <a:ext uri="{FF2B5EF4-FFF2-40B4-BE49-F238E27FC236}">
                <a16:creationId xmlns:a16="http://schemas.microsoft.com/office/drawing/2014/main" id="{4B961054-8804-3090-55CC-99243BD23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09748-8EFA-C689-C916-BCE10A31BE8D}"/>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872901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A3559-1537-99F8-5A06-E3F45E8D37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CB5BB3-2178-564C-5B47-75E42A5C09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1FE951-CA6F-5A9E-BA73-AB017D167A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3DA7B-7B20-75DB-2DF7-C5DF1697B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F60385-688A-549E-0629-F02D9C71B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32DFEF-EF73-3F2A-E673-C4CB0B72EFF5}"/>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8" name="Footer Placeholder 7">
            <a:extLst>
              <a:ext uri="{FF2B5EF4-FFF2-40B4-BE49-F238E27FC236}">
                <a16:creationId xmlns:a16="http://schemas.microsoft.com/office/drawing/2014/main" id="{981C6663-8367-F500-3C41-7676036FCB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96EF85-3024-1F1A-5F5E-138CDB46A92A}"/>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2702058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23C6-EBD8-2481-2A4F-E860FCE60A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35EAB-EAAD-21EA-2019-ADAAC0DEF5A3}"/>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4" name="Footer Placeholder 3">
            <a:extLst>
              <a:ext uri="{FF2B5EF4-FFF2-40B4-BE49-F238E27FC236}">
                <a16:creationId xmlns:a16="http://schemas.microsoft.com/office/drawing/2014/main" id="{897912B7-BF68-4143-DE4D-FECD120E5D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E5429B-AA67-B042-96AF-D0BA6120350C}"/>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3858491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7D28F-1A89-BBAF-2FC4-CA737D325D22}"/>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3" name="Footer Placeholder 2">
            <a:extLst>
              <a:ext uri="{FF2B5EF4-FFF2-40B4-BE49-F238E27FC236}">
                <a16:creationId xmlns:a16="http://schemas.microsoft.com/office/drawing/2014/main" id="{2A27569D-0FB9-5CAE-4389-9C74EA897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98BF5-E4F8-99EA-4F42-F1B1EA089798}"/>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982813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D402-151E-6ACF-3427-F83AE7AB0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005CE4-2656-0449-BE7D-BAEF83868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862121-22CF-438B-46A1-B3B2AC67D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899586-66ED-3FE5-4F90-FCA9191B5B0E}"/>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6" name="Footer Placeholder 5">
            <a:extLst>
              <a:ext uri="{FF2B5EF4-FFF2-40B4-BE49-F238E27FC236}">
                <a16:creationId xmlns:a16="http://schemas.microsoft.com/office/drawing/2014/main" id="{42F9FB87-040C-74BD-7D8A-860B40199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10F43-748A-64FF-63A5-D305B99C4716}"/>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2324252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51BF-6AC6-1994-343A-CAB40AA2F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E7996-A83A-F1DA-E7D0-B28CF7B3C7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2C776E-92C2-11E3-DDF3-5A562D175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6894D-1B27-BBD7-E2B3-3AF561FB4ECF}"/>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6" name="Footer Placeholder 5">
            <a:extLst>
              <a:ext uri="{FF2B5EF4-FFF2-40B4-BE49-F238E27FC236}">
                <a16:creationId xmlns:a16="http://schemas.microsoft.com/office/drawing/2014/main" id="{1875A13C-F3BF-4D5A-A7E9-6F405454A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9BBE5-24A6-3FF6-1FC7-6AC91D60FB08}"/>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1875137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4DA8-1ABE-3C43-8238-E559AB4F0E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41A9C2-F24D-8833-09C9-2743C21986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A3FAD-9DA5-E12E-CDC6-25F67C5A9591}"/>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5" name="Footer Placeholder 4">
            <a:extLst>
              <a:ext uri="{FF2B5EF4-FFF2-40B4-BE49-F238E27FC236}">
                <a16:creationId xmlns:a16="http://schemas.microsoft.com/office/drawing/2014/main" id="{FA28834D-63A5-1D1F-4EE7-B8AB12B37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AB390-F2AF-5AEE-1189-005899797F70}"/>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3334541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55D75-6627-C7D4-8E0B-D66E466D7F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FAD29D-B298-80A8-2EDC-757DA59712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5B38C-3ECD-B983-A9E9-A22A61E05E8F}"/>
              </a:ext>
            </a:extLst>
          </p:cNvPr>
          <p:cNvSpPr>
            <a:spLocks noGrp="1"/>
          </p:cNvSpPr>
          <p:nvPr>
            <p:ph type="dt" sz="half" idx="10"/>
          </p:nvPr>
        </p:nvSpPr>
        <p:spPr/>
        <p:txBody>
          <a:bodyPr/>
          <a:lstStyle/>
          <a:p>
            <a:fld id="{698449FB-71CD-4E25-9511-D2F41E73ABE0}" type="datetimeFigureOut">
              <a:rPr lang="en-US" smtClean="0"/>
              <a:t>6/2/2023</a:t>
            </a:fld>
            <a:endParaRPr lang="en-US"/>
          </a:p>
        </p:txBody>
      </p:sp>
      <p:sp>
        <p:nvSpPr>
          <p:cNvPr id="5" name="Footer Placeholder 4">
            <a:extLst>
              <a:ext uri="{FF2B5EF4-FFF2-40B4-BE49-F238E27FC236}">
                <a16:creationId xmlns:a16="http://schemas.microsoft.com/office/drawing/2014/main" id="{C5543ED3-6A97-119A-F327-7464BEDF7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BE7FF-BAF9-0C75-8797-6377A3BF22D9}"/>
              </a:ext>
            </a:extLst>
          </p:cNvPr>
          <p:cNvSpPr>
            <a:spLocks noGrp="1"/>
          </p:cNvSpPr>
          <p:nvPr>
            <p:ph type="sldNum" sz="quarter" idx="12"/>
          </p:nvPr>
        </p:nvSpPr>
        <p:spPr/>
        <p:txBody>
          <a:bodyPr/>
          <a:lstStyle/>
          <a:p>
            <a:fld id="{77DB0707-67E6-471C-8554-D96B90E65D74}" type="slidenum">
              <a:rPr lang="en-US" smtClean="0"/>
              <a:t>‹#›</a:t>
            </a:fld>
            <a:endParaRPr lang="en-US"/>
          </a:p>
        </p:txBody>
      </p:sp>
    </p:spTree>
    <p:extLst>
      <p:ext uri="{BB962C8B-B14F-4D97-AF65-F5344CB8AC3E}">
        <p14:creationId xmlns:p14="http://schemas.microsoft.com/office/powerpoint/2010/main" val="428729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Office of Governor Philip B. Scott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30552" y="362991"/>
            <a:ext cx="4940300" cy="276999"/>
          </a:xfrm>
          <a:prstGeom prst="rect">
            <a:avLst/>
          </a:prstGeom>
        </p:spPr>
        <p:txBody>
          <a:bodyPr wrap="square" lIns="0" tIns="0" rIns="0" bIns="0">
            <a:spAutoFit/>
          </a:bodyPr>
          <a:lstStyle>
            <a:lvl1pPr>
              <a:defRPr sz="18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388620" y="1577340"/>
            <a:ext cx="69951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42616" y="6377940"/>
            <a:ext cx="248716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6377940"/>
            <a:ext cx="178765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6/2/2023</a:t>
            </a:fld>
            <a:endParaRPr lang="en-US"/>
          </a:p>
        </p:txBody>
      </p:sp>
      <p:sp>
        <p:nvSpPr>
          <p:cNvPr id="6" name="Holder 6"/>
          <p:cNvSpPr>
            <a:spLocks noGrp="1"/>
          </p:cNvSpPr>
          <p:nvPr>
            <p:ph type="sldNum" sz="quarter" idx="7"/>
          </p:nvPr>
        </p:nvSpPr>
        <p:spPr>
          <a:xfrm>
            <a:off x="5596128" y="6377940"/>
            <a:ext cx="178765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6B35E0-91E9-C81F-F61D-A94C74F29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9FE723-BED0-34FF-8106-2D690BCBD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0EFAD-743C-8F28-DCB2-3B3B8E699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449FB-71CD-4E25-9511-D2F41E73ABE0}" type="datetimeFigureOut">
              <a:rPr lang="en-US" smtClean="0"/>
              <a:t>6/2/2023</a:t>
            </a:fld>
            <a:endParaRPr lang="en-US"/>
          </a:p>
        </p:txBody>
      </p:sp>
      <p:sp>
        <p:nvSpPr>
          <p:cNvPr id="5" name="Footer Placeholder 4">
            <a:extLst>
              <a:ext uri="{FF2B5EF4-FFF2-40B4-BE49-F238E27FC236}">
                <a16:creationId xmlns:a16="http://schemas.microsoft.com/office/drawing/2014/main" id="{1E75F72D-2FC6-34CA-CD82-E51DB3535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7606FD-796A-FA56-8CB0-C678FAD60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B0707-67E6-471C-8554-D96B90E65D74}" type="slidenum">
              <a:rPr lang="en-US" smtClean="0"/>
              <a:t>‹#›</a:t>
            </a:fld>
            <a:endParaRPr lang="en-US"/>
          </a:p>
        </p:txBody>
      </p:sp>
    </p:spTree>
    <p:extLst>
      <p:ext uri="{BB962C8B-B14F-4D97-AF65-F5344CB8AC3E}">
        <p14:creationId xmlns:p14="http://schemas.microsoft.com/office/powerpoint/2010/main" val="636201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mailto:rbasden@vtworksforwomen.org" TargetMode="External"/><Relationship Id="rId2" Type="http://schemas.openxmlformats.org/officeDocument/2006/relationships/image" Target="../media/image9.png"/><Relationship Id="rId1" Type="http://schemas.openxmlformats.org/officeDocument/2006/relationships/slideLayout" Target="../slideLayouts/slideLayout34.xml"/><Relationship Id="rId4" Type="http://schemas.openxmlformats.org/officeDocument/2006/relationships/hyperlink" Target="mailto:alamagna@vtworksforwomen.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2285489-033E-A932-107A-74CEC78ADCE3}"/>
              </a:ext>
            </a:extLst>
          </p:cNvPr>
          <p:cNvPicPr>
            <a:picLocks noChangeAspect="1"/>
          </p:cNvPicPr>
          <p:nvPr/>
        </p:nvPicPr>
        <p:blipFill>
          <a:blip r:embed="rId2"/>
          <a:stretch>
            <a:fillRect/>
          </a:stretch>
        </p:blipFill>
        <p:spPr>
          <a:xfrm>
            <a:off x="2795589" y="892585"/>
            <a:ext cx="6398418" cy="2273395"/>
          </a:xfrm>
          <a:prstGeom prst="rect">
            <a:avLst/>
          </a:prstGeom>
        </p:spPr>
      </p:pic>
      <p:sp>
        <p:nvSpPr>
          <p:cNvPr id="5" name="TextBox 1">
            <a:extLst>
              <a:ext uri="{FF2B5EF4-FFF2-40B4-BE49-F238E27FC236}">
                <a16:creationId xmlns:a16="http://schemas.microsoft.com/office/drawing/2014/main" id="{960C2AA5-BF3E-BE78-C6FD-730407637AB4}"/>
              </a:ext>
            </a:extLst>
          </p:cNvPr>
          <p:cNvSpPr txBox="1"/>
          <p:nvPr/>
        </p:nvSpPr>
        <p:spPr>
          <a:xfrm>
            <a:off x="3272892" y="3102193"/>
            <a:ext cx="5441155" cy="11233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latin typeface="Calibri"/>
                <a:ea typeface="Calibri Light"/>
                <a:cs typeface="Calibri"/>
              </a:rPr>
              <a:t>Full Board Meeting</a:t>
            </a:r>
          </a:p>
          <a:p>
            <a:pPr algn="ctr"/>
            <a:endParaRPr lang="en-US" sz="1000">
              <a:latin typeface="Calibri"/>
              <a:ea typeface="Calibri Light"/>
              <a:cs typeface="Calibri"/>
            </a:endParaRPr>
          </a:p>
          <a:p>
            <a:pPr algn="ctr"/>
            <a:r>
              <a:rPr lang="en-US" sz="1600">
                <a:latin typeface="Calibri"/>
                <a:ea typeface="Calibri Light"/>
                <a:cs typeface="Calibri"/>
              </a:rPr>
              <a:t>Friday, May 26th</a:t>
            </a:r>
          </a:p>
          <a:p>
            <a:pPr algn="ctr"/>
            <a:r>
              <a:rPr lang="en-US" sz="1600">
                <a:latin typeface="Calibri"/>
                <a:ea typeface="Calibri"/>
                <a:cs typeface="Calibri"/>
              </a:rPr>
              <a:t>Sally Fox Conference Center, Waterbury State Office Complex</a:t>
            </a:r>
          </a:p>
        </p:txBody>
      </p:sp>
      <p:sp>
        <p:nvSpPr>
          <p:cNvPr id="6" name="Subtitle 2">
            <a:extLst>
              <a:ext uri="{FF2B5EF4-FFF2-40B4-BE49-F238E27FC236}">
                <a16:creationId xmlns:a16="http://schemas.microsoft.com/office/drawing/2014/main" id="{60D0C75A-4A3E-F3D3-3644-22FDF57D45B1}"/>
              </a:ext>
            </a:extLst>
          </p:cNvPr>
          <p:cNvSpPr>
            <a:spLocks noGrp="1"/>
          </p:cNvSpPr>
          <p:nvPr/>
        </p:nvSpPr>
        <p:spPr>
          <a:xfrm>
            <a:off x="919553" y="4672132"/>
            <a:ext cx="4702969" cy="10366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latin typeface="Calibri"/>
                <a:ea typeface="Calibri Light"/>
                <a:cs typeface="Calibri"/>
              </a:rPr>
              <a:t>Victoria Biondolillo </a:t>
            </a:r>
          </a:p>
          <a:p>
            <a:r>
              <a:rPr lang="en-US" i="1">
                <a:latin typeface="Calibri"/>
                <a:ea typeface="Calibri Light"/>
                <a:cs typeface="Calibri"/>
              </a:rPr>
              <a:t>Executive Director</a:t>
            </a:r>
          </a:p>
        </p:txBody>
      </p:sp>
      <p:sp>
        <p:nvSpPr>
          <p:cNvPr id="8" name="Subtitle 2">
            <a:extLst>
              <a:ext uri="{FF2B5EF4-FFF2-40B4-BE49-F238E27FC236}">
                <a16:creationId xmlns:a16="http://schemas.microsoft.com/office/drawing/2014/main" id="{AC7C1B81-844E-D927-FCBF-2CB5A3A9F78B}"/>
              </a:ext>
            </a:extLst>
          </p:cNvPr>
          <p:cNvSpPr>
            <a:spLocks noGrp="1"/>
          </p:cNvSpPr>
          <p:nvPr/>
        </p:nvSpPr>
        <p:spPr>
          <a:xfrm>
            <a:off x="6356959" y="4661693"/>
            <a:ext cx="4702969" cy="10366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latin typeface="Calibri"/>
                <a:cs typeface="Calibri"/>
              </a:rPr>
              <a:t>Abigail Rhim</a:t>
            </a:r>
            <a:endParaRPr lang="en-US">
              <a:latin typeface="Calibri"/>
              <a:cs typeface="Times New Roman"/>
            </a:endParaRPr>
          </a:p>
          <a:p>
            <a:r>
              <a:rPr lang="en-US" i="1">
                <a:latin typeface="Calibri"/>
                <a:ea typeface="Calibri Light"/>
                <a:cs typeface="Calibri"/>
              </a:rPr>
              <a:t>Deputy Director</a:t>
            </a:r>
          </a:p>
        </p:txBody>
      </p:sp>
      <p:sp>
        <p:nvSpPr>
          <p:cNvPr id="2" name="Subtitle 2">
            <a:extLst>
              <a:ext uri="{FF2B5EF4-FFF2-40B4-BE49-F238E27FC236}">
                <a16:creationId xmlns:a16="http://schemas.microsoft.com/office/drawing/2014/main" id="{C941AE9E-8E85-F074-D745-BDA4534DFCA0}"/>
              </a:ext>
            </a:extLst>
          </p:cNvPr>
          <p:cNvSpPr>
            <a:spLocks noGrp="1"/>
          </p:cNvSpPr>
          <p:nvPr/>
        </p:nvSpPr>
        <p:spPr>
          <a:xfrm>
            <a:off x="3642744" y="4667363"/>
            <a:ext cx="4702969" cy="10366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latin typeface="Calibri"/>
                <a:cs typeface="Calibri"/>
              </a:rPr>
              <a:t>Adam </a:t>
            </a:r>
            <a:r>
              <a:rPr lang="en-US" b="1" err="1">
                <a:latin typeface="Calibri"/>
                <a:cs typeface="Calibri"/>
              </a:rPr>
              <a:t>Grinold</a:t>
            </a:r>
            <a:endParaRPr lang="en-US">
              <a:latin typeface="Calibri"/>
              <a:cs typeface="Calibri"/>
            </a:endParaRPr>
          </a:p>
          <a:p>
            <a:r>
              <a:rPr lang="en-US" i="1">
                <a:latin typeface="Calibri"/>
                <a:cs typeface="Calibri"/>
              </a:rPr>
              <a:t>Chair</a:t>
            </a:r>
            <a:endParaRPr lang="en-US">
              <a:latin typeface="Calibri"/>
            </a:endParaRPr>
          </a:p>
        </p:txBody>
      </p:sp>
    </p:spTree>
    <p:extLst>
      <p:ext uri="{BB962C8B-B14F-4D97-AF65-F5344CB8AC3E}">
        <p14:creationId xmlns:p14="http://schemas.microsoft.com/office/powerpoint/2010/main" val="357570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F8C636-BC72-B8F6-3E8B-B4029B1D4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361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D3D53-5612-A0F1-BE55-87BDF2113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3868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5DA159-0FBB-56F9-0D2F-73803A411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1852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34D04-027A-3697-42DD-6F788475E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FC98BE6-5E58-A622-D70E-93A9E967A912}"/>
              </a:ext>
            </a:extLst>
          </p:cNvPr>
          <p:cNvSpPr txBox="1"/>
          <p:nvPr/>
        </p:nvSpPr>
        <p:spPr>
          <a:xfrm>
            <a:off x="148282" y="2940907"/>
            <a:ext cx="5115697" cy="2031325"/>
          </a:xfrm>
          <a:prstGeom prst="rect">
            <a:avLst/>
          </a:prstGeom>
          <a:solidFill>
            <a:schemeClr val="bg1"/>
          </a:solidFill>
        </p:spPr>
        <p:txBody>
          <a:bodyPr wrap="square" rtlCol="0">
            <a:spAutoFit/>
          </a:bodyPr>
          <a:lstStyle/>
          <a:p>
            <a:r>
              <a:rPr lang="en-US"/>
              <a:t>Rhoni Basden, Executive Director</a:t>
            </a:r>
          </a:p>
          <a:p>
            <a:r>
              <a:rPr lang="en-US">
                <a:hlinkClick r:id="rId3">
                  <a:extLst>
                    <a:ext uri="{A12FA001-AC4F-418D-AE19-62706E023703}">
                      <ahyp:hlinkClr xmlns:ahyp="http://schemas.microsoft.com/office/drawing/2018/hyperlinkcolor" val="tx"/>
                    </a:ext>
                  </a:extLst>
                </a:hlinkClick>
              </a:rPr>
              <a:t>rbasden@vtworksforwomen.org</a:t>
            </a:r>
            <a:endParaRPr lang="en-US"/>
          </a:p>
          <a:p>
            <a:endParaRPr lang="en-US"/>
          </a:p>
          <a:p>
            <a:r>
              <a:rPr lang="en-US"/>
              <a:t>Alison Lamagna, Director of Impact</a:t>
            </a:r>
          </a:p>
          <a:p>
            <a:r>
              <a:rPr lang="en-US">
                <a:hlinkClick r:id="rId4">
                  <a:extLst>
                    <a:ext uri="{A12FA001-AC4F-418D-AE19-62706E023703}">
                      <ahyp:hlinkClr xmlns:ahyp="http://schemas.microsoft.com/office/drawing/2018/hyperlinkcolor" val="tx"/>
                    </a:ext>
                  </a:extLst>
                </a:hlinkClick>
              </a:rPr>
              <a:t>alamagna@vtworksforwomen.org</a:t>
            </a:r>
            <a:endParaRPr lang="en-US"/>
          </a:p>
          <a:p>
            <a:endParaRPr lang="en-US"/>
          </a:p>
          <a:p>
            <a:r>
              <a:rPr lang="en-US"/>
              <a:t>                                            www.vtworksforwomen.org</a:t>
            </a:r>
          </a:p>
        </p:txBody>
      </p:sp>
    </p:spTree>
    <p:extLst>
      <p:ext uri="{BB962C8B-B14F-4D97-AF65-F5344CB8AC3E}">
        <p14:creationId xmlns:p14="http://schemas.microsoft.com/office/powerpoint/2010/main" val="1910998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3469481" y="2758281"/>
            <a:ext cx="5253038" cy="1349375"/>
          </a:xfrm>
        </p:spPr>
        <p:txBody>
          <a:bodyPr>
            <a:normAutofit/>
          </a:bodyPr>
          <a:lstStyle/>
          <a:p>
            <a:pPr algn="ctr"/>
            <a:r>
              <a:rPr lang="en-US" sz="6000" b="1">
                <a:solidFill>
                  <a:schemeClr val="bg1"/>
                </a:solidFill>
                <a:latin typeface="Calibri"/>
                <a:cs typeface="Calibri Light"/>
              </a:rPr>
              <a:t>Break</a:t>
            </a:r>
            <a:br>
              <a:rPr lang="en-US" sz="6000" b="1">
                <a:solidFill>
                  <a:schemeClr val="bg1"/>
                </a:solidFill>
                <a:latin typeface="Calibri"/>
                <a:cs typeface="Calibri Light"/>
              </a:rPr>
            </a:br>
            <a:r>
              <a:rPr lang="en-US" sz="1500" i="1">
                <a:solidFill>
                  <a:schemeClr val="bg1"/>
                </a:solidFill>
                <a:latin typeface="Calibri"/>
                <a:cs typeface="Calibri Light"/>
              </a:rPr>
              <a:t>10:15 – 10:30 am</a:t>
            </a:r>
            <a:endParaRPr lang="en-US" sz="1500" i="1">
              <a:solidFill>
                <a:schemeClr val="bg1"/>
              </a:solidFill>
            </a:endParaRPr>
          </a:p>
        </p:txBody>
      </p:sp>
    </p:spTree>
    <p:extLst>
      <p:ext uri="{BB962C8B-B14F-4D97-AF65-F5344CB8AC3E}">
        <p14:creationId xmlns:p14="http://schemas.microsoft.com/office/powerpoint/2010/main" val="415229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A987-1C3B-108C-7520-31FF023B196C}"/>
              </a:ext>
            </a:extLst>
          </p:cNvPr>
          <p:cNvSpPr>
            <a:spLocks noGrp="1"/>
          </p:cNvSpPr>
          <p:nvPr>
            <p:ph type="title"/>
          </p:nvPr>
        </p:nvSpPr>
        <p:spPr>
          <a:xfrm>
            <a:off x="100448" y="109321"/>
            <a:ext cx="4635937" cy="389945"/>
          </a:xfrm>
        </p:spPr>
        <p:txBody>
          <a:bodyPr>
            <a:normAutofit fontScale="90000"/>
          </a:bodyPr>
          <a:lstStyle/>
          <a:p>
            <a:r>
              <a:rPr lang="en-US" sz="2800" b="1" u="sng">
                <a:latin typeface="Calibri"/>
                <a:cs typeface="Calibri Light"/>
              </a:rPr>
              <a:t>Strategic Plan - Timeline</a:t>
            </a:r>
            <a:endParaRPr lang="en-US" sz="2800" b="1" u="sng">
              <a:latin typeface="Calibri"/>
              <a:ea typeface="Calibri Light"/>
              <a:cs typeface="Calibri Light"/>
            </a:endParaRPr>
          </a:p>
        </p:txBody>
      </p:sp>
      <p:graphicFrame>
        <p:nvGraphicFramePr>
          <p:cNvPr id="7" name="Table 7">
            <a:extLst>
              <a:ext uri="{FF2B5EF4-FFF2-40B4-BE49-F238E27FC236}">
                <a16:creationId xmlns:a16="http://schemas.microsoft.com/office/drawing/2014/main" id="{0968FC7D-FF90-5E5D-A38A-4950EBCD936F}"/>
              </a:ext>
            </a:extLst>
          </p:cNvPr>
          <p:cNvGraphicFramePr>
            <a:graphicFrameLocks noGrp="1"/>
          </p:cNvGraphicFramePr>
          <p:nvPr>
            <p:ph idx="1"/>
            <p:extLst>
              <p:ext uri="{D42A27DB-BD31-4B8C-83A1-F6EECF244321}">
                <p14:modId xmlns:p14="http://schemas.microsoft.com/office/powerpoint/2010/main" val="4095144498"/>
              </p:ext>
            </p:extLst>
          </p:nvPr>
        </p:nvGraphicFramePr>
        <p:xfrm>
          <a:off x="104383" y="501041"/>
          <a:ext cx="11989945" cy="6935338"/>
        </p:xfrm>
        <a:graphic>
          <a:graphicData uri="http://schemas.openxmlformats.org/drawingml/2006/table">
            <a:tbl>
              <a:tblPr firstRow="1" bandRow="1">
                <a:tableStyleId>{68D230F3-CF80-4859-8CE7-A43EE81993B5}</a:tableStyleId>
              </a:tblPr>
              <a:tblGrid>
                <a:gridCol w="4602524">
                  <a:extLst>
                    <a:ext uri="{9D8B030D-6E8A-4147-A177-3AD203B41FA5}">
                      <a16:colId xmlns:a16="http://schemas.microsoft.com/office/drawing/2014/main" val="2547588384"/>
                    </a:ext>
                  </a:extLst>
                </a:gridCol>
                <a:gridCol w="7387421">
                  <a:extLst>
                    <a:ext uri="{9D8B030D-6E8A-4147-A177-3AD203B41FA5}">
                      <a16:colId xmlns:a16="http://schemas.microsoft.com/office/drawing/2014/main" val="1676069000"/>
                    </a:ext>
                  </a:extLst>
                </a:gridCol>
              </a:tblGrid>
              <a:tr h="995358">
                <a:tc>
                  <a:txBody>
                    <a:bodyPr/>
                    <a:lstStyle/>
                    <a:p>
                      <a:r>
                        <a:rPr lang="en-US">
                          <a:latin typeface="Calibri"/>
                        </a:rPr>
                        <a:t>Phase One: Setting the Stage</a:t>
                      </a:r>
                    </a:p>
                    <a:p>
                      <a:pPr lvl="0">
                        <a:buNone/>
                      </a:pPr>
                      <a:r>
                        <a:rPr lang="en-US" b="0" i="1">
                          <a:latin typeface="Calibri"/>
                        </a:rPr>
                        <a:t>May 2022 – September 2022</a:t>
                      </a:r>
                    </a:p>
                  </a:txBody>
                  <a:tcPr/>
                </a:tc>
                <a:tc>
                  <a:txBody>
                    <a:bodyPr/>
                    <a:lstStyle/>
                    <a:p>
                      <a:pPr lvl="0">
                        <a:buNone/>
                      </a:pPr>
                      <a:r>
                        <a:rPr lang="en-US" sz="1300" b="0">
                          <a:latin typeface="Calibri"/>
                        </a:rPr>
                        <a:t>Operating Committee Strategic Plan Meeting #1 – 5/12/22</a:t>
                      </a:r>
                    </a:p>
                    <a:p>
                      <a:pPr lvl="0">
                        <a:buNone/>
                      </a:pPr>
                      <a:endParaRPr lang="en-US" sz="1300" b="0">
                        <a:latin typeface="Calibri"/>
                      </a:endParaRPr>
                    </a:p>
                    <a:p>
                      <a:pPr lvl="0">
                        <a:buNone/>
                      </a:pPr>
                      <a:r>
                        <a:rPr lang="en-US" sz="1300" b="1">
                          <a:latin typeface="Calibri"/>
                        </a:rPr>
                        <a:t>Board Meeting</a:t>
                      </a:r>
                      <a:r>
                        <a:rPr lang="en-US" sz="1300" b="0">
                          <a:latin typeface="Calibri"/>
                        </a:rPr>
                        <a:t> – 5/26/22</a:t>
                      </a:r>
                    </a:p>
                    <a:p>
                      <a:pPr lvl="0">
                        <a:buNone/>
                      </a:pPr>
                      <a:endParaRPr lang="en-US" sz="1300" b="0">
                        <a:latin typeface="Calibri"/>
                      </a:endParaRPr>
                    </a:p>
                    <a:p>
                      <a:pPr lvl="0">
                        <a:buNone/>
                      </a:pPr>
                      <a:r>
                        <a:rPr lang="en-US" sz="1300" b="0">
                          <a:latin typeface="Calibri"/>
                        </a:rPr>
                        <a:t>Operating Committee Strategic Plan Meeting #2 – 6/27/22</a:t>
                      </a:r>
                    </a:p>
                  </a:txBody>
                  <a:tcPr/>
                </a:tc>
                <a:extLst>
                  <a:ext uri="{0D108BD9-81ED-4DB2-BD59-A6C34878D82A}">
                    <a16:rowId xmlns:a16="http://schemas.microsoft.com/office/drawing/2014/main" val="1343175831"/>
                  </a:ext>
                </a:extLst>
              </a:tr>
              <a:tr h="785071">
                <a:tc>
                  <a:txBody>
                    <a:bodyPr/>
                    <a:lstStyle/>
                    <a:p>
                      <a:r>
                        <a:rPr lang="en-US" b="1">
                          <a:latin typeface="Calibri"/>
                        </a:rPr>
                        <a:t>Phase Two: Framing and Review</a:t>
                      </a:r>
                    </a:p>
                    <a:p>
                      <a:pPr lvl="0">
                        <a:buNone/>
                      </a:pPr>
                      <a:r>
                        <a:rPr lang="en-US" i="1">
                          <a:latin typeface="Calibri"/>
                        </a:rPr>
                        <a:t>October 2022 – December 2022 </a:t>
                      </a:r>
                    </a:p>
                  </a:txBody>
                  <a:tcPr/>
                </a:tc>
                <a:tc>
                  <a:txBody>
                    <a:bodyPr/>
                    <a:lstStyle/>
                    <a:p>
                      <a:pPr lvl="0">
                        <a:buNone/>
                      </a:pPr>
                      <a:r>
                        <a:rPr lang="en-US" sz="1300">
                          <a:latin typeface="Calibri"/>
                        </a:rPr>
                        <a:t>Operating Committee Strategic Plan Meeting #3 – 9/23/22</a:t>
                      </a:r>
                    </a:p>
                    <a:p>
                      <a:pPr lvl="1">
                        <a:buNone/>
                      </a:pPr>
                      <a:r>
                        <a:rPr lang="en-US" sz="1200" i="1">
                          <a:latin typeface="Calibri"/>
                        </a:rPr>
                        <a:t>Open forum working session </a:t>
                      </a:r>
                    </a:p>
                    <a:p>
                      <a:pPr lvl="0">
                        <a:buNone/>
                      </a:pPr>
                      <a:endParaRPr lang="en-US" sz="1200" i="1">
                        <a:latin typeface="Calibri"/>
                      </a:endParaRPr>
                    </a:p>
                    <a:p>
                      <a:pPr lvl="0" algn="l">
                        <a:lnSpc>
                          <a:spcPct val="100000"/>
                        </a:lnSpc>
                        <a:spcBef>
                          <a:spcPts val="0"/>
                        </a:spcBef>
                        <a:spcAft>
                          <a:spcPts val="0"/>
                        </a:spcAft>
                        <a:buNone/>
                      </a:pPr>
                      <a:r>
                        <a:rPr lang="en-US" sz="1300" b="1" i="0" u="none" strike="noStrike" noProof="0">
                          <a:latin typeface="Calibri"/>
                        </a:rPr>
                        <a:t>Board Meeting</a:t>
                      </a:r>
                      <a:r>
                        <a:rPr lang="en-US" sz="1300" b="0" i="0" u="none" strike="noStrike" noProof="0">
                          <a:latin typeface="Calibri"/>
                        </a:rPr>
                        <a:t> – 10/6/22</a:t>
                      </a:r>
                    </a:p>
                  </a:txBody>
                  <a:tcPr/>
                </a:tc>
                <a:extLst>
                  <a:ext uri="{0D108BD9-81ED-4DB2-BD59-A6C34878D82A}">
                    <a16:rowId xmlns:a16="http://schemas.microsoft.com/office/drawing/2014/main" val="3142523650"/>
                  </a:ext>
                </a:extLst>
              </a:tr>
              <a:tr h="2467361">
                <a:tc>
                  <a:txBody>
                    <a:bodyPr/>
                    <a:lstStyle/>
                    <a:p>
                      <a:r>
                        <a:rPr lang="en-US" b="1">
                          <a:latin typeface="Calibri"/>
                        </a:rPr>
                        <a:t>Phase Three: Plan Development and Refinement </a:t>
                      </a:r>
                    </a:p>
                    <a:p>
                      <a:pPr lvl="0">
                        <a:buNone/>
                      </a:pPr>
                      <a:r>
                        <a:rPr lang="en-US" i="1">
                          <a:latin typeface="Calibri"/>
                        </a:rPr>
                        <a:t>January 2023 – April 2023 </a:t>
                      </a:r>
                    </a:p>
                  </a:txBody>
                  <a:tcPr/>
                </a:tc>
                <a:tc>
                  <a:txBody>
                    <a:bodyPr/>
                    <a:lstStyle/>
                    <a:p>
                      <a:r>
                        <a:rPr lang="en-US" sz="1300">
                          <a:latin typeface="Calibri"/>
                        </a:rPr>
                        <a:t>Operating Committee Strategic Plan Meeting #4 – 1/17/23</a:t>
                      </a:r>
                    </a:p>
                    <a:p>
                      <a:pPr lvl="0">
                        <a:buNone/>
                      </a:pPr>
                      <a:endParaRPr lang="en-US" sz="1400">
                        <a:latin typeface="Calibri"/>
                      </a:endParaRPr>
                    </a:p>
                    <a:p>
                      <a:pPr lvl="0">
                        <a:buNone/>
                      </a:pPr>
                      <a:r>
                        <a:rPr lang="en-US" sz="1300">
                          <a:latin typeface="Calibri"/>
                        </a:rPr>
                        <a:t>Operating Committee Strategic Plan Meeting #5 – 2/2/23 </a:t>
                      </a:r>
                    </a:p>
                    <a:p>
                      <a:pPr lvl="1">
                        <a:buNone/>
                      </a:pPr>
                      <a:r>
                        <a:rPr lang="en-US" sz="1200" i="1">
                          <a:latin typeface="Calibri"/>
                        </a:rPr>
                        <a:t>Vote to approve strategies</a:t>
                      </a:r>
                      <a:endParaRPr lang="en-US" sz="1200">
                        <a:latin typeface="Calibri"/>
                      </a:endParaRPr>
                    </a:p>
                    <a:p>
                      <a:pPr lvl="0">
                        <a:buNone/>
                      </a:pPr>
                      <a:endParaRPr lang="en-US" sz="1400">
                        <a:latin typeface="Calibri"/>
                      </a:endParaRPr>
                    </a:p>
                    <a:p>
                      <a:pPr lvl="0">
                        <a:buNone/>
                      </a:pPr>
                      <a:r>
                        <a:rPr lang="en-US" sz="1300" b="1">
                          <a:latin typeface="Calibri"/>
                        </a:rPr>
                        <a:t>Board Meeting</a:t>
                      </a:r>
                      <a:r>
                        <a:rPr lang="en-US" sz="1300">
                          <a:latin typeface="Calibri"/>
                        </a:rPr>
                        <a:t> – 2/13/23</a:t>
                      </a:r>
                    </a:p>
                    <a:p>
                      <a:pPr lvl="1">
                        <a:buNone/>
                      </a:pPr>
                      <a:r>
                        <a:rPr lang="en-US" sz="1200" i="1">
                          <a:latin typeface="Calibri"/>
                        </a:rPr>
                        <a:t>Vote to approve strategies</a:t>
                      </a:r>
                    </a:p>
                    <a:p>
                      <a:pPr lvl="0">
                        <a:buNone/>
                      </a:pPr>
                      <a:endParaRPr lang="en-US" sz="1400" i="1">
                        <a:latin typeface="Calibri"/>
                      </a:endParaRPr>
                    </a:p>
                    <a:p>
                      <a:pPr lvl="0">
                        <a:buNone/>
                      </a:pPr>
                      <a:r>
                        <a:rPr lang="en-US" sz="1300" i="0">
                          <a:latin typeface="Calibri"/>
                        </a:rPr>
                        <a:t>Strategic Plan Working Groups, Committee Meetings and Weekly SWDB Staff Office Hours – March through May</a:t>
                      </a:r>
                    </a:p>
                    <a:p>
                      <a:pPr lvl="0">
                        <a:buNone/>
                      </a:pPr>
                      <a:endParaRPr lang="en-US" sz="1400" b="0" i="0">
                        <a:latin typeface="Calibri"/>
                      </a:endParaRPr>
                    </a:p>
                    <a:p>
                      <a:pPr lvl="0">
                        <a:buNone/>
                      </a:pPr>
                      <a:r>
                        <a:rPr lang="en-US" sz="1300" b="0" i="0">
                          <a:latin typeface="Calibri"/>
                        </a:rPr>
                        <a:t>Operating Committee – 4/21/23</a:t>
                      </a:r>
                      <a:endParaRPr lang="en-US" sz="1300">
                        <a:latin typeface="Calibri"/>
                      </a:endParaRPr>
                    </a:p>
                    <a:p>
                      <a:pPr lvl="1">
                        <a:buNone/>
                      </a:pPr>
                      <a:r>
                        <a:rPr lang="en-US" sz="1200" b="0" i="1">
                          <a:latin typeface="Calibri"/>
                        </a:rPr>
                        <a:t>Final strategic plan edits</a:t>
                      </a:r>
                    </a:p>
                  </a:txBody>
                  <a:tcPr/>
                </a:tc>
                <a:extLst>
                  <a:ext uri="{0D108BD9-81ED-4DB2-BD59-A6C34878D82A}">
                    <a16:rowId xmlns:a16="http://schemas.microsoft.com/office/drawing/2014/main" val="2500281890"/>
                  </a:ext>
                </a:extLst>
              </a:tr>
              <a:tr h="1500048">
                <a:tc>
                  <a:txBody>
                    <a:bodyPr/>
                    <a:lstStyle/>
                    <a:p>
                      <a:r>
                        <a:rPr lang="en-US" b="1">
                          <a:latin typeface="Calibri"/>
                        </a:rPr>
                        <a:t>Phase Four: Final Approval</a:t>
                      </a:r>
                    </a:p>
                    <a:p>
                      <a:pPr lvl="0">
                        <a:buNone/>
                      </a:pPr>
                      <a:r>
                        <a:rPr lang="en-US" b="0" i="1">
                          <a:latin typeface="Calibri"/>
                        </a:rPr>
                        <a:t>May 2023</a:t>
                      </a:r>
                      <a:endParaRPr lang="en-US" b="1">
                        <a:latin typeface="Calibri"/>
                      </a:endParaRPr>
                    </a:p>
                  </a:txBody>
                  <a:tcPr/>
                </a:tc>
                <a:tc>
                  <a:txBody>
                    <a:bodyPr/>
                    <a:lstStyle/>
                    <a:p>
                      <a:pPr lvl="0">
                        <a:buNone/>
                      </a:pPr>
                      <a:r>
                        <a:rPr lang="en-US" sz="1300" b="0" i="0" u="none" strike="noStrike" noProof="0">
                          <a:latin typeface="Calibri"/>
                        </a:rPr>
                        <a:t>Committee Meetings – March through May</a:t>
                      </a:r>
                    </a:p>
                    <a:p>
                      <a:pPr lvl="1">
                        <a:buNone/>
                      </a:pPr>
                      <a:r>
                        <a:rPr lang="en-US" sz="1200" b="0" i="1" u="none" strike="noStrike" noProof="0">
                          <a:latin typeface="Calibri"/>
                        </a:rPr>
                        <a:t>Individual committees vote to approve portions of strategic plan</a:t>
                      </a:r>
                    </a:p>
                    <a:p>
                      <a:pPr lvl="1">
                        <a:buNone/>
                      </a:pPr>
                      <a:endParaRPr lang="en-US" sz="1400" b="0" i="1" u="none" strike="noStrike" noProof="0">
                        <a:latin typeface="Calibri"/>
                      </a:endParaRPr>
                    </a:p>
                    <a:p>
                      <a:pPr lvl="0">
                        <a:buNone/>
                      </a:pPr>
                      <a:r>
                        <a:rPr lang="en-US" sz="1300">
                          <a:latin typeface="Calibri"/>
                        </a:rPr>
                        <a:t>Operating Committee – 5/15/23</a:t>
                      </a:r>
                    </a:p>
                    <a:p>
                      <a:pPr lvl="1">
                        <a:buNone/>
                      </a:pPr>
                      <a:r>
                        <a:rPr lang="en-US" sz="1200" i="1">
                          <a:latin typeface="Calibri"/>
                        </a:rPr>
                        <a:t>Vote to approve full strategic plan</a:t>
                      </a:r>
                    </a:p>
                    <a:p>
                      <a:pPr lvl="1">
                        <a:buNone/>
                      </a:pPr>
                      <a:endParaRPr lang="en-US" sz="1200" i="1">
                        <a:latin typeface="Calibri"/>
                      </a:endParaRPr>
                    </a:p>
                    <a:p>
                      <a:pPr lvl="0">
                        <a:buNone/>
                      </a:pPr>
                      <a:r>
                        <a:rPr lang="en-US" sz="1300" b="1">
                          <a:latin typeface="Calibri"/>
                        </a:rPr>
                        <a:t>Board Meeting</a:t>
                      </a:r>
                      <a:r>
                        <a:rPr lang="en-US" sz="1300">
                          <a:latin typeface="Calibri"/>
                        </a:rPr>
                        <a:t> – 5/26/23</a:t>
                      </a:r>
                    </a:p>
                    <a:p>
                      <a:pPr lvl="1">
                        <a:buNone/>
                      </a:pPr>
                      <a:r>
                        <a:rPr lang="en-US" sz="1200" i="1">
                          <a:latin typeface="Calibri"/>
                        </a:rPr>
                        <a:t>Vote to approve full strategic plan (in person!)</a:t>
                      </a:r>
                    </a:p>
                  </a:txBody>
                  <a:tcPr/>
                </a:tc>
                <a:extLst>
                  <a:ext uri="{0D108BD9-81ED-4DB2-BD59-A6C34878D82A}">
                    <a16:rowId xmlns:a16="http://schemas.microsoft.com/office/drawing/2014/main" val="2194879194"/>
                  </a:ext>
                </a:extLst>
              </a:tr>
              <a:tr h="686938">
                <a:tc>
                  <a:txBody>
                    <a:bodyPr/>
                    <a:lstStyle/>
                    <a:p>
                      <a:pPr lvl="0">
                        <a:buNone/>
                      </a:pPr>
                      <a:endParaRPr lang="en-US" b="0" i="1">
                        <a:latin typeface="Times New Roman"/>
                      </a:endParaRPr>
                    </a:p>
                  </a:txBody>
                  <a:tcPr/>
                </a:tc>
                <a:tc>
                  <a:txBody>
                    <a:bodyPr/>
                    <a:lstStyle/>
                    <a:p>
                      <a:pPr lvl="1">
                        <a:buNone/>
                      </a:pPr>
                      <a:endParaRPr lang="en-US" sz="1200" i="1">
                        <a:latin typeface="Times New Roman"/>
                      </a:endParaRPr>
                    </a:p>
                  </a:txBody>
                  <a:tcPr/>
                </a:tc>
                <a:extLst>
                  <a:ext uri="{0D108BD9-81ED-4DB2-BD59-A6C34878D82A}">
                    <a16:rowId xmlns:a16="http://schemas.microsoft.com/office/drawing/2014/main" val="2475121641"/>
                  </a:ext>
                </a:extLst>
              </a:tr>
            </a:tbl>
          </a:graphicData>
        </a:graphic>
      </p:graphicFrame>
      <p:sp>
        <p:nvSpPr>
          <p:cNvPr id="3" name="Arrow: Left 2">
            <a:extLst>
              <a:ext uri="{FF2B5EF4-FFF2-40B4-BE49-F238E27FC236}">
                <a16:creationId xmlns:a16="http://schemas.microsoft.com/office/drawing/2014/main" id="{6C29862B-E045-84A4-EA03-A8332ABE6878}"/>
              </a:ext>
            </a:extLst>
          </p:cNvPr>
          <p:cNvSpPr/>
          <p:nvPr/>
        </p:nvSpPr>
        <p:spPr>
          <a:xfrm rot="20820000">
            <a:off x="8167845" y="6111220"/>
            <a:ext cx="1186404" cy="5112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12AFBD-9F74-6AAD-82FD-817467DA4075}"/>
              </a:ext>
            </a:extLst>
          </p:cNvPr>
          <p:cNvSpPr txBox="1"/>
          <p:nvPr/>
        </p:nvSpPr>
        <p:spPr>
          <a:xfrm rot="20820000">
            <a:off x="8343187" y="6178660"/>
            <a:ext cx="10417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bg1"/>
                </a:solidFill>
                <a:latin typeface="Calibri"/>
                <a:cs typeface="Times New Roman"/>
              </a:rPr>
              <a:t>We are here!</a:t>
            </a:r>
            <a:endParaRPr lang="en-US" sz="1100" b="1">
              <a:solidFill>
                <a:schemeClr val="bg1"/>
              </a:solidFill>
              <a:latin typeface="Calibri"/>
              <a:ea typeface="Calibri"/>
              <a:cs typeface="Times New Roman"/>
            </a:endParaRPr>
          </a:p>
        </p:txBody>
      </p:sp>
    </p:spTree>
    <p:extLst>
      <p:ext uri="{BB962C8B-B14F-4D97-AF65-F5344CB8AC3E}">
        <p14:creationId xmlns:p14="http://schemas.microsoft.com/office/powerpoint/2010/main" val="53621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F64A-D7A8-E5E1-FCC1-7A19725B1D6F}"/>
              </a:ext>
            </a:extLst>
          </p:cNvPr>
          <p:cNvSpPr>
            <a:spLocks noGrp="1"/>
          </p:cNvSpPr>
          <p:nvPr>
            <p:ph type="title"/>
          </p:nvPr>
        </p:nvSpPr>
        <p:spPr>
          <a:xfrm>
            <a:off x="484415" y="600981"/>
            <a:ext cx="11214099" cy="781278"/>
          </a:xfrm>
        </p:spPr>
        <p:txBody>
          <a:bodyPr>
            <a:normAutofit/>
          </a:bodyPr>
          <a:lstStyle/>
          <a:p>
            <a:pPr algn="ctr"/>
            <a:r>
              <a:rPr lang="en-US" sz="3700" b="1">
                <a:latin typeface="Calibri"/>
                <a:cs typeface="Calibri Light"/>
              </a:rPr>
              <a:t>SWDB Committees + Strategic Plan Working Groups</a:t>
            </a:r>
            <a:endParaRPr lang="en-US" sz="3700" b="1">
              <a:latin typeface="Calibri"/>
              <a:cs typeface="Times New Roman"/>
            </a:endParaRPr>
          </a:p>
        </p:txBody>
      </p:sp>
      <p:sp>
        <p:nvSpPr>
          <p:cNvPr id="3" name="Content Placeholder 2">
            <a:extLst>
              <a:ext uri="{FF2B5EF4-FFF2-40B4-BE49-F238E27FC236}">
                <a16:creationId xmlns:a16="http://schemas.microsoft.com/office/drawing/2014/main" id="{CC226FD2-F33D-40E8-9696-A3A10140F6C0}"/>
              </a:ext>
            </a:extLst>
          </p:cNvPr>
          <p:cNvSpPr>
            <a:spLocks noGrp="1"/>
          </p:cNvSpPr>
          <p:nvPr>
            <p:ph idx="1"/>
          </p:nvPr>
        </p:nvSpPr>
        <p:spPr>
          <a:xfrm>
            <a:off x="838200" y="1644196"/>
            <a:ext cx="5254172" cy="4351338"/>
          </a:xfrm>
        </p:spPr>
        <p:txBody>
          <a:bodyPr vert="horz" lIns="91440" tIns="45720" rIns="91440" bIns="45720" rtlCol="0" anchor="t">
            <a:normAutofit fontScale="92500" lnSpcReduction="10000"/>
          </a:bodyPr>
          <a:lstStyle/>
          <a:p>
            <a:pPr marL="0" indent="0" algn="ctr">
              <a:buNone/>
            </a:pPr>
            <a:r>
              <a:rPr lang="en-US" u="sng">
                <a:latin typeface="Calibri"/>
                <a:cs typeface="Calibri"/>
              </a:rPr>
              <a:t>SWDB Committees</a:t>
            </a:r>
          </a:p>
          <a:p>
            <a:r>
              <a:rPr lang="en-US" sz="2000">
                <a:latin typeface="Calibri"/>
                <a:cs typeface="Calibri"/>
              </a:rPr>
              <a:t>Agriculture</a:t>
            </a:r>
          </a:p>
          <a:p>
            <a:r>
              <a:rPr lang="en-US" sz="2000">
                <a:latin typeface="Calibri"/>
                <a:cs typeface="Calibri"/>
              </a:rPr>
              <a:t>Career Pathways</a:t>
            </a:r>
          </a:p>
          <a:p>
            <a:r>
              <a:rPr lang="en-US" sz="2000">
                <a:latin typeface="Calibri"/>
                <a:cs typeface="Calibri"/>
              </a:rPr>
              <a:t>Health Care Workforce Strategic Plan Advisory Group</a:t>
            </a:r>
          </a:p>
          <a:p>
            <a:r>
              <a:rPr lang="en-US" sz="2000">
                <a:latin typeface="Calibri"/>
                <a:cs typeface="Calibri"/>
              </a:rPr>
              <a:t>Hospitality and Retail</a:t>
            </a:r>
          </a:p>
          <a:p>
            <a:r>
              <a:rPr lang="en-US" sz="2000">
                <a:latin typeface="Calibri"/>
                <a:cs typeface="Calibri"/>
              </a:rPr>
              <a:t>Manufacturing</a:t>
            </a:r>
          </a:p>
          <a:p>
            <a:r>
              <a:rPr lang="en-US" sz="2000">
                <a:latin typeface="Calibri"/>
                <a:cs typeface="Calibri"/>
              </a:rPr>
              <a:t>Operating</a:t>
            </a:r>
          </a:p>
          <a:p>
            <a:r>
              <a:rPr lang="en-US" sz="2000">
                <a:latin typeface="Calibri"/>
                <a:cs typeface="Calibri"/>
              </a:rPr>
              <a:t>Policy</a:t>
            </a:r>
          </a:p>
          <a:p>
            <a:r>
              <a:rPr lang="en-US" sz="2000">
                <a:latin typeface="Calibri"/>
                <a:cs typeface="Calibri"/>
              </a:rPr>
              <a:t>Relocation and Recruitment</a:t>
            </a:r>
          </a:p>
          <a:p>
            <a:r>
              <a:rPr lang="en-US" sz="2000">
                <a:latin typeface="Calibri"/>
                <a:cs typeface="Calibri"/>
              </a:rPr>
              <a:t>Training and Credentialing</a:t>
            </a:r>
          </a:p>
          <a:p>
            <a:r>
              <a:rPr lang="en-US" sz="2000">
                <a:latin typeface="Calibri"/>
                <a:cs typeface="Calibri"/>
              </a:rPr>
              <a:t>Youth</a:t>
            </a:r>
          </a:p>
        </p:txBody>
      </p:sp>
      <p:sp>
        <p:nvSpPr>
          <p:cNvPr id="5" name="Content Placeholder 2">
            <a:extLst>
              <a:ext uri="{FF2B5EF4-FFF2-40B4-BE49-F238E27FC236}">
                <a16:creationId xmlns:a16="http://schemas.microsoft.com/office/drawing/2014/main" id="{235BC1D7-7E93-C94D-9554-484B0BD47FC2}"/>
              </a:ext>
            </a:extLst>
          </p:cNvPr>
          <p:cNvSpPr txBox="1">
            <a:spLocks/>
          </p:cNvSpPr>
          <p:nvPr/>
        </p:nvSpPr>
        <p:spPr>
          <a:xfrm>
            <a:off x="6097815" y="1642382"/>
            <a:ext cx="525417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u="sng">
                <a:latin typeface="Calibri"/>
                <a:cs typeface="Calibri"/>
              </a:rPr>
              <a:t>SWDB Working Groups</a:t>
            </a:r>
          </a:p>
          <a:p>
            <a:r>
              <a:rPr lang="en-US" sz="1900">
                <a:latin typeface="Calibri"/>
                <a:cs typeface="Calibri"/>
              </a:rPr>
              <a:t>Workforce Innovation and Opportunity Act (WIOA) - 4/4/23</a:t>
            </a:r>
          </a:p>
          <a:p>
            <a:r>
              <a:rPr lang="en-US" sz="1900">
                <a:latin typeface="Calibri"/>
                <a:cs typeface="Calibri"/>
              </a:rPr>
              <a:t>Workforce System Alignment – 4/12/23</a:t>
            </a:r>
          </a:p>
          <a:p>
            <a:r>
              <a:rPr lang="en-US" sz="1900">
                <a:latin typeface="Calibri"/>
                <a:cs typeface="Calibri"/>
              </a:rPr>
              <a:t>Workforce Supports – 3/31/23</a:t>
            </a:r>
          </a:p>
          <a:p>
            <a:r>
              <a:rPr lang="en-US" sz="1900">
                <a:latin typeface="Calibri"/>
                <a:cs typeface="Calibri"/>
              </a:rPr>
              <a:t>Workforce Education and Training –4/7/23</a:t>
            </a:r>
          </a:p>
          <a:p>
            <a:r>
              <a:rPr lang="en-US" sz="1900">
                <a:latin typeface="Calibri"/>
                <a:cs typeface="Calibri"/>
              </a:rPr>
              <a:t>Size and Quality of Workforce –4/10/23</a:t>
            </a:r>
          </a:p>
        </p:txBody>
      </p:sp>
    </p:spTree>
    <p:extLst>
      <p:ext uri="{BB962C8B-B14F-4D97-AF65-F5344CB8AC3E}">
        <p14:creationId xmlns:p14="http://schemas.microsoft.com/office/powerpoint/2010/main" val="3934564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5E3D2DC1-5E3B-F376-F6D9-4667C765674E}"/>
              </a:ext>
            </a:extLst>
          </p:cNvPr>
          <p:cNvSpPr/>
          <p:nvPr/>
        </p:nvSpPr>
        <p:spPr>
          <a:xfrm>
            <a:off x="-4202" y="2962"/>
            <a:ext cx="4137811" cy="685551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E4C34C-BE69-B4BA-BBCA-B648DF337380}"/>
              </a:ext>
            </a:extLst>
          </p:cNvPr>
          <p:cNvSpPr>
            <a:spLocks noGrp="1"/>
          </p:cNvSpPr>
          <p:nvPr>
            <p:ph type="title"/>
          </p:nvPr>
        </p:nvSpPr>
        <p:spPr>
          <a:xfrm>
            <a:off x="391886" y="546304"/>
            <a:ext cx="3374136" cy="5567891"/>
          </a:xfrm>
        </p:spPr>
        <p:txBody>
          <a:bodyPr>
            <a:normAutofit/>
          </a:bodyPr>
          <a:lstStyle/>
          <a:p>
            <a:r>
              <a:rPr lang="en-US" sz="5200" b="1">
                <a:solidFill>
                  <a:schemeClr val="bg1"/>
                </a:solidFill>
                <a:latin typeface="Calibri"/>
                <a:cs typeface="Calibri Light"/>
              </a:rPr>
              <a:t>Table of Contents</a:t>
            </a:r>
            <a:endParaRPr lang="en-US">
              <a:solidFill>
                <a:schemeClr val="bg1"/>
              </a:solidFill>
              <a:cs typeface="Calibri Light" panose="020F0302020204030204"/>
            </a:endParaRPr>
          </a:p>
        </p:txBody>
      </p:sp>
      <p:graphicFrame>
        <p:nvGraphicFramePr>
          <p:cNvPr id="5" name="Content Placeholder 2">
            <a:extLst>
              <a:ext uri="{FF2B5EF4-FFF2-40B4-BE49-F238E27FC236}">
                <a16:creationId xmlns:a16="http://schemas.microsoft.com/office/drawing/2014/main" id="{2CD9CB63-7E00-D926-521D-DA7DA98977E4}"/>
              </a:ext>
            </a:extLst>
          </p:cNvPr>
          <p:cNvGraphicFramePr>
            <a:graphicFrameLocks noGrp="1"/>
          </p:cNvGraphicFramePr>
          <p:nvPr>
            <p:ph idx="1"/>
            <p:extLst>
              <p:ext uri="{D42A27DB-BD31-4B8C-83A1-F6EECF244321}">
                <p14:modId xmlns:p14="http://schemas.microsoft.com/office/powerpoint/2010/main" val="536264039"/>
              </p:ext>
            </p:extLst>
          </p:nvPr>
        </p:nvGraphicFramePr>
        <p:xfrm>
          <a:off x="4388173" y="138587"/>
          <a:ext cx="7521908" cy="658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44" name="Straight Arrow Connector 343">
            <a:extLst>
              <a:ext uri="{FF2B5EF4-FFF2-40B4-BE49-F238E27FC236}">
                <a16:creationId xmlns:a16="http://schemas.microsoft.com/office/drawing/2014/main" id="{136C42CA-BA93-6C08-CAF0-50CE502AB03E}"/>
              </a:ext>
            </a:extLst>
          </p:cNvPr>
          <p:cNvCxnSpPr/>
          <p:nvPr/>
        </p:nvCxnSpPr>
        <p:spPr>
          <a:xfrm flipH="1" flipV="1">
            <a:off x="4139996" y="-51002"/>
            <a:ext cx="11577" cy="6908159"/>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9906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F0FCEE-429D-3894-1D87-8448457A624B}"/>
              </a:ext>
            </a:extLst>
          </p:cNvPr>
          <p:cNvSpPr/>
          <p:nvPr/>
        </p:nvSpPr>
        <p:spPr>
          <a:xfrm>
            <a:off x="-28936" y="-96455"/>
            <a:ext cx="12220936" cy="169761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1371599" y="294538"/>
            <a:ext cx="9895951" cy="1033669"/>
          </a:xfrm>
        </p:spPr>
        <p:txBody>
          <a:bodyPr>
            <a:normAutofit/>
          </a:bodyPr>
          <a:lstStyle/>
          <a:p>
            <a:r>
              <a:rPr lang="en-US" sz="4000" b="1">
                <a:solidFill>
                  <a:srgbClr val="FFFFFF"/>
                </a:solidFill>
                <a:latin typeface="Calibri"/>
                <a:cs typeface="Calibri Light"/>
              </a:rPr>
              <a:t>State of Play</a:t>
            </a:r>
            <a:endParaRPr lang="en-US" sz="4000" b="1">
              <a:solidFill>
                <a:srgbClr val="FFFFFF"/>
              </a:solidFill>
              <a:latin typeface="Calibri"/>
              <a:cs typeface="Calibri"/>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1043650" y="1749108"/>
            <a:ext cx="10225600" cy="4705788"/>
          </a:xfrm>
        </p:spPr>
        <p:txBody>
          <a:bodyPr vert="horz" lIns="91440" tIns="45720" rIns="91440" bIns="45720" rtlCol="0" anchor="ctr">
            <a:normAutofit/>
          </a:bodyPr>
          <a:lstStyle/>
          <a:p>
            <a:pPr marL="0" indent="0">
              <a:buNone/>
            </a:pPr>
            <a:r>
              <a:rPr lang="en-US" sz="1800" b="1">
                <a:ea typeface="+mn-lt"/>
                <a:cs typeface="+mn-lt"/>
              </a:rPr>
              <a:t>Challenge:</a:t>
            </a:r>
            <a:endParaRPr lang="en-US" sz="1800">
              <a:ea typeface="+mn-lt"/>
              <a:cs typeface="+mn-lt"/>
            </a:endParaRPr>
          </a:p>
          <a:p>
            <a:pPr>
              <a:buFont typeface="Arial"/>
              <a:buChar char="•"/>
            </a:pPr>
            <a:r>
              <a:rPr lang="en-US" sz="1800">
                <a:cs typeface="Calibri"/>
              </a:rPr>
              <a:t>Average daily loss of six workers out of workforce and three children out of schools</a:t>
            </a:r>
          </a:p>
          <a:p>
            <a:pPr>
              <a:buFont typeface="Arial"/>
              <a:buChar char="•"/>
            </a:pPr>
            <a:r>
              <a:rPr lang="en-US" sz="1800">
                <a:cs typeface="Calibri"/>
              </a:rPr>
              <a:t>Peak labor force in mid-2000s, decline in workforce population in every county since, exacerbated by COVID-19 pandemic</a:t>
            </a:r>
          </a:p>
          <a:p>
            <a:pPr>
              <a:buFont typeface="Arial"/>
              <a:buChar char="•"/>
            </a:pPr>
            <a:r>
              <a:rPr lang="en-US" sz="1800">
                <a:cs typeface="Calibri"/>
              </a:rPr>
              <a:t>Must reduce barriers for those already here and connect with those who aren't</a:t>
            </a:r>
          </a:p>
          <a:p>
            <a:pPr marL="0" indent="0">
              <a:buNone/>
            </a:pPr>
            <a:endParaRPr lang="en-US" sz="1800" b="1">
              <a:cs typeface="Calibri"/>
            </a:endParaRPr>
          </a:p>
          <a:p>
            <a:pPr marL="0" indent="0">
              <a:buNone/>
            </a:pPr>
            <a:r>
              <a:rPr lang="en-US" sz="1800" b="1">
                <a:cs typeface="Calibri"/>
              </a:rPr>
              <a:t>Opportunities:</a:t>
            </a:r>
            <a:endParaRPr lang="en-US" sz="1800">
              <a:cs typeface="Calibri"/>
            </a:endParaRPr>
          </a:p>
          <a:p>
            <a:r>
              <a:rPr lang="en-US" sz="1800">
                <a:cs typeface="Calibri"/>
              </a:rPr>
              <a:t>Lots of good work happening in Vermont and great "product" to sell</a:t>
            </a:r>
            <a:endParaRPr lang="en-US" sz="1800" b="1">
              <a:cs typeface="Calibri"/>
            </a:endParaRPr>
          </a:p>
          <a:p>
            <a:r>
              <a:rPr lang="en-US" sz="1800">
                <a:cs typeface="Calibri"/>
              </a:rPr>
              <a:t>Need a unified vision for all partners currently focused on issues in order to propel state towards goals</a:t>
            </a:r>
          </a:p>
          <a:p>
            <a:endParaRPr lang="en-US" sz="1800">
              <a:cs typeface="Calibri"/>
            </a:endParaRPr>
          </a:p>
          <a:p>
            <a:pPr marL="0" indent="0">
              <a:buNone/>
            </a:pPr>
            <a:r>
              <a:rPr lang="en-US" sz="1800" b="1">
                <a:cs typeface="Calibri"/>
              </a:rPr>
              <a:t>Call to Action: </a:t>
            </a:r>
          </a:p>
          <a:p>
            <a:r>
              <a:rPr lang="en-US" sz="1800">
                <a:cs typeface="Calibri"/>
              </a:rPr>
              <a:t>Charged as the convenor and coordinator of Vermont's workforce system, these issue areas have been crafted to name specific action items that the SWDB can and will be held accountable for</a:t>
            </a:r>
          </a:p>
        </p:txBody>
      </p:sp>
      <p:cxnSp>
        <p:nvCxnSpPr>
          <p:cNvPr id="7" name="Straight Arrow Connector 6">
            <a:extLst>
              <a:ext uri="{FF2B5EF4-FFF2-40B4-BE49-F238E27FC236}">
                <a16:creationId xmlns:a16="http://schemas.microsoft.com/office/drawing/2014/main" id="{DD28BF0D-986A-0596-9D18-0BD274C88BEC}"/>
              </a:ext>
            </a:extLst>
          </p:cNvPr>
          <p:cNvCxnSpPr/>
          <p:nvPr/>
        </p:nvCxnSpPr>
        <p:spPr>
          <a:xfrm flipV="1">
            <a:off x="-24958" y="1588744"/>
            <a:ext cx="12219005" cy="11576"/>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81044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E0E6CF-E66B-BC42-9C35-E4092513E139}"/>
              </a:ext>
            </a:extLst>
          </p:cNvPr>
          <p:cNvSpPr/>
          <p:nvPr/>
        </p:nvSpPr>
        <p:spPr>
          <a:xfrm>
            <a:off x="-28936" y="-96455"/>
            <a:ext cx="12220936" cy="169761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1072586" y="313829"/>
            <a:ext cx="9895951" cy="1033669"/>
          </a:xfrm>
        </p:spPr>
        <p:txBody>
          <a:bodyPr>
            <a:normAutofit/>
          </a:bodyPr>
          <a:lstStyle/>
          <a:p>
            <a:r>
              <a:rPr lang="en-US" sz="4000" b="1">
                <a:solidFill>
                  <a:srgbClr val="FFFFFF"/>
                </a:solidFill>
                <a:latin typeface="Calibri"/>
                <a:cs typeface="Calibri Light"/>
              </a:rPr>
              <a:t>State of Play</a:t>
            </a:r>
            <a:endParaRPr lang="en-US" sz="4000" b="1">
              <a:solidFill>
                <a:srgbClr val="FFFFFF"/>
              </a:solidFill>
              <a:latin typeface="Calibri"/>
              <a:cs typeface="Calibri"/>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1130460" y="2144577"/>
            <a:ext cx="9724031" cy="3683358"/>
          </a:xfrm>
        </p:spPr>
        <p:txBody>
          <a:bodyPr vert="horz" lIns="91440" tIns="45720" rIns="91440" bIns="45720" rtlCol="0" anchor="ctr">
            <a:normAutofit/>
          </a:bodyPr>
          <a:lstStyle/>
          <a:p>
            <a:pPr marL="0" indent="0">
              <a:buNone/>
            </a:pPr>
            <a:r>
              <a:rPr lang="en-US" sz="2500" b="1">
                <a:cs typeface="Calibri" panose="020F0502020204030204"/>
              </a:rPr>
              <a:t>Vision:</a:t>
            </a:r>
            <a:r>
              <a:rPr lang="en-US" sz="2500">
                <a:cs typeface="Calibri" panose="020F0502020204030204"/>
              </a:rPr>
              <a:t> </a:t>
            </a:r>
            <a:r>
              <a:rPr lang="en-US" sz="2500">
                <a:ea typeface="+mn-lt"/>
                <a:cs typeface="+mn-lt"/>
              </a:rPr>
              <a:t>Vermont’s employment demands will be met through a statewide, coordinated, and integrated system of workforce education, training, and development where Vermonters can connect to robust career pathways, advance along career ladders, and new Vermonters can quickly secure employment with a Vermont employer.</a:t>
            </a:r>
            <a:endParaRPr lang="en-US" sz="2500">
              <a:cs typeface="Calibri" panose="020F0502020204030204"/>
            </a:endParaRPr>
          </a:p>
          <a:p>
            <a:pPr marL="0" indent="0">
              <a:buNone/>
            </a:pPr>
            <a:endParaRPr lang="en-US" sz="2500" b="1">
              <a:cs typeface="Calibri" panose="020F0502020204030204"/>
            </a:endParaRPr>
          </a:p>
          <a:p>
            <a:pPr marL="0" indent="0">
              <a:buNone/>
            </a:pPr>
            <a:r>
              <a:rPr lang="en-US" sz="2500" b="1">
                <a:cs typeface="Calibri" panose="020F0502020204030204"/>
              </a:rPr>
              <a:t>Mission: </a:t>
            </a:r>
            <a:r>
              <a:rPr lang="en-US" sz="2500">
                <a:cs typeface="Calibri" panose="020F0502020204030204"/>
              </a:rPr>
              <a:t>To develop and implement a comprehensive, coordinated, and responsive statewide workforce education and training system.</a:t>
            </a:r>
          </a:p>
          <a:p>
            <a:pPr marL="0" indent="0">
              <a:buNone/>
            </a:pPr>
            <a:endParaRPr lang="en-US" sz="2000">
              <a:cs typeface="Calibri" panose="020F0502020204030204"/>
            </a:endParaRPr>
          </a:p>
        </p:txBody>
      </p:sp>
      <p:cxnSp>
        <p:nvCxnSpPr>
          <p:cNvPr id="7" name="Straight Arrow Connector 6">
            <a:extLst>
              <a:ext uri="{FF2B5EF4-FFF2-40B4-BE49-F238E27FC236}">
                <a16:creationId xmlns:a16="http://schemas.microsoft.com/office/drawing/2014/main" id="{89C2B210-94A0-7220-50B0-51274E460ADD}"/>
              </a:ext>
            </a:extLst>
          </p:cNvPr>
          <p:cNvCxnSpPr/>
          <p:nvPr/>
        </p:nvCxnSpPr>
        <p:spPr>
          <a:xfrm flipV="1">
            <a:off x="-24958" y="1588744"/>
            <a:ext cx="12219005" cy="11576"/>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6389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9D2933-8BD6-C720-0735-A8949309C003}"/>
              </a:ext>
            </a:extLst>
          </p:cNvPr>
          <p:cNvSpPr txBox="1"/>
          <p:nvPr/>
        </p:nvSpPr>
        <p:spPr>
          <a:xfrm>
            <a:off x="1442356" y="444499"/>
            <a:ext cx="9307286" cy="59708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Full Board Meeting Agenda</a:t>
            </a:r>
            <a:endParaRPr lang="en-US">
              <a:ea typeface="+mn-lt"/>
              <a:cs typeface="+mn-lt"/>
            </a:endParaRPr>
          </a:p>
          <a:p>
            <a:pPr algn="ctr"/>
            <a:r>
              <a:rPr lang="en-US" b="1">
                <a:ea typeface="+mn-lt"/>
                <a:cs typeface="+mn-lt"/>
              </a:rPr>
              <a:t>May 26, 2023</a:t>
            </a:r>
            <a:endParaRPr lang="en-US">
              <a:ea typeface="+mn-lt"/>
              <a:cs typeface="+mn-lt"/>
            </a:endParaRPr>
          </a:p>
          <a:p>
            <a:pPr algn="ctr"/>
            <a:r>
              <a:rPr lang="en-US" b="1">
                <a:ea typeface="+mn-lt"/>
                <a:cs typeface="+mn-lt"/>
              </a:rPr>
              <a:t>8:30 am – 1:00 pm</a:t>
            </a:r>
            <a:endParaRPr lang="en-US">
              <a:ea typeface="+mn-lt"/>
              <a:cs typeface="+mn-lt"/>
            </a:endParaRPr>
          </a:p>
          <a:p>
            <a:pPr algn="ctr"/>
            <a:r>
              <a:rPr lang="en-US" b="1">
                <a:ea typeface="+mn-lt"/>
                <a:cs typeface="+mn-lt"/>
              </a:rPr>
              <a:t>Sally Fox Conference Center, Waterbury State Office Complex, Cherry A/B/C</a:t>
            </a:r>
            <a:endParaRPr lang="en-US">
              <a:ea typeface="+mn-lt"/>
              <a:cs typeface="+mn-lt"/>
            </a:endParaRPr>
          </a:p>
          <a:p>
            <a:pPr algn="ctr"/>
            <a:endParaRPr lang="en-US" sz="2200" b="1">
              <a:ea typeface="+mn-lt"/>
              <a:cs typeface="+mn-lt"/>
            </a:endParaRPr>
          </a:p>
          <a:p>
            <a:r>
              <a:rPr lang="en-US" b="1">
                <a:ea typeface="+mn-lt"/>
                <a:cs typeface="+mn-lt"/>
              </a:rPr>
              <a:t>8:30 am</a:t>
            </a:r>
            <a:r>
              <a:rPr lang="en-US">
                <a:ea typeface="+mn-lt"/>
                <a:cs typeface="+mn-lt"/>
              </a:rPr>
              <a:t> Registration &amp; Networking Breakfast</a:t>
            </a:r>
            <a:endParaRPr lang="en-US"/>
          </a:p>
          <a:p>
            <a:endParaRPr lang="en-US">
              <a:ea typeface="+mn-lt"/>
              <a:cs typeface="+mn-lt"/>
            </a:endParaRPr>
          </a:p>
          <a:p>
            <a:r>
              <a:rPr lang="en-US" b="1">
                <a:ea typeface="+mn-lt"/>
                <a:cs typeface="+mn-lt"/>
              </a:rPr>
              <a:t>9:00 am</a:t>
            </a:r>
            <a:r>
              <a:rPr lang="en-US">
                <a:ea typeface="+mn-lt"/>
                <a:cs typeface="+mn-lt"/>
              </a:rPr>
              <a:t> Call to Order, Approval of Minutes and Welcoming Remarks </a:t>
            </a:r>
          </a:p>
          <a:p>
            <a:endParaRPr lang="en-US">
              <a:ea typeface="+mn-lt"/>
              <a:cs typeface="+mn-lt"/>
            </a:endParaRPr>
          </a:p>
          <a:p>
            <a:r>
              <a:rPr lang="en-US" b="1">
                <a:ea typeface="+mn-lt"/>
                <a:cs typeface="+mn-lt"/>
              </a:rPr>
              <a:t>9:15 am</a:t>
            </a:r>
            <a:r>
              <a:rPr lang="en-US">
                <a:ea typeface="+mn-lt"/>
                <a:cs typeface="+mn-lt"/>
              </a:rPr>
              <a:t> Guest Presentations </a:t>
            </a:r>
          </a:p>
          <a:p>
            <a:pPr marL="1657350" lvl="3" indent="-285750">
              <a:buFont typeface="Calibri,Sans-Serif"/>
              <a:buChar char="•"/>
            </a:pPr>
            <a:r>
              <a:rPr lang="en-US" b="1">
                <a:ea typeface="+mn-lt"/>
                <a:cs typeface="+mn-lt"/>
              </a:rPr>
              <a:t>Major General Gregory Knight, Vermont Adjutant General, </a:t>
            </a:r>
            <a:r>
              <a:rPr lang="en-US" i="1">
                <a:ea typeface="+mn-lt"/>
                <a:cs typeface="+mn-lt"/>
              </a:rPr>
              <a:t>Vermont National Guard</a:t>
            </a:r>
            <a:endParaRPr lang="en-US">
              <a:ea typeface="+mn-lt"/>
              <a:cs typeface="+mn-lt"/>
            </a:endParaRPr>
          </a:p>
          <a:p>
            <a:pPr marL="1657350" lvl="3" indent="-285750">
              <a:buFont typeface="Calibri,Sans-Serif"/>
              <a:buChar char="•"/>
            </a:pPr>
            <a:r>
              <a:rPr lang="en-US" b="1">
                <a:ea typeface="+mn-lt"/>
                <a:cs typeface="+mn-lt"/>
              </a:rPr>
              <a:t>Rhoni Basden, Executive Director and Alison Lamagna, Director of Impact</a:t>
            </a:r>
            <a:r>
              <a:rPr lang="en-US" i="1">
                <a:ea typeface="+mn-lt"/>
                <a:cs typeface="+mn-lt"/>
              </a:rPr>
              <a:t> Vermont Works for Women</a:t>
            </a:r>
            <a:endParaRPr lang="en-US">
              <a:cs typeface="Calibri" panose="020F0502020204030204"/>
            </a:endParaRPr>
          </a:p>
          <a:p>
            <a:r>
              <a:rPr lang="en-US" b="1">
                <a:ea typeface="+mn-lt"/>
                <a:cs typeface="+mn-lt"/>
              </a:rPr>
              <a:t>10:15 am</a:t>
            </a:r>
            <a:r>
              <a:rPr lang="en-US">
                <a:ea typeface="+mn-lt"/>
                <a:cs typeface="+mn-lt"/>
              </a:rPr>
              <a:t> Break</a:t>
            </a:r>
          </a:p>
          <a:p>
            <a:endParaRPr lang="en-US" b="1">
              <a:ea typeface="+mn-lt"/>
              <a:cs typeface="+mn-lt"/>
            </a:endParaRPr>
          </a:p>
          <a:p>
            <a:r>
              <a:rPr lang="en-US" b="1">
                <a:ea typeface="+mn-lt"/>
                <a:cs typeface="+mn-lt"/>
              </a:rPr>
              <a:t>10:30 am</a:t>
            </a:r>
            <a:r>
              <a:rPr lang="en-US">
                <a:ea typeface="+mn-lt"/>
                <a:cs typeface="+mn-lt"/>
              </a:rPr>
              <a:t> Strategic Plan Review</a:t>
            </a:r>
          </a:p>
          <a:p>
            <a:endParaRPr lang="en-US" b="1">
              <a:ea typeface="+mn-lt"/>
              <a:cs typeface="+mn-lt"/>
            </a:endParaRPr>
          </a:p>
          <a:p>
            <a:r>
              <a:rPr lang="en-US" b="1">
                <a:ea typeface="+mn-lt"/>
                <a:cs typeface="+mn-lt"/>
              </a:rPr>
              <a:t>12:20 pm</a:t>
            </a:r>
            <a:r>
              <a:rPr lang="en-US">
                <a:ea typeface="+mn-lt"/>
                <a:cs typeface="+mn-lt"/>
              </a:rPr>
              <a:t> Vote</a:t>
            </a:r>
          </a:p>
          <a:p>
            <a:endParaRPr lang="en-US" b="1">
              <a:ea typeface="+mn-lt"/>
              <a:cs typeface="+mn-lt"/>
            </a:endParaRPr>
          </a:p>
          <a:p>
            <a:r>
              <a:rPr lang="en-US" b="1">
                <a:ea typeface="+mn-lt"/>
                <a:cs typeface="+mn-lt"/>
              </a:rPr>
              <a:t>12:30 pm</a:t>
            </a:r>
            <a:r>
              <a:rPr lang="en-US">
                <a:ea typeface="+mn-lt"/>
                <a:cs typeface="+mn-lt"/>
              </a:rPr>
              <a:t> Adjourn/Optional Lunch</a:t>
            </a:r>
            <a:endParaRPr lang="en-US">
              <a:cs typeface="Calibri"/>
            </a:endParaRPr>
          </a:p>
        </p:txBody>
      </p:sp>
    </p:spTree>
    <p:extLst>
      <p:ext uri="{BB962C8B-B14F-4D97-AF65-F5344CB8AC3E}">
        <p14:creationId xmlns:p14="http://schemas.microsoft.com/office/powerpoint/2010/main" val="1801976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EB8631-8355-5D87-039D-BB3F8F3CE305}"/>
              </a:ext>
            </a:extLst>
          </p:cNvPr>
          <p:cNvSpPr/>
          <p:nvPr/>
        </p:nvSpPr>
        <p:spPr>
          <a:xfrm>
            <a:off x="-28936" y="-96455"/>
            <a:ext cx="12220936" cy="169761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1130460" y="323475"/>
            <a:ext cx="9895951" cy="1033669"/>
          </a:xfrm>
        </p:spPr>
        <p:txBody>
          <a:bodyPr>
            <a:normAutofit/>
          </a:bodyPr>
          <a:lstStyle/>
          <a:p>
            <a:r>
              <a:rPr lang="en-US" sz="4000" b="1">
                <a:solidFill>
                  <a:srgbClr val="FFFFFF"/>
                </a:solidFill>
                <a:latin typeface="Calibri"/>
                <a:cs typeface="Calibri Light"/>
              </a:rPr>
              <a:t>State of Play</a:t>
            </a:r>
            <a:endParaRPr lang="en-US" sz="4000" b="1">
              <a:solidFill>
                <a:srgbClr val="FFFFFF"/>
              </a:solidFill>
              <a:latin typeface="Calibri"/>
              <a:cs typeface="Calibri"/>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1130460" y="2260323"/>
            <a:ext cx="10447448" cy="3683358"/>
          </a:xfrm>
        </p:spPr>
        <p:txBody>
          <a:bodyPr vert="horz" lIns="91440" tIns="45720" rIns="91440" bIns="45720" rtlCol="0" anchor="ctr">
            <a:normAutofit/>
          </a:bodyPr>
          <a:lstStyle/>
          <a:p>
            <a:pPr marL="0" indent="0">
              <a:buNone/>
            </a:pPr>
            <a:r>
              <a:rPr lang="en-US" sz="2500" b="1">
                <a:ea typeface="+mn-lt"/>
                <a:cs typeface="+mn-lt"/>
              </a:rPr>
              <a:t>Approach:</a:t>
            </a:r>
          </a:p>
          <a:p>
            <a:pPr marL="342900" indent="-342900"/>
            <a:r>
              <a:rPr lang="en-US" sz="2500">
                <a:cs typeface="Calibri"/>
              </a:rPr>
              <a:t>Collect information from all stakeholders </a:t>
            </a:r>
          </a:p>
          <a:p>
            <a:pPr marL="342900" indent="-342900"/>
            <a:r>
              <a:rPr lang="en-US" sz="2500">
                <a:cs typeface="Calibri"/>
              </a:rPr>
              <a:t>Formulate a general framework of principles </a:t>
            </a:r>
          </a:p>
          <a:p>
            <a:pPr marL="342900" indent="-342900"/>
            <a:r>
              <a:rPr lang="en-US" sz="2500">
                <a:cs typeface="Calibri"/>
              </a:rPr>
              <a:t>Gain consensus on top strategies for the Board </a:t>
            </a:r>
          </a:p>
          <a:p>
            <a:pPr marL="342900" indent="-342900"/>
            <a:r>
              <a:rPr lang="en-US" sz="2500">
                <a:cs typeface="Calibri"/>
              </a:rPr>
              <a:t>Utilize working groups, email feedback, one-on-one meetings, and stakeholder engagement to identify details for plan execution</a:t>
            </a:r>
          </a:p>
          <a:p>
            <a:pPr marL="342900" indent="-342900"/>
            <a:r>
              <a:rPr lang="en-US" sz="2500">
                <a:cs typeface="Calibri"/>
              </a:rPr>
              <a:t>Edit, collect input, repeat </a:t>
            </a:r>
          </a:p>
          <a:p>
            <a:pPr marL="342900" indent="-342900"/>
            <a:r>
              <a:rPr lang="en-US" sz="2500">
                <a:cs typeface="Calibri"/>
              </a:rPr>
              <a:t>Finalize a clear roadmap for Board success. </a:t>
            </a:r>
          </a:p>
        </p:txBody>
      </p:sp>
      <p:cxnSp>
        <p:nvCxnSpPr>
          <p:cNvPr id="7" name="Straight Arrow Connector 6">
            <a:extLst>
              <a:ext uri="{FF2B5EF4-FFF2-40B4-BE49-F238E27FC236}">
                <a16:creationId xmlns:a16="http://schemas.microsoft.com/office/drawing/2014/main" id="{C936E268-851B-8658-68A1-E200ADEF9FF7}"/>
              </a:ext>
            </a:extLst>
          </p:cNvPr>
          <p:cNvCxnSpPr/>
          <p:nvPr/>
        </p:nvCxnSpPr>
        <p:spPr>
          <a:xfrm flipV="1">
            <a:off x="-24958" y="1588744"/>
            <a:ext cx="12219005" cy="11576"/>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180793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56C17DE-6969-D85A-B23F-FFFBD5FF7E0E}"/>
              </a:ext>
            </a:extLst>
          </p:cNvPr>
          <p:cNvSpPr/>
          <p:nvPr/>
        </p:nvSpPr>
        <p:spPr>
          <a:xfrm>
            <a:off x="1" y="1"/>
            <a:ext cx="4465899" cy="6857996"/>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838200" y="557189"/>
            <a:ext cx="3374136" cy="5567891"/>
          </a:xfrm>
        </p:spPr>
        <p:txBody>
          <a:bodyPr>
            <a:normAutofit/>
          </a:bodyPr>
          <a:lstStyle/>
          <a:p>
            <a:r>
              <a:rPr lang="en-US" sz="5200" b="1">
                <a:solidFill>
                  <a:schemeClr val="bg1"/>
                </a:solidFill>
                <a:latin typeface="Calibri"/>
                <a:cs typeface="Calibri Light"/>
              </a:rPr>
              <a:t>Priority Areas</a:t>
            </a:r>
            <a:endParaRPr lang="en-US" sz="5200">
              <a:solidFill>
                <a:schemeClr val="bg1"/>
              </a:solidFill>
            </a:endParaRPr>
          </a:p>
        </p:txBody>
      </p:sp>
      <p:graphicFrame>
        <p:nvGraphicFramePr>
          <p:cNvPr id="5" name="Content Placeholder 2">
            <a:extLst>
              <a:ext uri="{FF2B5EF4-FFF2-40B4-BE49-F238E27FC236}">
                <a16:creationId xmlns:a16="http://schemas.microsoft.com/office/drawing/2014/main" id="{5D967017-4C42-F236-7A79-8CB3C4DF48B5}"/>
              </a:ext>
            </a:extLst>
          </p:cNvPr>
          <p:cNvGraphicFramePr>
            <a:graphicFrameLocks noGrp="1"/>
          </p:cNvGraphicFramePr>
          <p:nvPr>
            <p:ph idx="1"/>
            <p:extLst>
              <p:ext uri="{D42A27DB-BD31-4B8C-83A1-F6EECF244321}">
                <p14:modId xmlns:p14="http://schemas.microsoft.com/office/powerpoint/2010/main" val="224097744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4" name="Straight Arrow Connector 123">
            <a:extLst>
              <a:ext uri="{FF2B5EF4-FFF2-40B4-BE49-F238E27FC236}">
                <a16:creationId xmlns:a16="http://schemas.microsoft.com/office/drawing/2014/main" id="{5C1379E7-F5C7-4432-44F9-F58D7C807749}"/>
              </a:ext>
            </a:extLst>
          </p:cNvPr>
          <p:cNvCxnSpPr/>
          <p:nvPr/>
        </p:nvCxnSpPr>
        <p:spPr>
          <a:xfrm flipH="1" flipV="1">
            <a:off x="4458300" y="-2774"/>
            <a:ext cx="11577" cy="6908159"/>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0307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464DBF2B-99A6-9235-3FDE-8E80DB05FDA2}"/>
              </a:ext>
            </a:extLst>
          </p:cNvPr>
          <p:cNvGraphicFramePr>
            <a:graphicFrameLocks noGrp="1"/>
          </p:cNvGraphicFramePr>
          <p:nvPr>
            <p:ph idx="1"/>
            <p:extLst>
              <p:ext uri="{D42A27DB-BD31-4B8C-83A1-F6EECF244321}">
                <p14:modId xmlns:p14="http://schemas.microsoft.com/office/powerpoint/2010/main" val="3860663068"/>
              </p:ext>
            </p:extLst>
          </p:nvPr>
        </p:nvGraphicFramePr>
        <p:xfrm>
          <a:off x="115747" y="115747"/>
          <a:ext cx="11961034" cy="6558215"/>
        </p:xfrm>
        <a:graphic>
          <a:graphicData uri="http://schemas.openxmlformats.org/drawingml/2006/table">
            <a:tbl>
              <a:tblPr firstRow="1" firstCol="1" lastRow="1" lastCol="1" bandRow="1" bandCol="1">
                <a:tableStyleId>{5C22544A-7EE6-4342-B048-85BDC9FD1C3A}</a:tableStyleId>
              </a:tblPr>
              <a:tblGrid>
                <a:gridCol w="1295364">
                  <a:extLst>
                    <a:ext uri="{9D8B030D-6E8A-4147-A177-3AD203B41FA5}">
                      <a16:colId xmlns:a16="http://schemas.microsoft.com/office/drawing/2014/main" val="798637200"/>
                    </a:ext>
                  </a:extLst>
                </a:gridCol>
                <a:gridCol w="5181488">
                  <a:extLst>
                    <a:ext uri="{9D8B030D-6E8A-4147-A177-3AD203B41FA5}">
                      <a16:colId xmlns:a16="http://schemas.microsoft.com/office/drawing/2014/main" val="2540872825"/>
                    </a:ext>
                  </a:extLst>
                </a:gridCol>
                <a:gridCol w="5484182">
                  <a:extLst>
                    <a:ext uri="{9D8B030D-6E8A-4147-A177-3AD203B41FA5}">
                      <a16:colId xmlns:a16="http://schemas.microsoft.com/office/drawing/2014/main" val="3459265014"/>
                    </a:ext>
                  </a:extLst>
                </a:gridCol>
              </a:tblGrid>
              <a:tr h="323499">
                <a:tc>
                  <a:txBody>
                    <a:bodyPr/>
                    <a:lstStyle/>
                    <a:p>
                      <a:pPr marL="70485" marR="0" algn="ctr">
                        <a:spcBef>
                          <a:spcPts val="215"/>
                        </a:spcBef>
                        <a:spcAft>
                          <a:spcPts val="0"/>
                        </a:spcAft>
                      </a:pPr>
                      <a:r>
                        <a:rPr lang="en-US" sz="1600" b="1" spc="-20">
                          <a:solidFill>
                            <a:schemeClr val="bg1"/>
                          </a:solidFill>
                          <a:effectLst/>
                        </a:rPr>
                        <a:t>Area</a:t>
                      </a:r>
                      <a:endParaRPr lang="en-US" sz="1600" b="1">
                        <a:solidFill>
                          <a:schemeClr val="bg1"/>
                        </a:solidFill>
                        <a:effectLst/>
                      </a:endParaRPr>
                    </a:p>
                  </a:txBody>
                  <a:tcPr marL="0" marR="0" marT="0" marB="0">
                    <a:solidFill>
                      <a:schemeClr val="accent6">
                        <a:lumMod val="75000"/>
                      </a:schemeClr>
                    </a:solidFill>
                  </a:tcPr>
                </a:tc>
                <a:tc>
                  <a:txBody>
                    <a:bodyPr/>
                    <a:lstStyle/>
                    <a:p>
                      <a:pPr marL="702945" marR="0" algn="ctr">
                        <a:spcBef>
                          <a:spcPts val="215"/>
                        </a:spcBef>
                        <a:spcAft>
                          <a:spcPts val="0"/>
                        </a:spcAft>
                      </a:pPr>
                      <a:r>
                        <a:rPr lang="en-US" sz="1600" b="1" spc="-10">
                          <a:solidFill>
                            <a:schemeClr val="bg1"/>
                          </a:solidFill>
                          <a:effectLst/>
                        </a:rPr>
                        <a:t>Strategy</a:t>
                      </a:r>
                      <a:endParaRPr lang="en-US" sz="1600" b="1">
                        <a:solidFill>
                          <a:schemeClr val="bg1"/>
                        </a:solidFill>
                        <a:effectLst/>
                      </a:endParaRPr>
                    </a:p>
                  </a:txBody>
                  <a:tcPr marL="0" marR="0" marT="0" marB="0">
                    <a:solidFill>
                      <a:schemeClr val="accent6">
                        <a:lumMod val="75000"/>
                      </a:schemeClr>
                    </a:solidFill>
                  </a:tcPr>
                </a:tc>
                <a:tc>
                  <a:txBody>
                    <a:bodyPr/>
                    <a:lstStyle/>
                    <a:p>
                      <a:pPr marL="954405" marR="0" algn="ctr">
                        <a:spcBef>
                          <a:spcPts val="215"/>
                        </a:spcBef>
                        <a:spcAft>
                          <a:spcPts val="0"/>
                        </a:spcAft>
                      </a:pPr>
                      <a:r>
                        <a:rPr lang="en-US" sz="1600" b="1">
                          <a:solidFill>
                            <a:schemeClr val="bg1"/>
                          </a:solidFill>
                          <a:effectLst/>
                        </a:rPr>
                        <a:t>Select</a:t>
                      </a:r>
                      <a:r>
                        <a:rPr lang="en-US" sz="1600" b="1" spc="-55">
                          <a:solidFill>
                            <a:schemeClr val="bg1"/>
                          </a:solidFill>
                          <a:effectLst/>
                        </a:rPr>
                        <a:t> </a:t>
                      </a:r>
                      <a:r>
                        <a:rPr lang="en-US" sz="1600" b="1">
                          <a:solidFill>
                            <a:schemeClr val="bg1"/>
                          </a:solidFill>
                          <a:effectLst/>
                        </a:rPr>
                        <a:t>Milestones</a:t>
                      </a:r>
                    </a:p>
                  </a:txBody>
                  <a:tcPr marL="0" marR="0" marT="0" marB="0">
                    <a:solidFill>
                      <a:schemeClr val="accent6">
                        <a:lumMod val="75000"/>
                      </a:schemeClr>
                    </a:solidFill>
                  </a:tcPr>
                </a:tc>
                <a:extLst>
                  <a:ext uri="{0D108BD9-81ED-4DB2-BD59-A6C34878D82A}">
                    <a16:rowId xmlns:a16="http://schemas.microsoft.com/office/drawing/2014/main" val="2573110457"/>
                  </a:ext>
                </a:extLst>
              </a:tr>
              <a:tr h="421529">
                <a:tc rowSpan="3">
                  <a:txBody>
                    <a:bodyPr/>
                    <a:lstStyle/>
                    <a:p>
                      <a:pPr marL="71755" marR="0" lvl="0" algn="ctr">
                        <a:lnSpc>
                          <a:spcPct val="115000"/>
                        </a:lnSpc>
                        <a:spcBef>
                          <a:spcPts val="1100"/>
                        </a:spcBef>
                        <a:spcAft>
                          <a:spcPts val="0"/>
                        </a:spcAft>
                      </a:pPr>
                      <a:r>
                        <a:rPr lang="en-US" sz="1100" b="1" spc="-30">
                          <a:solidFill>
                            <a:schemeClr val="bg1"/>
                          </a:solidFill>
                          <a:effectLst/>
                        </a:rPr>
                        <a:t>Workforce Innovation and Opportunity Act (WIOA)</a:t>
                      </a:r>
                      <a:endParaRPr lang="en-US" sz="1100" b="1">
                        <a:solidFill>
                          <a:schemeClr val="bg1"/>
                        </a:solidFill>
                        <a:effectLst/>
                      </a:endParaRPr>
                    </a:p>
                  </a:txBody>
                  <a:tcPr marL="0" marR="0" marT="0" marB="0" vert="vert270" anchor="ctr">
                    <a:solidFill>
                      <a:schemeClr val="accent6">
                        <a:lumMod val="75000"/>
                      </a:schemeClr>
                    </a:solidFill>
                  </a:tcPr>
                </a:tc>
                <a:tc>
                  <a:txBody>
                    <a:bodyPr/>
                    <a:lstStyle/>
                    <a:p>
                      <a:pPr marL="73025" algn="l"/>
                      <a:r>
                        <a:rPr lang="en-US" sz="1000" b="1">
                          <a:solidFill>
                            <a:schemeClr val="tx1"/>
                          </a:solidFill>
                          <a:effectLst/>
                        </a:rPr>
                        <a:t>1.1</a:t>
                      </a:r>
                      <a:r>
                        <a:rPr lang="en-US" sz="1000" b="1" spc="160">
                          <a:solidFill>
                            <a:schemeClr val="tx1"/>
                          </a:solidFill>
                          <a:effectLst/>
                        </a:rPr>
                        <a:t> </a:t>
                      </a:r>
                      <a:r>
                        <a:rPr lang="en-US" sz="1000" b="1">
                          <a:solidFill>
                            <a:schemeClr val="tx1"/>
                          </a:solidFill>
                          <a:effectLst/>
                        </a:rPr>
                        <a:t>Develop, Implement, and Modify WIOA State Plan</a:t>
                      </a:r>
                      <a:endParaRPr lang="en-US" b="1">
                        <a:solidFill>
                          <a:schemeClr val="tx1"/>
                        </a:solidFill>
                        <a:effectLst/>
                      </a:endParaRPr>
                    </a:p>
                  </a:txBody>
                  <a:tcPr marL="0" marR="0" marT="0" marB="0">
                    <a:solidFill>
                      <a:schemeClr val="bg1">
                        <a:lumMod val="75000"/>
                      </a:schemeClr>
                    </a:solidFill>
                  </a:tcPr>
                </a:tc>
                <a:tc>
                  <a:txBody>
                    <a:bodyPr/>
                    <a:lstStyle/>
                    <a:p>
                      <a:pPr marL="123190" algn="l"/>
                      <a:r>
                        <a:rPr lang="en-US" sz="900" b="1">
                          <a:solidFill>
                            <a:schemeClr val="tx1"/>
                          </a:solidFill>
                          <a:effectLst/>
                        </a:rPr>
                        <a:t>The SWDB Policy Committee will review yearly WIOA reporting and provide guidance on corrective measures by January 2025 to increase service utilization by no less than 20%. </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161166210"/>
                  </a:ext>
                </a:extLst>
              </a:tr>
              <a:tr h="323499">
                <a:tc vMerge="1">
                  <a:txBody>
                    <a:bodyPr/>
                    <a:lstStyle/>
                    <a:p>
                      <a:endParaRPr lang="en-US"/>
                    </a:p>
                  </a:txBody>
                  <a:tcPr/>
                </a:tc>
                <a:tc>
                  <a:txBody>
                    <a:bodyPr/>
                    <a:lstStyle/>
                    <a:p>
                      <a:pPr marL="73025" marR="0" algn="l">
                        <a:spcBef>
                          <a:spcPts val="95"/>
                        </a:spcBef>
                        <a:spcAft>
                          <a:spcPts val="0"/>
                        </a:spcAft>
                      </a:pPr>
                      <a:r>
                        <a:rPr lang="en-US" sz="1000" b="1">
                          <a:solidFill>
                            <a:schemeClr val="tx1"/>
                          </a:solidFill>
                          <a:effectLst/>
                        </a:rPr>
                        <a:t>1.2</a:t>
                      </a:r>
                      <a:r>
                        <a:rPr lang="en-US" sz="1000" b="1" spc="110">
                          <a:solidFill>
                            <a:schemeClr val="tx1"/>
                          </a:solidFill>
                          <a:effectLst/>
                        </a:rPr>
                        <a:t> </a:t>
                      </a:r>
                      <a:r>
                        <a:rPr lang="en-US" sz="1000" b="1">
                          <a:solidFill>
                            <a:schemeClr val="tx1"/>
                          </a:solidFill>
                          <a:effectLst/>
                        </a:rPr>
                        <a:t>Select One-Stop Operator and Monitor System Improvement</a:t>
                      </a:r>
                      <a:endParaRPr lang="en-US" b="1">
                        <a:solidFill>
                          <a:schemeClr val="tx1"/>
                        </a:solidFill>
                        <a:effectLst/>
                      </a:endParaRPr>
                    </a:p>
                  </a:txBody>
                  <a:tcPr marL="0" marR="0" marT="0" marB="0">
                    <a:solidFill>
                      <a:schemeClr val="bg1">
                        <a:lumMod val="75000"/>
                      </a:schemeClr>
                    </a:solidFill>
                  </a:tcPr>
                </a:tc>
                <a:tc>
                  <a:txBody>
                    <a:bodyPr/>
                    <a:lstStyle/>
                    <a:p>
                      <a:pPr marL="123190" marR="528955" algn="l">
                        <a:spcBef>
                          <a:spcPts val="95"/>
                        </a:spcBef>
                        <a:spcAft>
                          <a:spcPts val="0"/>
                        </a:spcAft>
                      </a:pPr>
                      <a:r>
                        <a:rPr lang="en-US" sz="900" b="1">
                          <a:solidFill>
                            <a:schemeClr val="tx1"/>
                          </a:solidFill>
                          <a:effectLst/>
                        </a:rPr>
                        <a:t>By July 2023, the One-Stop Operator will be selected. </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668432848"/>
                  </a:ext>
                </a:extLst>
              </a:tr>
              <a:tr h="588181">
                <a:tc vMerge="1">
                  <a:txBody>
                    <a:bodyPr/>
                    <a:lstStyle/>
                    <a:p>
                      <a:endParaRPr lang="en-US"/>
                    </a:p>
                  </a:txBody>
                  <a:tcPr/>
                </a:tc>
                <a:tc>
                  <a:txBody>
                    <a:bodyPr/>
                    <a:lstStyle/>
                    <a:p>
                      <a:pPr marL="73025" marR="0" algn="l">
                        <a:spcBef>
                          <a:spcPts val="95"/>
                        </a:spcBef>
                        <a:spcAft>
                          <a:spcPts val="0"/>
                        </a:spcAft>
                      </a:pPr>
                      <a:r>
                        <a:rPr lang="en-US" sz="1000" b="1">
                          <a:solidFill>
                            <a:schemeClr val="tx1"/>
                          </a:solidFill>
                          <a:effectLst/>
                        </a:rPr>
                        <a:t>1.3 Create and Apply State Performance Accountability Measures</a:t>
                      </a:r>
                      <a:endParaRPr lang="en-US" b="1">
                        <a:solidFill>
                          <a:schemeClr val="tx1"/>
                        </a:solidFill>
                        <a:effectLst/>
                      </a:endParaRPr>
                    </a:p>
                  </a:txBody>
                  <a:tcPr marL="0" marR="0" marT="0" marB="0">
                    <a:solidFill>
                      <a:schemeClr val="bg1">
                        <a:lumMod val="75000"/>
                      </a:schemeClr>
                    </a:solidFill>
                  </a:tcPr>
                </a:tc>
                <a:tc>
                  <a:txBody>
                    <a:bodyPr/>
                    <a:lstStyle/>
                    <a:p>
                      <a:pPr marL="123190" marR="528955" algn="l">
                        <a:spcBef>
                          <a:spcPts val="95"/>
                        </a:spcBef>
                        <a:spcAft>
                          <a:spcPts val="0"/>
                        </a:spcAft>
                      </a:pPr>
                      <a:r>
                        <a:rPr lang="en-US" sz="900" b="1">
                          <a:solidFill>
                            <a:schemeClr val="tx1"/>
                          </a:solidFill>
                          <a:effectLst/>
                        </a:rPr>
                        <a:t>By March 2026, the Policy Committee will produce a report on metrics to be evaluated by the full SWDB. The SWDB will provide recommendations for areas of improvement with a corrective action plan and potential consequences with agreed upon deadlines. </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3890767728"/>
                  </a:ext>
                </a:extLst>
              </a:tr>
              <a:tr h="588181">
                <a:tc rowSpan="3">
                  <a:txBody>
                    <a:bodyPr/>
                    <a:lstStyle/>
                    <a:p>
                      <a:pPr marL="266065" marR="0" lvl="0" algn="ctr">
                        <a:spcBef>
                          <a:spcPts val="1100"/>
                        </a:spcBef>
                        <a:spcAft>
                          <a:spcPts val="0"/>
                        </a:spcAft>
                      </a:pPr>
                      <a:r>
                        <a:rPr lang="en-US" sz="1100" b="1" spc="-10">
                          <a:solidFill>
                            <a:schemeClr val="bg1"/>
                          </a:solidFill>
                          <a:effectLst/>
                        </a:rPr>
                        <a:t>Workforce System Alignment</a:t>
                      </a:r>
                      <a:endParaRPr lang="en-US" sz="1100" b="1">
                        <a:solidFill>
                          <a:schemeClr val="bg1"/>
                        </a:solidFill>
                        <a:effectLst/>
                      </a:endParaRPr>
                    </a:p>
                  </a:txBody>
                  <a:tcPr marL="0" marR="0" marT="0" marB="0" vert="vert270" anchor="ctr">
                    <a:solidFill>
                      <a:schemeClr val="accent6">
                        <a:lumMod val="75000"/>
                      </a:schemeClr>
                    </a:solidFill>
                  </a:tcPr>
                </a:tc>
                <a:tc>
                  <a:txBody>
                    <a:bodyPr/>
                    <a:lstStyle/>
                    <a:p>
                      <a:pPr marL="72390" marR="0" algn="l">
                        <a:spcBef>
                          <a:spcPts val="435"/>
                        </a:spcBef>
                        <a:spcAft>
                          <a:spcPts val="0"/>
                        </a:spcAft>
                      </a:pPr>
                      <a:r>
                        <a:rPr lang="en-US" sz="1000" b="1">
                          <a:solidFill>
                            <a:schemeClr val="tx1"/>
                          </a:solidFill>
                          <a:effectLst/>
                        </a:rPr>
                        <a:t>2.1</a:t>
                      </a:r>
                      <a:r>
                        <a:rPr lang="en-US" sz="1000" b="1" spc="215">
                          <a:solidFill>
                            <a:schemeClr val="tx1"/>
                          </a:solidFill>
                          <a:effectLst/>
                        </a:rPr>
                        <a:t> </a:t>
                      </a:r>
                      <a:r>
                        <a:rPr lang="en-US" sz="1000" b="1">
                          <a:solidFill>
                            <a:schemeClr val="tx1"/>
                          </a:solidFill>
                          <a:effectLst/>
                        </a:rPr>
                        <a:t>Create and Implement a Warm Handoff System</a:t>
                      </a:r>
                      <a:endParaRPr lang="en-US" b="1">
                        <a:solidFill>
                          <a:schemeClr val="tx1"/>
                        </a:solidFill>
                        <a:effectLst/>
                      </a:endParaRPr>
                    </a:p>
                  </a:txBody>
                  <a:tcPr marL="0" marR="0" marT="0" marB="0">
                    <a:solidFill>
                      <a:schemeClr val="accent6">
                        <a:lumMod val="40000"/>
                        <a:lumOff val="60000"/>
                      </a:schemeClr>
                    </a:solidFill>
                  </a:tcPr>
                </a:tc>
                <a:tc>
                  <a:txBody>
                    <a:bodyPr/>
                    <a:lstStyle/>
                    <a:p>
                      <a:pPr marL="122555" marR="528955" algn="l">
                        <a:spcBef>
                          <a:spcPts val="410"/>
                        </a:spcBef>
                        <a:spcAft>
                          <a:spcPts val="0"/>
                        </a:spcAft>
                      </a:pPr>
                      <a:r>
                        <a:rPr lang="en-US" sz="900" b="1">
                          <a:solidFill>
                            <a:schemeClr val="tx1"/>
                          </a:solidFill>
                          <a:effectLst/>
                        </a:rPr>
                        <a:t>By January 2024, the SWDB staff and One-Stop Operator will have distributed the updated common intake form, with established KPIs to track effectiveness, to all applicable service locations (both physical and virtual) and provide training to staff on form updates.</a:t>
                      </a:r>
                      <a:endParaRPr lang="en-US" b="1">
                        <a:solidFill>
                          <a:schemeClr val="tx1"/>
                        </a:solidFill>
                        <a:effectLst/>
                      </a:endParaRPr>
                    </a:p>
                  </a:txBody>
                  <a:tcPr marL="0" marR="0" marT="0" marB="0">
                    <a:solidFill>
                      <a:schemeClr val="accent6">
                        <a:lumMod val="40000"/>
                        <a:lumOff val="60000"/>
                      </a:schemeClr>
                    </a:solidFill>
                  </a:tcPr>
                </a:tc>
                <a:extLst>
                  <a:ext uri="{0D108BD9-81ED-4DB2-BD59-A6C34878D82A}">
                    <a16:rowId xmlns:a16="http://schemas.microsoft.com/office/drawing/2014/main" val="3877275103"/>
                  </a:ext>
                </a:extLst>
              </a:tr>
              <a:tr h="343105">
                <a:tc vMerge="1">
                  <a:txBody>
                    <a:bodyPr/>
                    <a:lstStyle/>
                    <a:p>
                      <a:endParaRPr lang="en-US"/>
                    </a:p>
                  </a:txBody>
                  <a:tcPr/>
                </a:tc>
                <a:tc>
                  <a:txBody>
                    <a:bodyPr/>
                    <a:lstStyle/>
                    <a:p>
                      <a:pPr marL="72390" marR="0" algn="l">
                        <a:spcBef>
                          <a:spcPts val="435"/>
                        </a:spcBef>
                        <a:spcAft>
                          <a:spcPts val="0"/>
                        </a:spcAft>
                      </a:pPr>
                      <a:r>
                        <a:rPr lang="en-US" sz="1000" b="1">
                          <a:solidFill>
                            <a:schemeClr val="tx1"/>
                          </a:solidFill>
                          <a:effectLst/>
                        </a:rPr>
                        <a:t>2.2</a:t>
                      </a:r>
                      <a:r>
                        <a:rPr lang="en-US" sz="1000" b="1" spc="170">
                          <a:solidFill>
                            <a:schemeClr val="tx1"/>
                          </a:solidFill>
                          <a:effectLst/>
                        </a:rPr>
                        <a:t> </a:t>
                      </a:r>
                      <a:r>
                        <a:rPr lang="en-US" sz="1000" b="1">
                          <a:solidFill>
                            <a:schemeClr val="tx1"/>
                          </a:solidFill>
                          <a:effectLst/>
                        </a:rPr>
                        <a:t>Foster and Maintain Regional Business Partnerships</a:t>
                      </a:r>
                      <a:endParaRPr lang="en-US" b="1">
                        <a:solidFill>
                          <a:schemeClr val="tx1"/>
                        </a:solidFill>
                        <a:effectLst/>
                      </a:endParaRPr>
                    </a:p>
                  </a:txBody>
                  <a:tcPr marL="0" marR="0" marT="0" marB="0">
                    <a:solidFill>
                      <a:schemeClr val="accent6">
                        <a:lumMod val="40000"/>
                        <a:lumOff val="60000"/>
                      </a:schemeClr>
                    </a:solidFill>
                  </a:tcPr>
                </a:tc>
                <a:tc>
                  <a:txBody>
                    <a:bodyPr/>
                    <a:lstStyle/>
                    <a:p>
                      <a:pPr marL="122555" marR="528955" algn="l">
                        <a:spcBef>
                          <a:spcPts val="410"/>
                        </a:spcBef>
                        <a:spcAft>
                          <a:spcPts val="0"/>
                        </a:spcAft>
                      </a:pPr>
                      <a:r>
                        <a:rPr lang="en-US" sz="900" b="1">
                          <a:solidFill>
                            <a:schemeClr val="tx1"/>
                          </a:solidFill>
                          <a:effectLst/>
                        </a:rPr>
                        <a:t>By January 2024, board members </a:t>
                      </a:r>
                      <a:r>
                        <a:rPr lang="en-US" sz="1000" b="1" kern="1200">
                          <a:solidFill>
                            <a:schemeClr val="tx1"/>
                          </a:solidFill>
                          <a:effectLst/>
                          <a:latin typeface="+mn-lt"/>
                          <a:ea typeface="+mn-ea"/>
                          <a:cs typeface="+mn-cs"/>
                        </a:rPr>
                        <a:t>will</a:t>
                      </a:r>
                      <a:r>
                        <a:rPr lang="en-US" sz="900" b="1">
                          <a:solidFill>
                            <a:schemeClr val="tx1"/>
                          </a:solidFill>
                          <a:effectLst/>
                        </a:rPr>
                        <a:t> review summary county visit employer reports compiled by the SWDB staff and provide actionable feedback. </a:t>
                      </a:r>
                      <a:endParaRPr lang="en-US" b="1">
                        <a:solidFill>
                          <a:schemeClr val="tx1"/>
                        </a:solidFill>
                        <a:effectLst/>
                      </a:endParaRPr>
                    </a:p>
                  </a:txBody>
                  <a:tcPr marL="0" marR="0" marT="0" marB="0">
                    <a:solidFill>
                      <a:schemeClr val="accent6">
                        <a:lumMod val="40000"/>
                        <a:lumOff val="60000"/>
                      </a:schemeClr>
                    </a:solidFill>
                  </a:tcPr>
                </a:tc>
                <a:extLst>
                  <a:ext uri="{0D108BD9-81ED-4DB2-BD59-A6C34878D82A}">
                    <a16:rowId xmlns:a16="http://schemas.microsoft.com/office/drawing/2014/main" val="3093407442"/>
                  </a:ext>
                </a:extLst>
              </a:tr>
              <a:tr h="401924">
                <a:tc vMerge="1">
                  <a:txBody>
                    <a:bodyPr/>
                    <a:lstStyle/>
                    <a:p>
                      <a:endParaRPr lang="en-US"/>
                    </a:p>
                  </a:txBody>
                  <a:tcPr/>
                </a:tc>
                <a:tc>
                  <a:txBody>
                    <a:bodyPr/>
                    <a:lstStyle/>
                    <a:p>
                      <a:pPr marL="72390" marR="0" algn="l">
                        <a:spcBef>
                          <a:spcPts val="435"/>
                        </a:spcBef>
                        <a:spcAft>
                          <a:spcPts val="0"/>
                        </a:spcAft>
                      </a:pPr>
                      <a:r>
                        <a:rPr lang="en-US" sz="1000" b="1">
                          <a:solidFill>
                            <a:schemeClr val="tx1"/>
                          </a:solidFill>
                          <a:effectLst/>
                        </a:rPr>
                        <a:t>2.3</a:t>
                      </a:r>
                      <a:r>
                        <a:rPr lang="en-US" sz="1000" b="1" spc="145">
                          <a:solidFill>
                            <a:schemeClr val="tx1"/>
                          </a:solidFill>
                          <a:effectLst/>
                        </a:rPr>
                        <a:t> </a:t>
                      </a:r>
                      <a:r>
                        <a:rPr lang="en-US" sz="1000" b="1">
                          <a:solidFill>
                            <a:schemeClr val="tx1"/>
                          </a:solidFill>
                          <a:effectLst/>
                        </a:rPr>
                        <a:t>Expand Workforce Services to Marginalized Groups</a:t>
                      </a:r>
                      <a:endParaRPr lang="en-US" b="1">
                        <a:solidFill>
                          <a:schemeClr val="tx1"/>
                        </a:solidFill>
                        <a:effectLst/>
                      </a:endParaRPr>
                    </a:p>
                  </a:txBody>
                  <a:tcPr marL="0" marR="0" marT="0" marB="0">
                    <a:solidFill>
                      <a:schemeClr val="accent6">
                        <a:lumMod val="40000"/>
                        <a:lumOff val="60000"/>
                      </a:schemeClr>
                    </a:solidFill>
                  </a:tcPr>
                </a:tc>
                <a:tc>
                  <a:txBody>
                    <a:bodyPr/>
                    <a:lstStyle/>
                    <a:p>
                      <a:pPr marL="122555" marR="528955" algn="l">
                        <a:spcBef>
                          <a:spcPts val="410"/>
                        </a:spcBef>
                        <a:spcAft>
                          <a:spcPts val="0"/>
                        </a:spcAft>
                      </a:pPr>
                      <a:r>
                        <a:rPr lang="en-US" sz="900" b="1">
                          <a:solidFill>
                            <a:schemeClr val="tx1"/>
                          </a:solidFill>
                          <a:effectLst/>
                        </a:rPr>
                        <a:t>By December 2024, the SWDB staff will host at least four events related to promoting workforce services to marginalized groups. </a:t>
                      </a:r>
                      <a:endParaRPr lang="en-US" b="1">
                        <a:solidFill>
                          <a:schemeClr val="tx1"/>
                        </a:solidFill>
                        <a:effectLst/>
                      </a:endParaRPr>
                    </a:p>
                  </a:txBody>
                  <a:tcPr marL="0" marR="0" marT="0" marB="0">
                    <a:solidFill>
                      <a:schemeClr val="accent6">
                        <a:lumMod val="40000"/>
                        <a:lumOff val="60000"/>
                      </a:schemeClr>
                    </a:solidFill>
                  </a:tcPr>
                </a:tc>
                <a:extLst>
                  <a:ext uri="{0D108BD9-81ED-4DB2-BD59-A6C34878D82A}">
                    <a16:rowId xmlns:a16="http://schemas.microsoft.com/office/drawing/2014/main" val="1004181078"/>
                  </a:ext>
                </a:extLst>
              </a:tr>
              <a:tr h="460741">
                <a:tc rowSpan="2">
                  <a:txBody>
                    <a:bodyPr/>
                    <a:lstStyle/>
                    <a:p>
                      <a:pPr marL="289560" lvl="0" algn="ctr"/>
                      <a:r>
                        <a:rPr lang="en-US" sz="1100" b="1" spc="-10">
                          <a:solidFill>
                            <a:schemeClr val="bg1"/>
                          </a:solidFill>
                          <a:effectLst/>
                        </a:rPr>
                        <a:t>Workforce Supports</a:t>
                      </a:r>
                      <a:endParaRPr lang="en-US" sz="1100" b="1">
                        <a:solidFill>
                          <a:schemeClr val="bg1"/>
                        </a:solidFill>
                        <a:effectLst/>
                      </a:endParaRPr>
                    </a:p>
                  </a:txBody>
                  <a:tcPr marL="0" marR="0" marT="0" marB="0" vert="vert270" anchor="ctr">
                    <a:solidFill>
                      <a:schemeClr val="accent6">
                        <a:lumMod val="75000"/>
                      </a:schemeClr>
                    </a:solidFill>
                  </a:tcPr>
                </a:tc>
                <a:tc>
                  <a:txBody>
                    <a:bodyPr/>
                    <a:lstStyle/>
                    <a:p>
                      <a:pPr marL="71755" marR="0" algn="l">
                        <a:spcBef>
                          <a:spcPts val="270"/>
                        </a:spcBef>
                        <a:spcAft>
                          <a:spcPts val="0"/>
                        </a:spcAft>
                      </a:pPr>
                      <a:r>
                        <a:rPr lang="en-US" sz="1000" b="1">
                          <a:solidFill>
                            <a:schemeClr val="tx1"/>
                          </a:solidFill>
                          <a:effectLst/>
                        </a:rPr>
                        <a:t>3.1 Solicit and Apply Workforce Board Policy Input</a:t>
                      </a:r>
                      <a:endParaRPr lang="en-US" b="1">
                        <a:solidFill>
                          <a:schemeClr val="tx1"/>
                        </a:solidFill>
                        <a:effectLst/>
                      </a:endParaRPr>
                    </a:p>
                  </a:txBody>
                  <a:tcPr marL="0" marR="0" marT="0" marB="0">
                    <a:solidFill>
                      <a:schemeClr val="bg1">
                        <a:lumMod val="75000"/>
                      </a:schemeClr>
                    </a:solidFill>
                  </a:tcPr>
                </a:tc>
                <a:tc>
                  <a:txBody>
                    <a:bodyPr/>
                    <a:lstStyle/>
                    <a:p>
                      <a:pPr marL="122555" marR="0" algn="l">
                        <a:spcBef>
                          <a:spcPts val="0"/>
                        </a:spcBef>
                        <a:spcAft>
                          <a:spcPts val="0"/>
                        </a:spcAft>
                      </a:pPr>
                      <a:r>
                        <a:rPr lang="en-US" sz="900" b="1">
                          <a:solidFill>
                            <a:schemeClr val="tx1"/>
                          </a:solidFill>
                          <a:effectLst/>
                        </a:rPr>
                        <a:t>By FY2026 budgeting deadline, the Policy Committee will recommend workforce policy to the Governor’s office that clearly outlines each policies contribution to net new workers per year. </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3227813276"/>
                  </a:ext>
                </a:extLst>
              </a:tr>
              <a:tr h="460741">
                <a:tc vMerge="1">
                  <a:txBody>
                    <a:bodyPr/>
                    <a:lstStyle/>
                    <a:p>
                      <a:endParaRPr lang="en-US"/>
                    </a:p>
                  </a:txBody>
                  <a:tcPr/>
                </a:tc>
                <a:tc>
                  <a:txBody>
                    <a:bodyPr/>
                    <a:lstStyle/>
                    <a:p>
                      <a:pPr marL="71755" marR="0" algn="l">
                        <a:spcBef>
                          <a:spcPts val="390"/>
                        </a:spcBef>
                        <a:spcAft>
                          <a:spcPts val="0"/>
                        </a:spcAft>
                      </a:pPr>
                      <a:r>
                        <a:rPr lang="en-US" sz="1000" b="1">
                          <a:solidFill>
                            <a:schemeClr val="tx1"/>
                          </a:solidFill>
                          <a:effectLst/>
                        </a:rPr>
                        <a:t>3.2 Implement Language Accessibility Plan for Workforce Related Materials</a:t>
                      </a:r>
                      <a:endParaRPr lang="en-US" b="1">
                        <a:solidFill>
                          <a:schemeClr val="tx1"/>
                        </a:solidFill>
                        <a:effectLst/>
                      </a:endParaRPr>
                    </a:p>
                  </a:txBody>
                  <a:tcPr marL="0" marR="0" marT="0" marB="0">
                    <a:solidFill>
                      <a:schemeClr val="bg1">
                        <a:lumMod val="75000"/>
                      </a:schemeClr>
                    </a:solidFill>
                  </a:tcPr>
                </a:tc>
                <a:tc>
                  <a:txBody>
                    <a:bodyPr/>
                    <a:lstStyle/>
                    <a:p>
                      <a:pPr marL="122555" marR="170180" algn="l">
                        <a:spcBef>
                          <a:spcPts val="390"/>
                        </a:spcBef>
                        <a:spcAft>
                          <a:spcPts val="0"/>
                        </a:spcAft>
                      </a:pPr>
                      <a:r>
                        <a:rPr lang="en-US" sz="900" b="1">
                          <a:solidFill>
                            <a:schemeClr val="tx1"/>
                          </a:solidFill>
                          <a:effectLst/>
                        </a:rPr>
                        <a:t>The SWDB will produce translated materials to partners and program providers.</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2345098036"/>
                  </a:ext>
                </a:extLst>
              </a:tr>
              <a:tr h="284287">
                <a:tc rowSpan="3">
                  <a:txBody>
                    <a:bodyPr/>
                    <a:lstStyle/>
                    <a:p>
                      <a:pPr lvl="0" algn="ctr"/>
                      <a:endParaRPr lang="en-US" sz="1100" b="1">
                        <a:solidFill>
                          <a:schemeClr val="bg1"/>
                        </a:solidFill>
                        <a:effectLst/>
                      </a:endParaRPr>
                    </a:p>
                    <a:p>
                      <a:pPr lvl="0" algn="ctr"/>
                      <a:r>
                        <a:rPr lang="en-US" sz="1100" b="1" spc="-10">
                          <a:solidFill>
                            <a:schemeClr val="bg1"/>
                          </a:solidFill>
                          <a:effectLst/>
                        </a:rPr>
                        <a:t>Workforce Education and Training</a:t>
                      </a:r>
                      <a:endParaRPr lang="en-US" sz="1100" b="1">
                        <a:solidFill>
                          <a:schemeClr val="bg1"/>
                        </a:solidFill>
                        <a:effectLst/>
                      </a:endParaRPr>
                    </a:p>
                  </a:txBody>
                  <a:tcPr marL="0" marR="0" marT="0" marB="0" vert="vert270" anchor="ctr">
                    <a:solidFill>
                      <a:schemeClr val="accent6">
                        <a:lumMod val="75000"/>
                      </a:schemeClr>
                    </a:solidFill>
                  </a:tcPr>
                </a:tc>
                <a:tc>
                  <a:txBody>
                    <a:bodyPr/>
                    <a:lstStyle/>
                    <a:p>
                      <a:pPr marL="71755" marR="0" algn="l">
                        <a:spcBef>
                          <a:spcPts val="390"/>
                        </a:spcBef>
                        <a:spcAft>
                          <a:spcPts val="0"/>
                        </a:spcAft>
                      </a:pPr>
                      <a:r>
                        <a:rPr lang="en-US" sz="1000" b="1">
                          <a:solidFill>
                            <a:schemeClr val="tx1"/>
                          </a:solidFill>
                          <a:effectLst/>
                        </a:rPr>
                        <a:t>4.1 Map Career Pathways (Career Pathways Committee)</a:t>
                      </a:r>
                      <a:endParaRPr lang="en-US" b="1">
                        <a:solidFill>
                          <a:schemeClr val="tx1"/>
                        </a:solidFill>
                        <a:effectLst/>
                      </a:endParaRPr>
                    </a:p>
                  </a:txBody>
                  <a:tcPr marL="0" marR="0" marT="0" marB="0">
                    <a:solidFill>
                      <a:schemeClr val="accent6">
                        <a:lumMod val="40000"/>
                        <a:lumOff val="60000"/>
                      </a:schemeClr>
                    </a:solidFill>
                  </a:tcPr>
                </a:tc>
                <a:tc>
                  <a:txBody>
                    <a:bodyPr/>
                    <a:lstStyle/>
                    <a:p>
                      <a:pPr marL="122555" marR="170180" algn="l">
                        <a:spcBef>
                          <a:spcPts val="390"/>
                        </a:spcBef>
                        <a:spcAft>
                          <a:spcPts val="0"/>
                        </a:spcAft>
                      </a:pPr>
                      <a:r>
                        <a:rPr lang="en-US" sz="900" b="1">
                          <a:solidFill>
                            <a:schemeClr val="tx1"/>
                          </a:solidFill>
                          <a:effectLst/>
                        </a:rPr>
                        <a:t>By January 2024, the Career Pathways Committee will begin its annual career pathways approval process. </a:t>
                      </a:r>
                      <a:endParaRPr lang="en-US" b="1">
                        <a:solidFill>
                          <a:schemeClr val="tx1"/>
                        </a:solidFill>
                        <a:effectLst/>
                      </a:endParaRPr>
                    </a:p>
                  </a:txBody>
                  <a:tcPr marL="0" marR="0" marT="0" marB="0">
                    <a:solidFill>
                      <a:schemeClr val="accent6">
                        <a:lumMod val="40000"/>
                        <a:lumOff val="60000"/>
                      </a:schemeClr>
                    </a:solidFill>
                  </a:tcPr>
                </a:tc>
                <a:extLst>
                  <a:ext uri="{0D108BD9-81ED-4DB2-BD59-A6C34878D82A}">
                    <a16:rowId xmlns:a16="http://schemas.microsoft.com/office/drawing/2014/main" val="4284686392"/>
                  </a:ext>
                </a:extLst>
              </a:tr>
              <a:tr h="352909">
                <a:tc vMerge="1">
                  <a:txBody>
                    <a:bodyPr/>
                    <a:lstStyle/>
                    <a:p>
                      <a:endParaRPr lang="en-US"/>
                    </a:p>
                  </a:txBody>
                  <a:tcPr/>
                </a:tc>
                <a:tc>
                  <a:txBody>
                    <a:bodyPr/>
                    <a:lstStyle/>
                    <a:p>
                      <a:pPr marL="71755" marR="0" algn="l">
                        <a:spcBef>
                          <a:spcPts val="390"/>
                        </a:spcBef>
                        <a:spcAft>
                          <a:spcPts val="0"/>
                        </a:spcAft>
                      </a:pPr>
                      <a:r>
                        <a:rPr lang="en-US" sz="1000" b="1">
                          <a:solidFill>
                            <a:schemeClr val="tx1"/>
                          </a:solidFill>
                          <a:effectLst/>
                        </a:rPr>
                        <a:t>4.2 Host Education and Training Provider Round Tables</a:t>
                      </a:r>
                      <a:endParaRPr lang="en-US" b="1">
                        <a:solidFill>
                          <a:schemeClr val="tx1"/>
                        </a:solidFill>
                        <a:effectLst/>
                      </a:endParaRPr>
                    </a:p>
                  </a:txBody>
                  <a:tcPr marL="0" marR="0" marT="0" marB="0">
                    <a:solidFill>
                      <a:schemeClr val="accent6">
                        <a:lumMod val="40000"/>
                        <a:lumOff val="60000"/>
                      </a:schemeClr>
                    </a:solidFill>
                  </a:tcPr>
                </a:tc>
                <a:tc>
                  <a:txBody>
                    <a:bodyPr/>
                    <a:lstStyle/>
                    <a:p>
                      <a:pPr marL="122555" marR="170180" algn="l">
                        <a:spcBef>
                          <a:spcPts val="390"/>
                        </a:spcBef>
                        <a:spcAft>
                          <a:spcPts val="0"/>
                        </a:spcAft>
                      </a:pPr>
                      <a:r>
                        <a:rPr lang="en-US" sz="900" b="1">
                          <a:solidFill>
                            <a:schemeClr val="tx1"/>
                          </a:solidFill>
                          <a:effectLst/>
                        </a:rPr>
                        <a:t>By December 2024, the SWDB will host no less than two convenings of education, training, and workforce support providers.</a:t>
                      </a:r>
                      <a:endParaRPr lang="en-US" b="1">
                        <a:solidFill>
                          <a:schemeClr val="tx1"/>
                        </a:solidFill>
                        <a:effectLst/>
                      </a:endParaRPr>
                    </a:p>
                  </a:txBody>
                  <a:tcPr marL="0" marR="0" marT="0" marB="0">
                    <a:solidFill>
                      <a:schemeClr val="accent6">
                        <a:lumMod val="40000"/>
                        <a:lumOff val="60000"/>
                      </a:schemeClr>
                    </a:solidFill>
                  </a:tcPr>
                </a:tc>
                <a:extLst>
                  <a:ext uri="{0D108BD9-81ED-4DB2-BD59-A6C34878D82A}">
                    <a16:rowId xmlns:a16="http://schemas.microsoft.com/office/drawing/2014/main" val="501818281"/>
                  </a:ext>
                </a:extLst>
              </a:tr>
              <a:tr h="352909">
                <a:tc vMerge="1">
                  <a:txBody>
                    <a:bodyPr/>
                    <a:lstStyle/>
                    <a:p>
                      <a:endParaRPr lang="en-US"/>
                    </a:p>
                  </a:txBody>
                  <a:tcPr/>
                </a:tc>
                <a:tc>
                  <a:txBody>
                    <a:bodyPr/>
                    <a:lstStyle/>
                    <a:p>
                      <a:pPr marL="71755" marR="0" algn="l">
                        <a:spcBef>
                          <a:spcPts val="390"/>
                        </a:spcBef>
                        <a:spcAft>
                          <a:spcPts val="0"/>
                        </a:spcAft>
                      </a:pPr>
                      <a:r>
                        <a:rPr lang="en-US" sz="1000" b="1">
                          <a:solidFill>
                            <a:schemeClr val="tx1"/>
                          </a:solidFill>
                          <a:effectLst/>
                        </a:rPr>
                        <a:t>4.3 Define Eligibility and Approve Credentials of Value (Training and Credentialing Committee)</a:t>
                      </a:r>
                      <a:endParaRPr lang="en-US" b="1">
                        <a:solidFill>
                          <a:schemeClr val="tx1"/>
                        </a:solidFill>
                        <a:effectLst/>
                      </a:endParaRPr>
                    </a:p>
                  </a:txBody>
                  <a:tcPr marL="0" marR="0" marT="0" marB="0">
                    <a:solidFill>
                      <a:schemeClr val="accent6">
                        <a:lumMod val="40000"/>
                        <a:lumOff val="60000"/>
                      </a:schemeClr>
                    </a:solidFill>
                  </a:tcPr>
                </a:tc>
                <a:tc>
                  <a:txBody>
                    <a:bodyPr/>
                    <a:lstStyle/>
                    <a:p>
                      <a:pPr marL="122555" marR="170180" algn="l">
                        <a:spcBef>
                          <a:spcPts val="390"/>
                        </a:spcBef>
                        <a:spcAft>
                          <a:spcPts val="0"/>
                        </a:spcAft>
                      </a:pPr>
                      <a:r>
                        <a:rPr lang="en-US" sz="900" b="1">
                          <a:solidFill>
                            <a:schemeClr val="tx1"/>
                          </a:solidFill>
                          <a:effectLst/>
                        </a:rPr>
                        <a:t>By June 2024, the Training and Credentialing Committee will officially begin involvement reviewing eligible training providers and credentials of value. </a:t>
                      </a:r>
                      <a:endParaRPr lang="en-US" b="1">
                        <a:solidFill>
                          <a:schemeClr val="tx1"/>
                        </a:solidFill>
                        <a:effectLst/>
                      </a:endParaRPr>
                    </a:p>
                  </a:txBody>
                  <a:tcPr marL="0" marR="0" marT="0" marB="0">
                    <a:solidFill>
                      <a:schemeClr val="accent6">
                        <a:lumMod val="40000"/>
                        <a:lumOff val="60000"/>
                      </a:schemeClr>
                    </a:solidFill>
                  </a:tcPr>
                </a:tc>
                <a:extLst>
                  <a:ext uri="{0D108BD9-81ED-4DB2-BD59-A6C34878D82A}">
                    <a16:rowId xmlns:a16="http://schemas.microsoft.com/office/drawing/2014/main" val="488864945"/>
                  </a:ext>
                </a:extLst>
              </a:tr>
              <a:tr h="421529">
                <a:tc rowSpan="4">
                  <a:txBody>
                    <a:bodyPr/>
                    <a:lstStyle/>
                    <a:p>
                      <a:pPr lvl="0" algn="ctr"/>
                      <a:r>
                        <a:rPr lang="en-US" sz="1100" b="1" spc="-10">
                          <a:solidFill>
                            <a:schemeClr val="bg1"/>
                          </a:solidFill>
                          <a:effectLst/>
                        </a:rPr>
                        <a:t>Size and </a:t>
                      </a:r>
                      <a:endParaRPr lang="en-US" sz="1100" b="1">
                        <a:solidFill>
                          <a:schemeClr val="bg1"/>
                        </a:solidFill>
                        <a:effectLst/>
                      </a:endParaRPr>
                    </a:p>
                    <a:p>
                      <a:pPr lvl="0" algn="ctr"/>
                      <a:r>
                        <a:rPr lang="en-US" sz="1100" b="1" spc="-10">
                          <a:solidFill>
                            <a:schemeClr val="bg1"/>
                          </a:solidFill>
                          <a:effectLst/>
                        </a:rPr>
                        <a:t>Quality of Workforce</a:t>
                      </a:r>
                      <a:endParaRPr lang="en-US" sz="1100" b="1">
                        <a:solidFill>
                          <a:schemeClr val="bg1"/>
                        </a:solidFill>
                        <a:effectLst/>
                      </a:endParaRPr>
                    </a:p>
                  </a:txBody>
                  <a:tcPr marL="0" marR="0" marT="0" marB="0" vert="vert270" anchor="ctr">
                    <a:solidFill>
                      <a:schemeClr val="accent6">
                        <a:lumMod val="75000"/>
                      </a:schemeClr>
                    </a:solidFill>
                  </a:tcPr>
                </a:tc>
                <a:tc>
                  <a:txBody>
                    <a:bodyPr/>
                    <a:lstStyle/>
                    <a:p>
                      <a:pPr marL="71755" marR="0" algn="l">
                        <a:spcBef>
                          <a:spcPts val="390"/>
                        </a:spcBef>
                        <a:spcAft>
                          <a:spcPts val="0"/>
                        </a:spcAft>
                      </a:pPr>
                      <a:r>
                        <a:rPr lang="en-US" sz="1000" b="1">
                          <a:solidFill>
                            <a:schemeClr val="tx1"/>
                          </a:solidFill>
                          <a:effectLst/>
                        </a:rPr>
                        <a:t>5.1 Facilitate Collaboration and Effective Recruitment and Retention Strategies</a:t>
                      </a:r>
                      <a:endParaRPr lang="en-US" b="1">
                        <a:solidFill>
                          <a:schemeClr val="tx1"/>
                        </a:solidFill>
                        <a:effectLst/>
                      </a:endParaRPr>
                    </a:p>
                  </a:txBody>
                  <a:tcPr marL="0" marR="0" marT="0" marB="0">
                    <a:solidFill>
                      <a:schemeClr val="bg1">
                        <a:lumMod val="75000"/>
                      </a:schemeClr>
                    </a:solidFill>
                  </a:tcPr>
                </a:tc>
                <a:tc>
                  <a:txBody>
                    <a:bodyPr/>
                    <a:lstStyle/>
                    <a:p>
                      <a:pPr marL="122555" marR="170180" algn="l">
                        <a:spcBef>
                          <a:spcPts val="390"/>
                        </a:spcBef>
                        <a:spcAft>
                          <a:spcPts val="0"/>
                        </a:spcAft>
                      </a:pPr>
                      <a:r>
                        <a:rPr lang="en-US" sz="900" b="1">
                          <a:solidFill>
                            <a:schemeClr val="tx1"/>
                          </a:solidFill>
                          <a:effectLst/>
                        </a:rPr>
                        <a:t>By December 2025, the SWDB’S Relocation and Recruitment Committee meets twice with community partners to identify system holes to attract more than 5,000 new workers per year by 2040. </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2584699474"/>
                  </a:ext>
                </a:extLst>
              </a:tr>
              <a:tr h="352909">
                <a:tc vMerge="1">
                  <a:txBody>
                    <a:bodyPr/>
                    <a:lstStyle/>
                    <a:p>
                      <a:endParaRPr lang="en-US"/>
                    </a:p>
                  </a:txBody>
                  <a:tcPr/>
                </a:tc>
                <a:tc>
                  <a:txBody>
                    <a:bodyPr/>
                    <a:lstStyle/>
                    <a:p>
                      <a:pPr marL="71755" marR="0" algn="l">
                        <a:spcBef>
                          <a:spcPts val="390"/>
                        </a:spcBef>
                        <a:spcAft>
                          <a:spcPts val="0"/>
                        </a:spcAft>
                      </a:pPr>
                      <a:r>
                        <a:rPr lang="en-US" sz="1000" b="1">
                          <a:solidFill>
                            <a:schemeClr val="tx1"/>
                          </a:solidFill>
                          <a:effectLst/>
                        </a:rPr>
                        <a:t>5.2 Increase Marginalized Populations’ Participation in the Workforce</a:t>
                      </a:r>
                      <a:endParaRPr lang="en-US" b="1">
                        <a:solidFill>
                          <a:schemeClr val="tx1"/>
                        </a:solidFill>
                        <a:effectLst/>
                      </a:endParaRPr>
                    </a:p>
                  </a:txBody>
                  <a:tcPr marL="0" marR="0" marT="0" marB="0">
                    <a:solidFill>
                      <a:schemeClr val="bg1">
                        <a:lumMod val="75000"/>
                      </a:schemeClr>
                    </a:solidFill>
                  </a:tcPr>
                </a:tc>
                <a:tc>
                  <a:txBody>
                    <a:bodyPr/>
                    <a:lstStyle/>
                    <a:p>
                      <a:pPr marL="122555" marR="170180" algn="l">
                        <a:spcBef>
                          <a:spcPts val="390"/>
                        </a:spcBef>
                        <a:spcAft>
                          <a:spcPts val="0"/>
                        </a:spcAft>
                      </a:pPr>
                      <a:r>
                        <a:rPr lang="en-US" sz="900" b="1">
                          <a:solidFill>
                            <a:schemeClr val="tx1"/>
                          </a:solidFill>
                          <a:effectLst/>
                        </a:rPr>
                        <a:t>By December 2025, the SWDB and Racial Equity Task Force host a joint convening.</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2258417307"/>
                  </a:ext>
                </a:extLst>
              </a:tr>
              <a:tr h="352909">
                <a:tc vMerge="1">
                  <a:txBody>
                    <a:bodyPr/>
                    <a:lstStyle/>
                    <a:p>
                      <a:endParaRPr lang="en-US"/>
                    </a:p>
                  </a:txBody>
                  <a:tcPr/>
                </a:tc>
                <a:tc>
                  <a:txBody>
                    <a:bodyPr/>
                    <a:lstStyle/>
                    <a:p>
                      <a:pPr marL="71755" marR="0" algn="l">
                        <a:spcBef>
                          <a:spcPts val="390"/>
                        </a:spcBef>
                        <a:spcAft>
                          <a:spcPts val="0"/>
                        </a:spcAft>
                      </a:pPr>
                      <a:r>
                        <a:rPr lang="en-US" sz="1000" b="1">
                          <a:solidFill>
                            <a:schemeClr val="tx1"/>
                          </a:solidFill>
                          <a:effectLst/>
                        </a:rPr>
                        <a:t>5.3 Develop Statewide New American Support Network (Pending Legislative Approval)</a:t>
                      </a:r>
                      <a:endParaRPr lang="en-US" b="1">
                        <a:solidFill>
                          <a:schemeClr val="tx1"/>
                        </a:solidFill>
                        <a:effectLst/>
                      </a:endParaRPr>
                    </a:p>
                  </a:txBody>
                  <a:tcPr marL="0" marR="0" marT="0" marB="0">
                    <a:solidFill>
                      <a:schemeClr val="bg1">
                        <a:lumMod val="75000"/>
                      </a:schemeClr>
                    </a:solidFill>
                  </a:tcPr>
                </a:tc>
                <a:tc>
                  <a:txBody>
                    <a:bodyPr/>
                    <a:lstStyle/>
                    <a:p>
                      <a:pPr marL="91440" marR="0" algn="l">
                        <a:lnSpc>
                          <a:spcPct val="107000"/>
                        </a:lnSpc>
                        <a:spcBef>
                          <a:spcPts val="0"/>
                        </a:spcBef>
                        <a:spcAft>
                          <a:spcPts val="800"/>
                        </a:spcAft>
                      </a:pPr>
                      <a:r>
                        <a:rPr lang="en-US" sz="900" b="1">
                          <a:solidFill>
                            <a:schemeClr val="tx1"/>
                          </a:solidFill>
                          <a:effectLst/>
                        </a:rPr>
                        <a:t>By November 2025, the SWDB will launch the New American Relocation Network to attract and retain refugees and immigrants who come to Vermont. </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3708483003"/>
                  </a:ext>
                </a:extLst>
              </a:tr>
              <a:tr h="529363">
                <a:tc vMerge="1">
                  <a:txBody>
                    <a:bodyPr/>
                    <a:lstStyle/>
                    <a:p>
                      <a:endParaRPr lang="en-US"/>
                    </a:p>
                  </a:txBody>
                  <a:tcPr/>
                </a:tc>
                <a:tc>
                  <a:txBody>
                    <a:bodyPr/>
                    <a:lstStyle/>
                    <a:p>
                      <a:pPr marL="71755" marR="0" algn="l">
                        <a:spcBef>
                          <a:spcPts val="390"/>
                        </a:spcBef>
                        <a:spcAft>
                          <a:spcPts val="0"/>
                        </a:spcAft>
                      </a:pPr>
                      <a:r>
                        <a:rPr lang="en-US" sz="1000" b="1">
                          <a:solidFill>
                            <a:schemeClr val="tx1"/>
                          </a:solidFill>
                          <a:effectLst/>
                        </a:rPr>
                        <a:t>5.4 Increase Labor Force Participation Rate</a:t>
                      </a:r>
                      <a:endParaRPr lang="en-US" b="1">
                        <a:solidFill>
                          <a:schemeClr val="tx1"/>
                        </a:solidFill>
                        <a:effectLst/>
                      </a:endParaRPr>
                    </a:p>
                  </a:txBody>
                  <a:tcPr marL="0" marR="0" marT="0" marB="0">
                    <a:solidFill>
                      <a:schemeClr val="bg1">
                        <a:lumMod val="75000"/>
                      </a:schemeClr>
                    </a:solidFill>
                  </a:tcPr>
                </a:tc>
                <a:tc>
                  <a:txBody>
                    <a:bodyPr/>
                    <a:lstStyle/>
                    <a:p>
                      <a:pPr marL="122555" marR="170180" algn="l">
                        <a:spcBef>
                          <a:spcPts val="390"/>
                        </a:spcBef>
                        <a:spcAft>
                          <a:spcPts val="0"/>
                        </a:spcAft>
                      </a:pPr>
                      <a:r>
                        <a:rPr lang="en-US" sz="900" b="1">
                          <a:solidFill>
                            <a:schemeClr val="tx1"/>
                          </a:solidFill>
                          <a:effectLst/>
                        </a:rPr>
                        <a:t>By August 2023, the Policy Committee will provide strategies to add at least 2,000 disengaged workers back into our workforce per year. </a:t>
                      </a:r>
                      <a:endParaRPr lang="en-US" b="1">
                        <a:solidFill>
                          <a:schemeClr val="tx1"/>
                        </a:solidFill>
                        <a:effectLst/>
                      </a:endParaRPr>
                    </a:p>
                  </a:txBody>
                  <a:tcPr marL="0" marR="0" marT="0" marB="0">
                    <a:solidFill>
                      <a:schemeClr val="bg1">
                        <a:lumMod val="75000"/>
                      </a:schemeClr>
                    </a:solidFill>
                  </a:tcPr>
                </a:tc>
                <a:extLst>
                  <a:ext uri="{0D108BD9-81ED-4DB2-BD59-A6C34878D82A}">
                    <a16:rowId xmlns:a16="http://schemas.microsoft.com/office/drawing/2014/main" val="3385375640"/>
                  </a:ext>
                </a:extLst>
              </a:tr>
            </a:tbl>
          </a:graphicData>
        </a:graphic>
      </p:graphicFrame>
    </p:spTree>
    <p:extLst>
      <p:ext uri="{BB962C8B-B14F-4D97-AF65-F5344CB8AC3E}">
        <p14:creationId xmlns:p14="http://schemas.microsoft.com/office/powerpoint/2010/main" val="3626289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372035" y="-2428"/>
            <a:ext cx="11465858" cy="1343492"/>
          </a:xfrm>
        </p:spPr>
        <p:txBody>
          <a:bodyPr>
            <a:normAutofit/>
          </a:bodyPr>
          <a:lstStyle/>
          <a:p>
            <a:r>
              <a:rPr lang="en-US" sz="4000" b="1">
                <a:solidFill>
                  <a:schemeClr val="bg1"/>
                </a:solidFill>
                <a:latin typeface="Calibri"/>
                <a:cs typeface="Calibri Light"/>
              </a:rPr>
              <a:t>Workforce Innovation and Opportunity Act (WIOA)</a:t>
            </a:r>
            <a:endParaRPr lang="en-US" sz="4000">
              <a:solidFill>
                <a:schemeClr val="bg1"/>
              </a:solidFill>
              <a:latin typeface="Calibri"/>
              <a:cs typeface="Calibri"/>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847165" y="1838453"/>
            <a:ext cx="10515600" cy="3693355"/>
          </a:xfrm>
        </p:spPr>
        <p:txBody>
          <a:bodyPr vert="horz" lIns="91440" tIns="45720" rIns="91440" bIns="45720" rtlCol="0" anchor="t">
            <a:noAutofit/>
          </a:bodyPr>
          <a:lstStyle/>
          <a:p>
            <a:pPr marL="0" indent="0">
              <a:lnSpc>
                <a:spcPct val="150000"/>
              </a:lnSpc>
              <a:buNone/>
            </a:pPr>
            <a:r>
              <a:rPr lang="en-US" sz="3500">
                <a:solidFill>
                  <a:schemeClr val="bg1"/>
                </a:solidFill>
                <a:cs typeface="Calibri"/>
              </a:rPr>
              <a:t>1.1 Develop, Implement, and Modify WIOA State Plan</a:t>
            </a:r>
            <a:endParaRPr lang="en-US">
              <a:cs typeface="Calibri" panose="020F0502020204030204"/>
            </a:endParaRPr>
          </a:p>
          <a:p>
            <a:pPr marL="0" indent="0">
              <a:lnSpc>
                <a:spcPct val="100000"/>
              </a:lnSpc>
              <a:buNone/>
            </a:pPr>
            <a:r>
              <a:rPr lang="en-US" sz="3500">
                <a:solidFill>
                  <a:schemeClr val="bg1"/>
                </a:solidFill>
                <a:cs typeface="Calibri"/>
              </a:rPr>
              <a:t>1.2 Select One-Stop Operator and Monitor System Improvement</a:t>
            </a:r>
          </a:p>
          <a:p>
            <a:pPr marL="0" indent="0">
              <a:lnSpc>
                <a:spcPct val="100000"/>
              </a:lnSpc>
              <a:buNone/>
            </a:pPr>
            <a:r>
              <a:rPr lang="en-US" sz="3500">
                <a:solidFill>
                  <a:schemeClr val="bg1"/>
                </a:solidFill>
                <a:cs typeface="Calibri"/>
              </a:rPr>
              <a:t>1.3 Create and Apply State Performance Accountability Measures</a:t>
            </a:r>
          </a:p>
        </p:txBody>
      </p:sp>
      <p:sp>
        <p:nvSpPr>
          <p:cNvPr id="4" name="TextBox 3">
            <a:extLst>
              <a:ext uri="{FF2B5EF4-FFF2-40B4-BE49-F238E27FC236}">
                <a16:creationId xmlns:a16="http://schemas.microsoft.com/office/drawing/2014/main" id="{29E4DA84-30C9-65FD-E75A-2A22675A3DF1}"/>
              </a:ext>
            </a:extLst>
          </p:cNvPr>
          <p:cNvSpPr txBox="1"/>
          <p:nvPr/>
        </p:nvSpPr>
        <p:spPr>
          <a:xfrm>
            <a:off x="403412" y="1013011"/>
            <a:ext cx="12810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rgbClr val="FFFFFF"/>
                </a:solidFill>
              </a:rPr>
              <a:t>In keeping with WIOA, the SWDB will remain in compliance regarding federal requirements. </a:t>
            </a:r>
          </a:p>
        </p:txBody>
      </p:sp>
      <p:cxnSp>
        <p:nvCxnSpPr>
          <p:cNvPr id="7" name="Straight Arrow Connector 6">
            <a:extLst>
              <a:ext uri="{FF2B5EF4-FFF2-40B4-BE49-F238E27FC236}">
                <a16:creationId xmlns:a16="http://schemas.microsoft.com/office/drawing/2014/main" id="{090D1C16-D7D7-8C0E-303B-59E7ACD6B55D}"/>
              </a:ext>
            </a:extLst>
          </p:cNvPr>
          <p:cNvCxnSpPr/>
          <p:nvPr/>
        </p:nvCxnSpPr>
        <p:spPr>
          <a:xfrm flipV="1">
            <a:off x="505548" y="1588743"/>
            <a:ext cx="1473841" cy="1931"/>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15976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t>1.1 Develop, Implement, and Modify WIOA State Plan</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90719" y="2330505"/>
            <a:ext cx="4559425" cy="39795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nSpc>
                <a:spcPct val="90000"/>
              </a:lnSpc>
              <a:spcAft>
                <a:spcPts val="600"/>
              </a:spcAft>
            </a:pPr>
            <a:r>
              <a:rPr lang="en-US" sz="1900"/>
              <a:t>Purpose: Fulfill federal obligation while making Combined State Plan a useful tool for moving the needle on our workforce goals. </a:t>
            </a:r>
            <a:endParaRPr lang="en-US"/>
          </a:p>
          <a:p>
            <a:pPr indent="-228600">
              <a:lnSpc>
                <a:spcPct val="90000"/>
              </a:lnSpc>
              <a:spcAft>
                <a:spcPts val="600"/>
              </a:spcAft>
              <a:buFont typeface="Arial" panose="020B0604020202020204" pitchFamily="34" charset="0"/>
              <a:buChar char="•"/>
            </a:pPr>
            <a:endParaRPr lang="en-US" sz="1900"/>
          </a:p>
          <a:p>
            <a:pPr>
              <a:lnSpc>
                <a:spcPct val="90000"/>
              </a:lnSpc>
              <a:spcAft>
                <a:spcPts val="600"/>
              </a:spcAft>
            </a:pPr>
            <a:r>
              <a:rPr lang="en-US" sz="1900"/>
              <a:t>SWDB Action: </a:t>
            </a:r>
            <a:endParaRPr lang="en-US" sz="1900">
              <a:cs typeface="Calibri" panose="020F0502020204030204"/>
            </a:endParaRPr>
          </a:p>
          <a:p>
            <a:pPr marL="285750" indent="-228600">
              <a:lnSpc>
                <a:spcPct val="90000"/>
              </a:lnSpc>
              <a:spcAft>
                <a:spcPts val="600"/>
              </a:spcAft>
              <a:buFont typeface="Arial" panose="020B0604020202020204" pitchFamily="34" charset="0"/>
              <a:buChar char="•"/>
            </a:pPr>
            <a:r>
              <a:rPr lang="en-US" sz="1900"/>
              <a:t>Review of One-Stop partners' performance compared to goals outlined in Combined State Plan</a:t>
            </a:r>
            <a:endParaRPr lang="en-US" sz="1900">
              <a:cs typeface="Calibri" panose="020F0502020204030204"/>
            </a:endParaRPr>
          </a:p>
          <a:p>
            <a:pPr marL="285750" indent="-228600">
              <a:lnSpc>
                <a:spcPct val="90000"/>
              </a:lnSpc>
              <a:spcAft>
                <a:spcPts val="600"/>
              </a:spcAft>
              <a:buFont typeface="Arial" panose="020B0604020202020204" pitchFamily="34" charset="0"/>
              <a:buChar char="•"/>
            </a:pPr>
            <a:r>
              <a:rPr lang="en-US" sz="1900"/>
              <a:t>Provide feedback and suggest corrective measures for underperforming entities or One-Stop partners</a:t>
            </a:r>
            <a:endParaRPr lang="en-US" sz="1900">
              <a:cs typeface="Calibri" panose="020F0502020204030204"/>
            </a:endParaRPr>
          </a:p>
          <a:p>
            <a:pPr marL="285750" indent="-228600">
              <a:lnSpc>
                <a:spcPct val="90000"/>
              </a:lnSpc>
              <a:spcAft>
                <a:spcPts val="600"/>
              </a:spcAft>
              <a:buFont typeface="Arial" panose="020B0604020202020204" pitchFamily="34" charset="0"/>
              <a:buChar char="•"/>
            </a:pPr>
            <a:r>
              <a:rPr lang="en-US" sz="1900"/>
              <a:t>Report and assess progress on WIOA programs' contribution to overall state goals</a:t>
            </a:r>
            <a:endParaRPr lang="en-US" sz="1900">
              <a:cs typeface="Calibri" panose="020F0502020204030204"/>
            </a:endParaRP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3B54048D-CD26-9685-5821-9406DBDD678F}"/>
              </a:ext>
            </a:extLst>
          </p:cNvPr>
          <p:cNvPicPr>
            <a:picLocks noGrp="1" noChangeAspect="1"/>
          </p:cNvPicPr>
          <p:nvPr>
            <p:ph idx="1"/>
          </p:nvPr>
        </p:nvPicPr>
        <p:blipFill rotWithShape="1">
          <a:blip r:embed="rId2"/>
          <a:srcRect l="3423" r="1011" b="-3"/>
          <a:stretch/>
        </p:blipFill>
        <p:spPr>
          <a:xfrm>
            <a:off x="5977788" y="799352"/>
            <a:ext cx="5425410" cy="5259296"/>
          </a:xfrm>
          <a:prstGeom prst="rect">
            <a:avLst/>
          </a:prstGeom>
        </p:spPr>
      </p:pic>
    </p:spTree>
    <p:extLst>
      <p:ext uri="{BB962C8B-B14F-4D97-AF65-F5344CB8AC3E}">
        <p14:creationId xmlns:p14="http://schemas.microsoft.com/office/powerpoint/2010/main" val="1554055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500"/>
              <a:t>1.2 Select One-Stop Operator and Monitor System Improvement</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4DBD0E-E3B1-F211-FC1E-8625CAE156C0}"/>
              </a:ext>
            </a:extLst>
          </p:cNvPr>
          <p:cNvSpPr txBox="1"/>
          <p:nvPr/>
        </p:nvSpPr>
        <p:spPr>
          <a:xfrm>
            <a:off x="590719" y="2330505"/>
            <a:ext cx="4559425" cy="39795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a:t>Purpose: Fulfill federal requirement while coordinating WIOA partners to maximum potential. </a:t>
            </a:r>
            <a:endParaRPr lang="en-US"/>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SWDB action: </a:t>
            </a:r>
            <a:endParaRPr lang="en-US" sz="2000">
              <a:cs typeface="Calibri" panose="020F0502020204030204"/>
            </a:endParaRPr>
          </a:p>
          <a:p>
            <a:pPr marL="285750" indent="-228600">
              <a:lnSpc>
                <a:spcPct val="90000"/>
              </a:lnSpc>
              <a:spcAft>
                <a:spcPts val="600"/>
              </a:spcAft>
              <a:buFont typeface="Arial" panose="020B0604020202020204" pitchFamily="34" charset="0"/>
              <a:buChar char="•"/>
            </a:pPr>
            <a:r>
              <a:rPr lang="en-US" sz="2000"/>
              <a:t>Approval of selected One-Stop Operator</a:t>
            </a:r>
            <a:endParaRPr lang="en-US" sz="2000">
              <a:cs typeface="Calibri"/>
            </a:endParaRPr>
          </a:p>
          <a:p>
            <a:pPr marL="285750" indent="-228600">
              <a:lnSpc>
                <a:spcPct val="90000"/>
              </a:lnSpc>
              <a:spcAft>
                <a:spcPts val="600"/>
              </a:spcAft>
              <a:buFont typeface="Arial" panose="020B0604020202020204" pitchFamily="34" charset="0"/>
              <a:buChar char="•"/>
            </a:pPr>
            <a:r>
              <a:rPr lang="en-US" sz="2000"/>
              <a:t>Performance monitoring of One-Stop System</a:t>
            </a:r>
            <a:endParaRPr lang="en-US" sz="2000">
              <a:cs typeface="Calibri"/>
            </a:endParaRPr>
          </a:p>
          <a:p>
            <a:pPr marL="285750" indent="-228600">
              <a:lnSpc>
                <a:spcPct val="90000"/>
              </a:lnSpc>
              <a:spcAft>
                <a:spcPts val="600"/>
              </a:spcAft>
              <a:buFont typeface="Arial" panose="020B0604020202020204" pitchFamily="34" charset="0"/>
              <a:buChar char="•"/>
            </a:pPr>
            <a:r>
              <a:rPr lang="en-US" sz="2000"/>
              <a:t>Evaluate vendor effectiveness in managing One-Stop System</a:t>
            </a:r>
            <a:endParaRPr lang="en-US" sz="2000">
              <a:cs typeface="Calibri"/>
            </a:endParaRP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9A6AFA03-94A3-901A-BFAA-81E0D2232204}"/>
              </a:ext>
            </a:extLst>
          </p:cNvPr>
          <p:cNvPicPr>
            <a:picLocks noChangeAspect="1"/>
          </p:cNvPicPr>
          <p:nvPr/>
        </p:nvPicPr>
        <p:blipFill rotWithShape="1">
          <a:blip r:embed="rId2"/>
          <a:srcRect t="780" r="3" b="2957"/>
          <a:stretch/>
        </p:blipFill>
        <p:spPr>
          <a:xfrm>
            <a:off x="6026016" y="799352"/>
            <a:ext cx="5328955" cy="5162841"/>
          </a:xfrm>
          <a:prstGeom prst="rect">
            <a:avLst/>
          </a:prstGeom>
        </p:spPr>
      </p:pic>
    </p:spTree>
    <p:extLst>
      <p:ext uri="{BB962C8B-B14F-4D97-AF65-F5344CB8AC3E}">
        <p14:creationId xmlns:p14="http://schemas.microsoft.com/office/powerpoint/2010/main" val="1220164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2800">
                <a:latin typeface="calibri light"/>
                <a:cs typeface="calibri light"/>
              </a:rPr>
              <a:t>1.3 Create and Apply State Performance Accountability Measures</a:t>
            </a:r>
            <a:endParaRPr lang="en-US"/>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90719" y="2330505"/>
            <a:ext cx="4559425" cy="39795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Evaluation of program effectiveness to hold all partners accountable to agreed upon outcomes. </a:t>
            </a:r>
          </a:p>
          <a:p>
            <a:pPr marL="285750" indent="-285750">
              <a:buFont typeface="Arial" panose="020B0604020202020204" pitchFamily="34" charset="0"/>
              <a:buChar char="•"/>
            </a:pPr>
            <a:endParaRPr lang="en-US" sz="1900">
              <a:ea typeface="+mn-lt"/>
              <a:cs typeface="+mn-lt"/>
            </a:endParaRPr>
          </a:p>
          <a:p>
            <a:r>
              <a:rPr lang="en-US" sz="1900">
                <a:ea typeface="+mn-lt"/>
                <a:cs typeface="+mn-lt"/>
              </a:rPr>
              <a:t>SWDB Action: </a:t>
            </a:r>
          </a:p>
          <a:p>
            <a:pPr marL="285750" indent="-285750">
              <a:buFont typeface="Arial,Sans-Serif" panose="020B0604020202020204" pitchFamily="34" charset="0"/>
              <a:buChar char="•"/>
            </a:pPr>
            <a:r>
              <a:rPr lang="en-US" sz="1900">
                <a:ea typeface="+mn-lt"/>
                <a:cs typeface="+mn-lt"/>
              </a:rPr>
              <a:t>SWDB's Policy Committee identifies most relevant performance accountability metrics and success benchmarks</a:t>
            </a:r>
          </a:p>
          <a:p>
            <a:pPr marL="285750" indent="-285750">
              <a:buFont typeface="Arial,Sans-Serif" panose="020B0604020202020204" pitchFamily="34" charset="0"/>
              <a:buChar char="•"/>
            </a:pPr>
            <a:r>
              <a:rPr lang="en-US" sz="1900">
                <a:ea typeface="+mn-lt"/>
                <a:cs typeface="+mn-lt"/>
              </a:rPr>
              <a:t>Quarterly evaluation of One-Stop partners</a:t>
            </a:r>
          </a:p>
          <a:p>
            <a:pPr marL="285750" indent="-285750">
              <a:buFont typeface="Arial,Sans-Serif" panose="020B0604020202020204" pitchFamily="34" charset="0"/>
              <a:buChar char="•"/>
            </a:pPr>
            <a:r>
              <a:rPr lang="en-US" sz="1900">
                <a:ea typeface="+mn-lt"/>
                <a:cs typeface="+mn-lt"/>
              </a:rPr>
              <a:t>Goal setting and corrective measures to improve performance</a:t>
            </a:r>
            <a:endParaRPr lang="en-US"/>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17BB3567-F85D-72E9-1D0F-9E0C0C28DE26}"/>
              </a:ext>
            </a:extLst>
          </p:cNvPr>
          <p:cNvPicPr>
            <a:picLocks noChangeAspect="1"/>
          </p:cNvPicPr>
          <p:nvPr/>
        </p:nvPicPr>
        <p:blipFill>
          <a:blip r:embed="rId2"/>
          <a:stretch>
            <a:fillRect/>
          </a:stretch>
        </p:blipFill>
        <p:spPr>
          <a:xfrm>
            <a:off x="5852931" y="807780"/>
            <a:ext cx="5752617" cy="4798743"/>
          </a:xfrm>
          <a:prstGeom prst="rect">
            <a:avLst/>
          </a:prstGeom>
        </p:spPr>
      </p:pic>
    </p:spTree>
    <p:extLst>
      <p:ext uri="{BB962C8B-B14F-4D97-AF65-F5344CB8AC3E}">
        <p14:creationId xmlns:p14="http://schemas.microsoft.com/office/powerpoint/2010/main" val="391217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5200" b="1" kern="1200">
                <a:latin typeface="+mj-lt"/>
                <a:ea typeface="+mj-ea"/>
                <a:cs typeface="+mj-cs"/>
              </a:rPr>
              <a:t>Next Steps </a:t>
            </a:r>
          </a:p>
        </p:txBody>
      </p:sp>
      <p:graphicFrame>
        <p:nvGraphicFramePr>
          <p:cNvPr id="7" name="Content Placeholder 2">
            <a:extLst>
              <a:ext uri="{FF2B5EF4-FFF2-40B4-BE49-F238E27FC236}">
                <a16:creationId xmlns:a16="http://schemas.microsoft.com/office/drawing/2014/main" id="{3EC3A0B5-77C2-A67E-8DE8-B229812BEFD5}"/>
              </a:ext>
            </a:extLst>
          </p:cNvPr>
          <p:cNvGraphicFramePr/>
          <p:nvPr>
            <p:extLst>
              <p:ext uri="{D42A27DB-BD31-4B8C-83A1-F6EECF244321}">
                <p14:modId xmlns:p14="http://schemas.microsoft.com/office/powerpoint/2010/main" val="1594781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761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p:txBody>
          <a:bodyPr/>
          <a:lstStyle/>
          <a:p>
            <a:r>
              <a:rPr lang="en-US" b="1">
                <a:solidFill>
                  <a:schemeClr val="bg1"/>
                </a:solidFill>
                <a:latin typeface="Calibri"/>
                <a:cs typeface="Calibri Light"/>
              </a:rPr>
              <a:t>Workforce System Alignment</a:t>
            </a:r>
            <a:endParaRPr lang="en-US" b="1">
              <a:solidFill>
                <a:schemeClr val="bg1"/>
              </a:solidFill>
              <a:latin typeface="Calibri"/>
              <a:cs typeface="Calibri"/>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1339770" y="2756143"/>
            <a:ext cx="10515600" cy="1667332"/>
          </a:xfrm>
        </p:spPr>
        <p:txBody>
          <a:bodyPr vert="horz" lIns="91440" tIns="45720" rIns="91440" bIns="45720" rtlCol="0" anchor="t">
            <a:noAutofit/>
          </a:bodyPr>
          <a:lstStyle/>
          <a:p>
            <a:pPr marL="0" indent="0">
              <a:lnSpc>
                <a:spcPct val="150000"/>
              </a:lnSpc>
              <a:buNone/>
            </a:pPr>
            <a:r>
              <a:rPr lang="en-US" sz="3500">
                <a:solidFill>
                  <a:schemeClr val="bg1"/>
                </a:solidFill>
                <a:cs typeface="Calibri"/>
              </a:rPr>
              <a:t>2.1 Create and Implement a Warm Handoff System</a:t>
            </a:r>
            <a:endParaRPr lang="en-US"/>
          </a:p>
          <a:p>
            <a:pPr marL="0" indent="0">
              <a:lnSpc>
                <a:spcPct val="150000"/>
              </a:lnSpc>
              <a:buNone/>
            </a:pPr>
            <a:r>
              <a:rPr lang="en-US" sz="3500">
                <a:solidFill>
                  <a:schemeClr val="bg1"/>
                </a:solidFill>
                <a:cs typeface="Calibri"/>
              </a:rPr>
              <a:t>2.2 Foster and Maintain Regional Business Partnerships</a:t>
            </a:r>
          </a:p>
          <a:p>
            <a:pPr marL="0" indent="0">
              <a:lnSpc>
                <a:spcPct val="150000"/>
              </a:lnSpc>
              <a:buNone/>
            </a:pPr>
            <a:r>
              <a:rPr lang="en-US" sz="3500">
                <a:solidFill>
                  <a:schemeClr val="bg1"/>
                </a:solidFill>
                <a:cs typeface="Calibri"/>
              </a:rPr>
              <a:t>2.3 Expand Workforce Services to Marginalized Groups</a:t>
            </a:r>
          </a:p>
        </p:txBody>
      </p:sp>
      <p:sp>
        <p:nvSpPr>
          <p:cNvPr id="4" name="TextBox 3">
            <a:extLst>
              <a:ext uri="{FF2B5EF4-FFF2-40B4-BE49-F238E27FC236}">
                <a16:creationId xmlns:a16="http://schemas.microsoft.com/office/drawing/2014/main" id="{666F17EC-527F-68F3-BF28-6A53C83C8067}"/>
              </a:ext>
            </a:extLst>
          </p:cNvPr>
          <p:cNvSpPr txBox="1"/>
          <p:nvPr/>
        </p:nvSpPr>
        <p:spPr>
          <a:xfrm>
            <a:off x="837235" y="1251995"/>
            <a:ext cx="104693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chemeClr val="bg1"/>
                </a:solidFill>
              </a:rPr>
              <a:t>Improve Vermont’s workforce development system by increasing coordination, integration, and tracking of support services to meet the needs of all Vermonters throughout their lifespan.</a:t>
            </a:r>
            <a:r>
              <a:rPr lang="en-US" sz="2400"/>
              <a:t>  </a:t>
            </a:r>
          </a:p>
        </p:txBody>
      </p:sp>
      <p:cxnSp>
        <p:nvCxnSpPr>
          <p:cNvPr id="7" name="Straight Arrow Connector 6">
            <a:extLst>
              <a:ext uri="{FF2B5EF4-FFF2-40B4-BE49-F238E27FC236}">
                <a16:creationId xmlns:a16="http://schemas.microsoft.com/office/drawing/2014/main" id="{130BCEE2-7E4E-2291-7133-CEBF81087A32}"/>
              </a:ext>
            </a:extLst>
          </p:cNvPr>
          <p:cNvCxnSpPr/>
          <p:nvPr/>
        </p:nvCxnSpPr>
        <p:spPr>
          <a:xfrm flipV="1">
            <a:off x="939599" y="2562946"/>
            <a:ext cx="1473841" cy="1931"/>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95459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solidFill>
                  <a:srgbClr val="000000"/>
                </a:solidFill>
                <a:latin typeface="calibri light"/>
                <a:cs typeface="calibri light"/>
              </a:rPr>
              <a:t>2.1 Create and Implement a Warm Handoff System</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494479"/>
            <a:ext cx="4559425" cy="32561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Improve service delivery to Vermonters.</a:t>
            </a:r>
          </a:p>
          <a:p>
            <a:pPr marL="285750" indent="-285750">
              <a:buFont typeface="Arial" panose="020B0604020202020204" pitchFamily="34" charset="0"/>
              <a:buChar char="•"/>
            </a:pPr>
            <a:endParaRPr lang="en-US" sz="1900">
              <a:ea typeface="+mn-lt"/>
              <a:cs typeface="+mn-lt"/>
            </a:endParaRPr>
          </a:p>
          <a:p>
            <a:r>
              <a:rPr lang="en-US" sz="1900">
                <a:ea typeface="+mn-lt"/>
                <a:cs typeface="+mn-lt"/>
              </a:rPr>
              <a:t>SWDB Action: </a:t>
            </a:r>
          </a:p>
          <a:p>
            <a:pPr marL="285750" indent="-285750">
              <a:buFont typeface="Arial,Sans-Serif" panose="020B0604020202020204" pitchFamily="34" charset="0"/>
              <a:buChar char="•"/>
            </a:pPr>
            <a:r>
              <a:rPr lang="en-US" sz="1900">
                <a:ea typeface="+mn-lt"/>
                <a:cs typeface="+mn-lt"/>
              </a:rPr>
              <a:t>Convene One-Stop Partners</a:t>
            </a:r>
          </a:p>
          <a:p>
            <a:pPr marL="285750" indent="-285750">
              <a:buFont typeface="Arial,Sans-Serif" panose="020B0604020202020204" pitchFamily="34" charset="0"/>
              <a:buChar char="•"/>
            </a:pPr>
            <a:r>
              <a:rPr lang="en-US" sz="1900">
                <a:ea typeface="+mn-lt"/>
                <a:cs typeface="+mn-lt"/>
              </a:rPr>
              <a:t>Development of new referral model with One-Stop Operator</a:t>
            </a:r>
          </a:p>
          <a:p>
            <a:pPr marL="285750" indent="-285750">
              <a:buFont typeface="Arial,Sans-Serif" panose="020B0604020202020204" pitchFamily="34" charset="0"/>
              <a:buChar char="•"/>
            </a:pPr>
            <a:r>
              <a:rPr lang="en-US" sz="1900">
                <a:ea typeface="+mn-lt"/>
                <a:cs typeface="+mn-lt"/>
              </a:rPr>
              <a:t>Determination of Key Performance Indicators</a:t>
            </a:r>
          </a:p>
          <a:p>
            <a:pPr marL="285750" indent="-285750">
              <a:buFont typeface="Arial,Sans-Serif" panose="020B0604020202020204" pitchFamily="34" charset="0"/>
              <a:buChar char="•"/>
            </a:pPr>
            <a:r>
              <a:rPr lang="en-US" sz="1900">
                <a:ea typeface="+mn-lt"/>
                <a:cs typeface="+mn-lt"/>
              </a:rPr>
              <a:t>Evaluate performance and results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4E071B45-5FF0-A56A-8CDC-7E660F1B9A19}"/>
              </a:ext>
            </a:extLst>
          </p:cNvPr>
          <p:cNvPicPr>
            <a:picLocks noGrp="1" noChangeAspect="1"/>
          </p:cNvPicPr>
          <p:nvPr>
            <p:ph idx="1"/>
          </p:nvPr>
        </p:nvPicPr>
        <p:blipFill>
          <a:blip r:embed="rId2"/>
          <a:stretch>
            <a:fillRect/>
          </a:stretch>
        </p:blipFill>
        <p:spPr>
          <a:xfrm>
            <a:off x="6100039" y="1079469"/>
            <a:ext cx="5354858" cy="4416103"/>
          </a:xfrm>
        </p:spPr>
      </p:pic>
    </p:spTree>
    <p:extLst>
      <p:ext uri="{BB962C8B-B14F-4D97-AF65-F5344CB8AC3E}">
        <p14:creationId xmlns:p14="http://schemas.microsoft.com/office/powerpoint/2010/main" val="484837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7BD2E7E-2661-CF5F-5A0D-744B68AB1300}"/>
              </a:ext>
            </a:extLst>
          </p:cNvPr>
          <p:cNvGraphicFramePr>
            <a:graphicFrameLocks noGrp="1"/>
          </p:cNvGraphicFramePr>
          <p:nvPr>
            <p:extLst>
              <p:ext uri="{D42A27DB-BD31-4B8C-83A1-F6EECF244321}">
                <p14:modId xmlns:p14="http://schemas.microsoft.com/office/powerpoint/2010/main" val="2552906732"/>
              </p:ext>
            </p:extLst>
          </p:nvPr>
        </p:nvGraphicFramePr>
        <p:xfrm>
          <a:off x="2567214" y="571500"/>
          <a:ext cx="6491024" cy="1805934"/>
        </p:xfrm>
        <a:graphic>
          <a:graphicData uri="http://schemas.openxmlformats.org/drawingml/2006/table">
            <a:tbl>
              <a:tblPr firstRow="1" firstCol="1" bandRow="1">
                <a:tableStyleId>{5C22544A-7EE6-4342-B048-85BDC9FD1C3A}</a:tableStyleId>
              </a:tblPr>
              <a:tblGrid>
                <a:gridCol w="1622409">
                  <a:extLst>
                    <a:ext uri="{9D8B030D-6E8A-4147-A177-3AD203B41FA5}">
                      <a16:colId xmlns:a16="http://schemas.microsoft.com/office/drawing/2014/main" val="3436042278"/>
                    </a:ext>
                  </a:extLst>
                </a:gridCol>
                <a:gridCol w="1622409">
                  <a:extLst>
                    <a:ext uri="{9D8B030D-6E8A-4147-A177-3AD203B41FA5}">
                      <a16:colId xmlns:a16="http://schemas.microsoft.com/office/drawing/2014/main" val="1939182195"/>
                    </a:ext>
                  </a:extLst>
                </a:gridCol>
                <a:gridCol w="1623103">
                  <a:extLst>
                    <a:ext uri="{9D8B030D-6E8A-4147-A177-3AD203B41FA5}">
                      <a16:colId xmlns:a16="http://schemas.microsoft.com/office/drawing/2014/main" val="3334133325"/>
                    </a:ext>
                  </a:extLst>
                </a:gridCol>
                <a:gridCol w="1623103">
                  <a:extLst>
                    <a:ext uri="{9D8B030D-6E8A-4147-A177-3AD203B41FA5}">
                      <a16:colId xmlns:a16="http://schemas.microsoft.com/office/drawing/2014/main" val="3515096925"/>
                    </a:ext>
                  </a:extLst>
                </a:gridCol>
              </a:tblGrid>
              <a:tr h="300989">
                <a:tc>
                  <a:txBody>
                    <a:bodyPr/>
                    <a:lstStyle/>
                    <a:p>
                      <a:pPr marL="0" marR="0">
                        <a:lnSpc>
                          <a:spcPct val="107000"/>
                        </a:lnSpc>
                        <a:spcBef>
                          <a:spcPts val="0"/>
                        </a:spcBef>
                        <a:spcAft>
                          <a:spcPts val="0"/>
                        </a:spcAft>
                      </a:pPr>
                      <a:r>
                        <a:rPr lang="en-US" sz="1300">
                          <a:solidFill>
                            <a:schemeClr val="tx1"/>
                          </a:solidFill>
                          <a:effectLst/>
                        </a:rPr>
                        <a:t>UNIT</a:t>
                      </a:r>
                      <a:endParaRPr lang="en-US" sz="1300">
                        <a:solidFill>
                          <a:schemeClr val="tx1"/>
                        </a:solidFill>
                        <a:effectLst/>
                        <a:latin typeface="Calibri"/>
                        <a:ea typeface="Calibri" panose="020F0502020204030204" pitchFamily="34" charset="0"/>
                        <a:cs typeface="Times New Roman"/>
                      </a:endParaRPr>
                    </a:p>
                  </a:txBody>
                  <a:tcPr marL="46759" marR="46759" marT="0" marB="0">
                    <a:solidFill>
                      <a:srgbClr val="B5CD85"/>
                    </a:solidFill>
                  </a:tcPr>
                </a:tc>
                <a:tc>
                  <a:txBody>
                    <a:bodyPr/>
                    <a:lstStyle/>
                    <a:p>
                      <a:pPr marL="0" marR="0">
                        <a:lnSpc>
                          <a:spcPct val="107000"/>
                        </a:lnSpc>
                        <a:spcBef>
                          <a:spcPts val="0"/>
                        </a:spcBef>
                        <a:spcAft>
                          <a:spcPts val="0"/>
                        </a:spcAft>
                      </a:pPr>
                      <a:r>
                        <a:rPr lang="en-US" sz="1300">
                          <a:solidFill>
                            <a:schemeClr val="tx1"/>
                          </a:solidFill>
                          <a:effectLst/>
                        </a:rPr>
                        <a:t>AUTH</a:t>
                      </a:r>
                      <a:endParaRPr lang="en-US" sz="1300">
                        <a:solidFill>
                          <a:schemeClr val="tx1"/>
                        </a:solidFill>
                        <a:effectLst/>
                        <a:latin typeface="Calibri"/>
                        <a:ea typeface="Calibri" panose="020F0502020204030204" pitchFamily="34" charset="0"/>
                        <a:cs typeface="Times New Roman"/>
                      </a:endParaRPr>
                    </a:p>
                  </a:txBody>
                  <a:tcPr marL="46759" marR="46759" marT="0" marB="0">
                    <a:solidFill>
                      <a:srgbClr val="B5CD85"/>
                    </a:solidFill>
                  </a:tcPr>
                </a:tc>
                <a:tc>
                  <a:txBody>
                    <a:bodyPr/>
                    <a:lstStyle/>
                    <a:p>
                      <a:pPr marL="0" marR="0">
                        <a:lnSpc>
                          <a:spcPct val="107000"/>
                        </a:lnSpc>
                        <a:spcBef>
                          <a:spcPts val="0"/>
                        </a:spcBef>
                        <a:spcAft>
                          <a:spcPts val="0"/>
                        </a:spcAft>
                      </a:pPr>
                      <a:r>
                        <a:rPr lang="en-US" sz="1300">
                          <a:solidFill>
                            <a:schemeClr val="tx1"/>
                          </a:solidFill>
                          <a:effectLst/>
                        </a:rPr>
                        <a:t>ASSN</a:t>
                      </a:r>
                      <a:endParaRPr lang="en-US" sz="1300">
                        <a:solidFill>
                          <a:schemeClr val="tx1"/>
                        </a:solidFill>
                        <a:effectLst/>
                        <a:latin typeface="Calibri"/>
                        <a:ea typeface="Calibri" panose="020F0502020204030204" pitchFamily="34" charset="0"/>
                        <a:cs typeface="Times New Roman"/>
                      </a:endParaRPr>
                    </a:p>
                  </a:txBody>
                  <a:tcPr marL="46759" marR="46759" marT="0" marB="0">
                    <a:solidFill>
                      <a:srgbClr val="B5CD85"/>
                    </a:solidFill>
                  </a:tcPr>
                </a:tc>
                <a:tc>
                  <a:txBody>
                    <a:bodyPr/>
                    <a:lstStyle/>
                    <a:p>
                      <a:pPr marL="0" marR="0">
                        <a:lnSpc>
                          <a:spcPct val="107000"/>
                        </a:lnSpc>
                        <a:spcBef>
                          <a:spcPts val="0"/>
                        </a:spcBef>
                        <a:spcAft>
                          <a:spcPts val="0"/>
                        </a:spcAft>
                      </a:pPr>
                      <a:r>
                        <a:rPr lang="en-US" sz="1300">
                          <a:solidFill>
                            <a:schemeClr val="tx1"/>
                          </a:solidFill>
                          <a:effectLst/>
                        </a:rPr>
                        <a:t>DELTA</a:t>
                      </a:r>
                      <a:endParaRPr lang="en-US" sz="1300">
                        <a:solidFill>
                          <a:schemeClr val="tx1"/>
                        </a:solidFill>
                        <a:effectLst/>
                        <a:latin typeface="Calibri"/>
                        <a:ea typeface="Calibri" panose="020F0502020204030204" pitchFamily="34" charset="0"/>
                        <a:cs typeface="Times New Roman"/>
                      </a:endParaRPr>
                    </a:p>
                  </a:txBody>
                  <a:tcPr marL="46759" marR="46759" marT="0" marB="0">
                    <a:solidFill>
                      <a:srgbClr val="B5CD85"/>
                    </a:solidFill>
                  </a:tcPr>
                </a:tc>
                <a:extLst>
                  <a:ext uri="{0D108BD9-81ED-4DB2-BD59-A6C34878D82A}">
                    <a16:rowId xmlns:a16="http://schemas.microsoft.com/office/drawing/2014/main" val="3647719523"/>
                  </a:ext>
                </a:extLst>
              </a:tr>
              <a:tr h="300989">
                <a:tc>
                  <a:txBody>
                    <a:bodyPr/>
                    <a:lstStyle/>
                    <a:p>
                      <a:pPr marL="0" marR="0">
                        <a:lnSpc>
                          <a:spcPct val="107000"/>
                        </a:lnSpc>
                        <a:spcBef>
                          <a:spcPts val="0"/>
                        </a:spcBef>
                        <a:spcAft>
                          <a:spcPts val="0"/>
                        </a:spcAft>
                      </a:pPr>
                      <a:r>
                        <a:rPr lang="en-US" sz="1300">
                          <a:solidFill>
                            <a:schemeClr val="tx1"/>
                          </a:solidFill>
                          <a:effectLst/>
                        </a:rPr>
                        <a:t>VTARNG</a:t>
                      </a:r>
                      <a:endParaRPr lang="en-US" sz="1300">
                        <a:solidFill>
                          <a:schemeClr val="tx1"/>
                        </a:solidFill>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b="1">
                          <a:effectLst/>
                        </a:rPr>
                        <a:t>2552</a:t>
                      </a:r>
                      <a:endParaRPr lang="en-US" sz="1300" b="1">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b="1">
                          <a:effectLst/>
                        </a:rPr>
                        <a:t>1959</a:t>
                      </a:r>
                      <a:endParaRPr lang="en-US" sz="1300" b="1">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b="1">
                          <a:effectLst/>
                        </a:rPr>
                        <a:t>593</a:t>
                      </a:r>
                      <a:endParaRPr lang="en-US" sz="1300" b="1">
                        <a:effectLst/>
                        <a:latin typeface="Calibri"/>
                        <a:ea typeface="Calibri" panose="020F0502020204030204" pitchFamily="34" charset="0"/>
                        <a:cs typeface="Times New Roman"/>
                      </a:endParaRPr>
                    </a:p>
                  </a:txBody>
                  <a:tcPr marL="46759" marR="46759" marT="0" marB="0">
                    <a:solidFill>
                      <a:schemeClr val="accent6"/>
                    </a:solidFill>
                  </a:tcPr>
                </a:tc>
                <a:extLst>
                  <a:ext uri="{0D108BD9-81ED-4DB2-BD59-A6C34878D82A}">
                    <a16:rowId xmlns:a16="http://schemas.microsoft.com/office/drawing/2014/main" val="1322040035"/>
                  </a:ext>
                </a:extLst>
              </a:tr>
              <a:tr h="300989">
                <a:tc>
                  <a:txBody>
                    <a:bodyPr/>
                    <a:lstStyle/>
                    <a:p>
                      <a:pPr marL="0" marR="0">
                        <a:lnSpc>
                          <a:spcPct val="107000"/>
                        </a:lnSpc>
                        <a:spcBef>
                          <a:spcPts val="0"/>
                        </a:spcBef>
                        <a:spcAft>
                          <a:spcPts val="0"/>
                        </a:spcAft>
                      </a:pPr>
                      <a:r>
                        <a:rPr lang="en-US" sz="1300">
                          <a:solidFill>
                            <a:schemeClr val="tx1"/>
                          </a:solidFill>
                          <a:effectLst/>
                        </a:rPr>
                        <a:t>JFHQ</a:t>
                      </a:r>
                      <a:endParaRPr lang="en-US" sz="1300">
                        <a:solidFill>
                          <a:schemeClr val="tx1"/>
                        </a:solidFill>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212</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247</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(35)</a:t>
                      </a:r>
                      <a:endParaRPr lang="en-US" sz="1300">
                        <a:effectLst/>
                        <a:latin typeface="Calibri"/>
                        <a:ea typeface="Calibri" panose="020F0502020204030204" pitchFamily="34" charset="0"/>
                        <a:cs typeface="Times New Roman"/>
                      </a:endParaRPr>
                    </a:p>
                  </a:txBody>
                  <a:tcPr marL="46759" marR="46759" marT="0" marB="0"/>
                </a:tc>
                <a:extLst>
                  <a:ext uri="{0D108BD9-81ED-4DB2-BD59-A6C34878D82A}">
                    <a16:rowId xmlns:a16="http://schemas.microsoft.com/office/drawing/2014/main" val="3257893043"/>
                  </a:ext>
                </a:extLst>
              </a:tr>
              <a:tr h="300989">
                <a:tc>
                  <a:txBody>
                    <a:bodyPr/>
                    <a:lstStyle/>
                    <a:p>
                      <a:pPr marL="0" marR="0">
                        <a:lnSpc>
                          <a:spcPct val="107000"/>
                        </a:lnSpc>
                        <a:spcBef>
                          <a:spcPts val="0"/>
                        </a:spcBef>
                        <a:spcAft>
                          <a:spcPts val="0"/>
                        </a:spcAft>
                      </a:pPr>
                      <a:r>
                        <a:rPr lang="en-US" sz="1300">
                          <a:solidFill>
                            <a:schemeClr val="tx1"/>
                          </a:solidFill>
                          <a:effectLst/>
                        </a:rPr>
                        <a:t>124</a:t>
                      </a:r>
                      <a:r>
                        <a:rPr lang="en-US" sz="1300" baseline="30000">
                          <a:solidFill>
                            <a:schemeClr val="tx1"/>
                          </a:solidFill>
                          <a:effectLst/>
                        </a:rPr>
                        <a:t>th</a:t>
                      </a:r>
                      <a:r>
                        <a:rPr lang="en-US" sz="1300">
                          <a:solidFill>
                            <a:schemeClr val="tx1"/>
                          </a:solidFill>
                          <a:effectLst/>
                        </a:rPr>
                        <a:t> RTI</a:t>
                      </a:r>
                      <a:endParaRPr lang="en-US" sz="1300">
                        <a:solidFill>
                          <a:schemeClr val="tx1"/>
                        </a:solidFill>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192</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165</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27</a:t>
                      </a:r>
                      <a:endParaRPr lang="en-US" sz="1300">
                        <a:effectLst/>
                        <a:latin typeface="Calibri"/>
                        <a:ea typeface="Calibri" panose="020F0502020204030204" pitchFamily="34" charset="0"/>
                        <a:cs typeface="Times New Roman"/>
                      </a:endParaRPr>
                    </a:p>
                  </a:txBody>
                  <a:tcPr marL="46759" marR="46759" marT="0" marB="0"/>
                </a:tc>
                <a:extLst>
                  <a:ext uri="{0D108BD9-81ED-4DB2-BD59-A6C34878D82A}">
                    <a16:rowId xmlns:a16="http://schemas.microsoft.com/office/drawing/2014/main" val="2308338458"/>
                  </a:ext>
                </a:extLst>
              </a:tr>
              <a:tr h="300989">
                <a:tc>
                  <a:txBody>
                    <a:bodyPr/>
                    <a:lstStyle/>
                    <a:p>
                      <a:pPr marL="0" marR="0">
                        <a:lnSpc>
                          <a:spcPct val="107000"/>
                        </a:lnSpc>
                        <a:spcBef>
                          <a:spcPts val="0"/>
                        </a:spcBef>
                        <a:spcAft>
                          <a:spcPts val="0"/>
                        </a:spcAft>
                      </a:pPr>
                      <a:r>
                        <a:rPr lang="en-US" sz="1300">
                          <a:solidFill>
                            <a:schemeClr val="tx1"/>
                          </a:solidFill>
                          <a:effectLst/>
                        </a:rPr>
                        <a:t>186</a:t>
                      </a:r>
                      <a:r>
                        <a:rPr lang="en-US" sz="1300" baseline="30000">
                          <a:solidFill>
                            <a:schemeClr val="tx1"/>
                          </a:solidFill>
                          <a:effectLst/>
                        </a:rPr>
                        <a:t>th</a:t>
                      </a:r>
                      <a:r>
                        <a:rPr lang="en-US" sz="1300">
                          <a:solidFill>
                            <a:schemeClr val="tx1"/>
                          </a:solidFill>
                          <a:effectLst/>
                        </a:rPr>
                        <a:t> IBCT (MTN)</a:t>
                      </a:r>
                      <a:endParaRPr lang="en-US" sz="1300">
                        <a:solidFill>
                          <a:schemeClr val="tx1"/>
                        </a:solidFill>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1752</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1185</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567</a:t>
                      </a:r>
                      <a:endParaRPr lang="en-US" sz="1300">
                        <a:effectLst/>
                        <a:latin typeface="Calibri"/>
                        <a:ea typeface="Calibri" panose="020F0502020204030204" pitchFamily="34" charset="0"/>
                        <a:cs typeface="Times New Roman"/>
                      </a:endParaRPr>
                    </a:p>
                  </a:txBody>
                  <a:tcPr marL="46759" marR="46759" marT="0" marB="0"/>
                </a:tc>
                <a:extLst>
                  <a:ext uri="{0D108BD9-81ED-4DB2-BD59-A6C34878D82A}">
                    <a16:rowId xmlns:a16="http://schemas.microsoft.com/office/drawing/2014/main" val="541602544"/>
                  </a:ext>
                </a:extLst>
              </a:tr>
              <a:tr h="300989">
                <a:tc>
                  <a:txBody>
                    <a:bodyPr/>
                    <a:lstStyle/>
                    <a:p>
                      <a:pPr marL="0" marR="0">
                        <a:lnSpc>
                          <a:spcPct val="107000"/>
                        </a:lnSpc>
                        <a:spcBef>
                          <a:spcPts val="0"/>
                        </a:spcBef>
                        <a:spcAft>
                          <a:spcPts val="0"/>
                        </a:spcAft>
                      </a:pPr>
                      <a:r>
                        <a:rPr lang="en-US" sz="1300">
                          <a:solidFill>
                            <a:schemeClr val="tx1"/>
                          </a:solidFill>
                          <a:effectLst/>
                        </a:rPr>
                        <a:t>GSC</a:t>
                      </a:r>
                      <a:endParaRPr lang="en-US" sz="1300">
                        <a:solidFill>
                          <a:schemeClr val="tx1"/>
                        </a:solidFill>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396</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362</a:t>
                      </a:r>
                      <a:endParaRPr lang="en-US" sz="1300">
                        <a:effectLst/>
                        <a:latin typeface="Calibri"/>
                        <a:ea typeface="Calibri" panose="020F0502020204030204" pitchFamily="34" charset="0"/>
                        <a:cs typeface="Times New Roman"/>
                      </a:endParaRPr>
                    </a:p>
                  </a:txBody>
                  <a:tcPr marL="46759" marR="46759" marT="0" marB="0"/>
                </a:tc>
                <a:tc>
                  <a:txBody>
                    <a:bodyPr/>
                    <a:lstStyle/>
                    <a:p>
                      <a:pPr marL="0" marR="0">
                        <a:lnSpc>
                          <a:spcPct val="107000"/>
                        </a:lnSpc>
                        <a:spcBef>
                          <a:spcPts val="0"/>
                        </a:spcBef>
                        <a:spcAft>
                          <a:spcPts val="0"/>
                        </a:spcAft>
                      </a:pPr>
                      <a:r>
                        <a:rPr lang="en-US" sz="1300">
                          <a:effectLst/>
                        </a:rPr>
                        <a:t>34</a:t>
                      </a:r>
                      <a:endParaRPr lang="en-US" sz="1300">
                        <a:effectLst/>
                        <a:latin typeface="Calibri"/>
                        <a:ea typeface="Calibri" panose="020F0502020204030204" pitchFamily="34" charset="0"/>
                        <a:cs typeface="Times New Roman"/>
                      </a:endParaRPr>
                    </a:p>
                  </a:txBody>
                  <a:tcPr marL="46759" marR="46759" marT="0" marB="0"/>
                </a:tc>
                <a:extLst>
                  <a:ext uri="{0D108BD9-81ED-4DB2-BD59-A6C34878D82A}">
                    <a16:rowId xmlns:a16="http://schemas.microsoft.com/office/drawing/2014/main" val="1543212904"/>
                  </a:ext>
                </a:extLst>
              </a:tr>
            </a:tbl>
          </a:graphicData>
        </a:graphic>
      </p:graphicFrame>
      <p:sp>
        <p:nvSpPr>
          <p:cNvPr id="6" name="TextBox 5">
            <a:extLst>
              <a:ext uri="{FF2B5EF4-FFF2-40B4-BE49-F238E27FC236}">
                <a16:creationId xmlns:a16="http://schemas.microsoft.com/office/drawing/2014/main" id="{99508589-B38B-AC8E-495F-A0BCC04FBE51}"/>
              </a:ext>
            </a:extLst>
          </p:cNvPr>
          <p:cNvSpPr txBox="1"/>
          <p:nvPr/>
        </p:nvSpPr>
        <p:spPr>
          <a:xfrm>
            <a:off x="2469079" y="251885"/>
            <a:ext cx="2486515" cy="584775"/>
          </a:xfrm>
          <a:prstGeom prst="rect">
            <a:avLst/>
          </a:prstGeom>
          <a:noFill/>
        </p:spPr>
        <p:txBody>
          <a:bodyPr wrap="none" lIns="91440" tIns="45720" rIns="91440" bIns="45720" rtlCol="0" anchor="t">
            <a:spAutoFit/>
          </a:bodyPr>
          <a:lstStyle/>
          <a:p>
            <a:pPr algn="l" rtl="0"/>
            <a:r>
              <a:rPr lang="en-US" altLang="en-US" sz="1400" b="1" i="1">
                <a:latin typeface="Calibri"/>
                <a:ea typeface="Calibri" panose="020F0502020204030204" pitchFamily="34" charset="0"/>
                <a:cs typeface="Times New Roman"/>
              </a:rPr>
              <a:t>VTARNG: As of October 1, 2022</a:t>
            </a:r>
            <a:endParaRPr lang="en-US" altLang="en-US" sz="1400" b="1">
              <a:latin typeface="Calibri"/>
              <a:cs typeface="Times New Roman"/>
            </a:endParaRPr>
          </a:p>
          <a:p>
            <a:endParaRPr lang="en-US"/>
          </a:p>
        </p:txBody>
      </p:sp>
      <p:sp>
        <p:nvSpPr>
          <p:cNvPr id="7" name="TextBox 6">
            <a:extLst>
              <a:ext uri="{FF2B5EF4-FFF2-40B4-BE49-F238E27FC236}">
                <a16:creationId xmlns:a16="http://schemas.microsoft.com/office/drawing/2014/main" id="{871AB247-0B6F-D949-6692-EE5B5350E961}"/>
              </a:ext>
            </a:extLst>
          </p:cNvPr>
          <p:cNvSpPr txBox="1"/>
          <p:nvPr/>
        </p:nvSpPr>
        <p:spPr>
          <a:xfrm>
            <a:off x="1368961" y="2537527"/>
            <a:ext cx="9455726" cy="1880323"/>
          </a:xfrm>
          <a:prstGeom prst="rect">
            <a:avLst/>
          </a:prstGeom>
          <a:noFill/>
        </p:spPr>
        <p:txBody>
          <a:bodyPr wrap="square" lIns="91440" tIns="45720" rIns="91440" bIns="45720" rtlCol="0" anchor="t">
            <a:spAutoFit/>
          </a:bodyPr>
          <a:lstStyle/>
          <a:p>
            <a:pPr>
              <a:lnSpc>
                <a:spcPct val="109000"/>
              </a:lnSpc>
              <a:spcAft>
                <a:spcPts val="545"/>
              </a:spcAft>
            </a:pPr>
            <a:r>
              <a:rPr lang="en-US" sz="1500">
                <a:latin typeface="Calibri"/>
                <a:ea typeface="Calibri" panose="020F0502020204030204" pitchFamily="34" charset="0"/>
                <a:cs typeface="Calibri"/>
              </a:rPr>
              <a:t>Top Army vacancies by MOS (as of April 1, 2023):  There are currently 509 vacancies in just our top 10 short MOSs. This shows that the overall vacancies are higher in general than the ‘delta’ of assigned shown above.  We tend to stack people at JFHQ as they rise in rank (also shown in the higher assigned strength for JFHQ) but are not replacing them at the lower levels.  NGB cares mostly about paid strength, but our ability to fulfill missions is impacted more by the vacancies than the end strength. </a:t>
            </a:r>
            <a:endParaRPr lang="en-US" sz="1500">
              <a:latin typeface="Calibri"/>
              <a:ea typeface="Calibri" panose="020F0502020204030204" pitchFamily="34" charset="0"/>
              <a:cs typeface="Times New Roman" panose="02020603050405020304" pitchFamily="18" charset="0"/>
            </a:endParaRPr>
          </a:p>
          <a:p>
            <a:br>
              <a:rPr lang="en-US" sz="1227">
                <a:latin typeface="Calibri" panose="020F0502020204030204" pitchFamily="34" charset="0"/>
                <a:ea typeface="Calibri" panose="020F0502020204030204" pitchFamily="34" charset="0"/>
              </a:rPr>
            </a:br>
            <a:endParaRPr lang="en-US"/>
          </a:p>
        </p:txBody>
      </p:sp>
      <p:sp>
        <p:nvSpPr>
          <p:cNvPr id="8" name="TextBox 7">
            <a:extLst>
              <a:ext uri="{FF2B5EF4-FFF2-40B4-BE49-F238E27FC236}">
                <a16:creationId xmlns:a16="http://schemas.microsoft.com/office/drawing/2014/main" id="{6EFE88DB-EBDE-BD7E-130E-1B546F2871C2}"/>
              </a:ext>
            </a:extLst>
          </p:cNvPr>
          <p:cNvSpPr txBox="1"/>
          <p:nvPr/>
        </p:nvSpPr>
        <p:spPr>
          <a:xfrm>
            <a:off x="3198916" y="3945532"/>
            <a:ext cx="5798294" cy="2631490"/>
          </a:xfrm>
          <a:prstGeom prst="rect">
            <a:avLst/>
          </a:prstGeom>
          <a:noFill/>
        </p:spPr>
        <p:txBody>
          <a:bodyPr wrap="square" lIns="91440" tIns="45720" rIns="91440" bIns="45720" rtlCol="0" anchor="t">
            <a:spAutoFit/>
          </a:bodyPr>
          <a:lstStyle/>
          <a:p>
            <a:pPr marL="233680" indent="-233680">
              <a:buFont typeface="Symbol" panose="05050102010706020507" pitchFamily="18" charset="2"/>
              <a:buChar char=""/>
            </a:pPr>
            <a:r>
              <a:rPr lang="en-US" sz="1500">
                <a:solidFill>
                  <a:srgbClr val="FF0000"/>
                </a:solidFill>
                <a:latin typeface="Calibri"/>
                <a:ea typeface="Calibri" panose="020F0502020204030204" pitchFamily="34" charset="0"/>
                <a:cs typeface="Calibri"/>
              </a:rPr>
              <a:t>11B (Infantry) - 324 slots available/ 163 vacant</a:t>
            </a:r>
            <a:endParaRPr lang="en-US" sz="1500">
              <a:latin typeface="Calibri"/>
              <a:ea typeface="Calibri" panose="020F0502020204030204" pitchFamily="34" charset="0"/>
              <a:cs typeface="Calibri"/>
            </a:endParaRPr>
          </a:p>
          <a:p>
            <a:pPr marL="233680" indent="-233680">
              <a:buFont typeface="Symbol" panose="05050102010706020507" pitchFamily="18" charset="2"/>
              <a:buChar char=""/>
            </a:pPr>
            <a:r>
              <a:rPr lang="en-US" sz="1500">
                <a:latin typeface="Calibri"/>
                <a:ea typeface="Calibri" panose="020F0502020204030204" pitchFamily="34" charset="0"/>
                <a:cs typeface="Calibri"/>
              </a:rPr>
              <a:t>19D (Calvary) - 148 slots available/ 63 vacant</a:t>
            </a:r>
          </a:p>
          <a:p>
            <a:pPr marL="233680" indent="-233680">
              <a:buFont typeface="Symbol" panose="05050102010706020507" pitchFamily="18" charset="2"/>
              <a:buChar char=""/>
            </a:pPr>
            <a:r>
              <a:rPr lang="en-US" sz="1500">
                <a:latin typeface="Calibri"/>
                <a:ea typeface="Times New Roman" panose="02020603050405020304" pitchFamily="18" charset="0"/>
                <a:cs typeface="Calibri"/>
              </a:rPr>
              <a:t>68W (Medic) - 170 slots available/ 67 vacant</a:t>
            </a:r>
            <a:endParaRPr lang="en-US" sz="1500">
              <a:latin typeface="Times New Roman"/>
              <a:ea typeface="Calibri" panose="020F0502020204030204" pitchFamily="34" charset="0"/>
              <a:cs typeface="Calibri"/>
            </a:endParaRPr>
          </a:p>
          <a:p>
            <a:pPr marL="233680" indent="-233680">
              <a:buFont typeface="Symbol" panose="05050102010706020507" pitchFamily="18" charset="2"/>
              <a:buChar char=""/>
            </a:pPr>
            <a:r>
              <a:rPr lang="en-US" sz="1500">
                <a:latin typeface="Calibri"/>
                <a:ea typeface="Times New Roman" panose="02020603050405020304" pitchFamily="18" charset="0"/>
                <a:cs typeface="Calibri"/>
              </a:rPr>
              <a:t>91B (Wheeled Vehicle Mechanic) - 114 slots available/ 42 vacant</a:t>
            </a:r>
            <a:endParaRPr lang="en-US" sz="1500">
              <a:latin typeface="Times New Roman"/>
              <a:ea typeface="Calibri" panose="020F0502020204030204" pitchFamily="34" charset="0"/>
              <a:cs typeface="Calibri"/>
            </a:endParaRPr>
          </a:p>
          <a:p>
            <a:pPr marL="233680" indent="-233680">
              <a:buFont typeface="Symbol" panose="05050102010706020507" pitchFamily="18" charset="2"/>
              <a:buChar char=""/>
            </a:pPr>
            <a:r>
              <a:rPr lang="en-US" sz="1500">
                <a:latin typeface="Calibri"/>
                <a:ea typeface="Times New Roman" panose="02020603050405020304" pitchFamily="18" charset="0"/>
                <a:cs typeface="Calibri"/>
              </a:rPr>
              <a:t>92A (Automated Logistics) - 79 slots available/ 38 vacant</a:t>
            </a:r>
            <a:endParaRPr lang="en-US" sz="1500">
              <a:latin typeface="Times New Roman"/>
              <a:ea typeface="Calibri" panose="020F0502020204030204" pitchFamily="34" charset="0"/>
              <a:cs typeface="Calibri"/>
            </a:endParaRPr>
          </a:p>
          <a:p>
            <a:pPr marL="233680" indent="-233680">
              <a:buFont typeface="Symbol" panose="05050102010706020507" pitchFamily="18" charset="2"/>
              <a:buChar char=""/>
            </a:pPr>
            <a:r>
              <a:rPr lang="en-US" sz="1500">
                <a:solidFill>
                  <a:srgbClr val="FF0000"/>
                </a:solidFill>
                <a:latin typeface="Calibri"/>
                <a:ea typeface="Times New Roman" panose="02020603050405020304" pitchFamily="18" charset="0"/>
                <a:cs typeface="Calibri"/>
              </a:rPr>
              <a:t>25U (Signal) - 47 slots available/ 32 vacant</a:t>
            </a:r>
            <a:endParaRPr lang="en-US" sz="1500">
              <a:latin typeface="Times New Roman"/>
              <a:ea typeface="Calibri" panose="020F0502020204030204" pitchFamily="34" charset="0"/>
              <a:cs typeface="Calibri"/>
            </a:endParaRPr>
          </a:p>
          <a:p>
            <a:pPr marL="233680" indent="-233680">
              <a:buFont typeface="Symbol" panose="05050102010706020507" pitchFamily="18" charset="2"/>
              <a:buChar char=""/>
            </a:pPr>
            <a:r>
              <a:rPr lang="en-US" sz="1500">
                <a:latin typeface="Calibri"/>
                <a:ea typeface="Times New Roman" panose="02020603050405020304" pitchFamily="18" charset="0"/>
                <a:cs typeface="Calibri"/>
              </a:rPr>
              <a:t>92Y (Unit Supply Specialist) - 77 slots available/ 31 vacant</a:t>
            </a:r>
            <a:endParaRPr lang="en-US" sz="1500">
              <a:latin typeface="Times New Roman"/>
              <a:ea typeface="Calibri" panose="020F0502020204030204" pitchFamily="34" charset="0"/>
              <a:cs typeface="Calibri"/>
            </a:endParaRPr>
          </a:p>
          <a:p>
            <a:pPr marL="233680" indent="-233680">
              <a:buFont typeface="Symbol" panose="05050102010706020507" pitchFamily="18" charset="2"/>
              <a:buChar char=""/>
            </a:pPr>
            <a:r>
              <a:rPr lang="en-US" sz="1500">
                <a:latin typeface="Calibri"/>
                <a:ea typeface="Calibri" panose="020F0502020204030204" pitchFamily="34" charset="0"/>
                <a:cs typeface="Calibri"/>
              </a:rPr>
              <a:t>92G (Food Service) - 56 slots available/ 27 vacant</a:t>
            </a:r>
          </a:p>
          <a:p>
            <a:pPr marL="233680" indent="-233680">
              <a:buFont typeface="Symbol" panose="05050102010706020507" pitchFamily="18" charset="2"/>
              <a:buChar char=""/>
            </a:pPr>
            <a:r>
              <a:rPr lang="en-US" sz="1500">
                <a:latin typeface="Calibri"/>
                <a:ea typeface="Calibri" panose="020F0502020204030204" pitchFamily="34" charset="0"/>
                <a:cs typeface="Calibri"/>
              </a:rPr>
              <a:t>92F (Petroleum Supply) - 39 slots available/ 24 vacant</a:t>
            </a:r>
          </a:p>
          <a:p>
            <a:pPr marL="233680" indent="-233680">
              <a:buFont typeface="Symbol" panose="05050102010706020507" pitchFamily="18" charset="2"/>
              <a:buChar char=""/>
            </a:pPr>
            <a:r>
              <a:rPr lang="en-US" sz="1500">
                <a:latin typeface="Calibri"/>
                <a:ea typeface="Calibri" panose="020F0502020204030204" pitchFamily="34" charset="0"/>
                <a:cs typeface="Calibri"/>
              </a:rPr>
              <a:t>11C (Mortars) - 49 slots available/e 22 vacant</a:t>
            </a:r>
          </a:p>
          <a:p>
            <a:endParaRPr lang="en-US" sz="1500">
              <a:cs typeface="Calibri"/>
            </a:endParaRPr>
          </a:p>
        </p:txBody>
      </p:sp>
    </p:spTree>
    <p:extLst>
      <p:ext uri="{BB962C8B-B14F-4D97-AF65-F5344CB8AC3E}">
        <p14:creationId xmlns:p14="http://schemas.microsoft.com/office/powerpoint/2010/main" val="239061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2800">
                <a:solidFill>
                  <a:srgbClr val="000000"/>
                </a:solidFill>
                <a:latin typeface="calibri light"/>
                <a:cs typeface="calibri light"/>
              </a:rPr>
              <a:t>2.2 Foster and Maintain Regional Business Partnerships</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494479"/>
            <a:ext cx="4559425" cy="32561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Get feedback from regional businesses on how our system can support their needs.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ea typeface="+mn-lt"/>
                <a:cs typeface="+mn-lt"/>
              </a:rPr>
              <a:t>Convene partners and businesses</a:t>
            </a:r>
          </a:p>
          <a:p>
            <a:pPr marL="285750" indent="-285750">
              <a:buFont typeface="Arial,Sans-Serif"/>
              <a:buChar char="•"/>
            </a:pPr>
            <a:r>
              <a:rPr lang="en-US" sz="1900">
                <a:ea typeface="+mn-lt"/>
                <a:cs typeface="+mn-lt"/>
              </a:rPr>
              <a:t>Assess information </a:t>
            </a:r>
          </a:p>
          <a:p>
            <a:pPr marL="285750" indent="-285750">
              <a:buFont typeface="Arial,Sans-Serif"/>
              <a:buChar char="•"/>
            </a:pPr>
            <a:r>
              <a:rPr lang="en-US" sz="1900">
                <a:ea typeface="+mn-lt"/>
                <a:cs typeface="+mn-lt"/>
              </a:rPr>
              <a:t>Turn data into actionable policy recommendations </a:t>
            </a:r>
            <a:endParaRPr lang="en-US" sz="1900" err="1">
              <a:cs typeface="Calibri"/>
            </a:endParaRP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a:extLst>
              <a:ext uri="{FF2B5EF4-FFF2-40B4-BE49-F238E27FC236}">
                <a16:creationId xmlns:a16="http://schemas.microsoft.com/office/drawing/2014/main" id="{42E0DCC8-B5DA-5014-8C1F-C6B792C0F67B}"/>
              </a:ext>
            </a:extLst>
          </p:cNvPr>
          <p:cNvPicPr>
            <a:picLocks noChangeAspect="1"/>
          </p:cNvPicPr>
          <p:nvPr/>
        </p:nvPicPr>
        <p:blipFill>
          <a:blip r:embed="rId2"/>
          <a:stretch>
            <a:fillRect/>
          </a:stretch>
        </p:blipFill>
        <p:spPr>
          <a:xfrm>
            <a:off x="6344856" y="992489"/>
            <a:ext cx="4865225" cy="4670465"/>
          </a:xfrm>
          <a:prstGeom prst="rect">
            <a:avLst/>
          </a:prstGeom>
        </p:spPr>
      </p:pic>
    </p:spTree>
    <p:extLst>
      <p:ext uri="{BB962C8B-B14F-4D97-AF65-F5344CB8AC3E}">
        <p14:creationId xmlns:p14="http://schemas.microsoft.com/office/powerpoint/2010/main" val="599696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2800">
                <a:solidFill>
                  <a:srgbClr val="000000"/>
                </a:solidFill>
                <a:latin typeface="calibri light"/>
                <a:cs typeface="calibri light"/>
              </a:rPr>
              <a:t>2.3 Expand Workforce Services to Marginalized Groups</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398023"/>
            <a:ext cx="4559425" cy="32561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Increase program participation and service delivery to marginalized populations.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ea typeface="+mn-lt"/>
                <a:cs typeface="+mn-lt"/>
              </a:rPr>
              <a:t>Host and attend radar meetings with the Office of Racial Equity. </a:t>
            </a:r>
          </a:p>
          <a:p>
            <a:pPr marL="285750" indent="-285750">
              <a:buFont typeface="Arial,Sans-Serif"/>
              <a:buChar char="•"/>
            </a:pPr>
            <a:r>
              <a:rPr lang="en-US" sz="1900">
                <a:cs typeface="Calibri"/>
              </a:rPr>
              <a:t>Direct outreach to populations needing additional support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2610716F-FFFE-00BB-94B6-327393C19224}"/>
              </a:ext>
            </a:extLst>
          </p:cNvPr>
          <p:cNvPicPr>
            <a:picLocks noChangeAspect="1"/>
          </p:cNvPicPr>
          <p:nvPr/>
        </p:nvPicPr>
        <p:blipFill>
          <a:blip r:embed="rId2"/>
          <a:stretch>
            <a:fillRect/>
          </a:stretch>
        </p:blipFill>
        <p:spPr>
          <a:xfrm>
            <a:off x="5438173" y="686816"/>
            <a:ext cx="6871503" cy="5243227"/>
          </a:xfrm>
          <a:prstGeom prst="rect">
            <a:avLst/>
          </a:prstGeom>
        </p:spPr>
      </p:pic>
    </p:spTree>
    <p:extLst>
      <p:ext uri="{BB962C8B-B14F-4D97-AF65-F5344CB8AC3E}">
        <p14:creationId xmlns:p14="http://schemas.microsoft.com/office/powerpoint/2010/main" val="646620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5200" b="1" kern="1200">
                <a:latin typeface="+mj-lt"/>
                <a:ea typeface="+mj-ea"/>
                <a:cs typeface="+mj-cs"/>
              </a:rPr>
              <a:t>Next Steps </a:t>
            </a:r>
          </a:p>
        </p:txBody>
      </p:sp>
      <p:graphicFrame>
        <p:nvGraphicFramePr>
          <p:cNvPr id="7" name="Content Placeholder 2">
            <a:extLst>
              <a:ext uri="{FF2B5EF4-FFF2-40B4-BE49-F238E27FC236}">
                <a16:creationId xmlns:a16="http://schemas.microsoft.com/office/drawing/2014/main" id="{3EC3A0B5-77C2-A67E-8DE8-B229812BEFD5}"/>
              </a:ext>
            </a:extLst>
          </p:cNvPr>
          <p:cNvGraphicFramePr/>
          <p:nvPr>
            <p:extLst>
              <p:ext uri="{D42A27DB-BD31-4B8C-83A1-F6EECF244321}">
                <p14:modId xmlns:p14="http://schemas.microsoft.com/office/powerpoint/2010/main" val="31944693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8907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p:txBody>
          <a:bodyPr/>
          <a:lstStyle/>
          <a:p>
            <a:r>
              <a:rPr lang="en-US" b="1">
                <a:solidFill>
                  <a:schemeClr val="bg1"/>
                </a:solidFill>
                <a:latin typeface="Calibri"/>
                <a:cs typeface="Calibri Light"/>
              </a:rPr>
              <a:t>Workforce Supports</a:t>
            </a:r>
            <a:endParaRPr lang="en-US" b="1">
              <a:solidFill>
                <a:schemeClr val="bg1"/>
              </a:solidFill>
              <a:latin typeface="Calibri"/>
              <a:cs typeface="Calibri"/>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1349416" y="2630752"/>
            <a:ext cx="10542276" cy="1238708"/>
          </a:xfrm>
        </p:spPr>
        <p:txBody>
          <a:bodyPr vert="horz" lIns="91440" tIns="45720" rIns="91440" bIns="45720" rtlCol="0" anchor="t">
            <a:noAutofit/>
          </a:bodyPr>
          <a:lstStyle/>
          <a:p>
            <a:pPr marL="0" indent="0">
              <a:lnSpc>
                <a:spcPct val="150000"/>
              </a:lnSpc>
              <a:buNone/>
            </a:pPr>
            <a:r>
              <a:rPr lang="en-US" sz="4000">
                <a:solidFill>
                  <a:schemeClr val="bg1"/>
                </a:solidFill>
                <a:cs typeface="Calibri"/>
              </a:rPr>
              <a:t>3.1 Solicit and Apply Workforce Board Policy Input</a:t>
            </a:r>
            <a:endParaRPr lang="en-US">
              <a:cs typeface="Calibri" panose="020F0502020204030204"/>
            </a:endParaRPr>
          </a:p>
          <a:p>
            <a:pPr marL="0" indent="0">
              <a:lnSpc>
                <a:spcPct val="100000"/>
              </a:lnSpc>
              <a:buNone/>
            </a:pPr>
            <a:r>
              <a:rPr lang="en-US" sz="4000">
                <a:solidFill>
                  <a:schemeClr val="bg1"/>
                </a:solidFill>
                <a:cs typeface="Calibri"/>
              </a:rPr>
              <a:t>3.2 Implement Language Accessibility Plan for Workforce Related Materials</a:t>
            </a:r>
          </a:p>
        </p:txBody>
      </p:sp>
      <p:sp>
        <p:nvSpPr>
          <p:cNvPr id="4" name="TextBox 3">
            <a:extLst>
              <a:ext uri="{FF2B5EF4-FFF2-40B4-BE49-F238E27FC236}">
                <a16:creationId xmlns:a16="http://schemas.microsoft.com/office/drawing/2014/main" id="{EA4127C7-5AB7-E6D5-D37C-75235E058FDD}"/>
              </a:ext>
            </a:extLst>
          </p:cNvPr>
          <p:cNvSpPr txBox="1"/>
          <p:nvPr/>
        </p:nvSpPr>
        <p:spPr>
          <a:xfrm>
            <a:off x="875818" y="1329160"/>
            <a:ext cx="110480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chemeClr val="bg1"/>
                </a:solidFill>
              </a:rPr>
              <a:t>Improve awareness and utilization of current workforce resources while also addressing external workforce barriers like affordability of housing, childcare, internet access, and more which additionally must be considered to better enhance workforce growth.  </a:t>
            </a:r>
          </a:p>
        </p:txBody>
      </p:sp>
      <p:cxnSp>
        <p:nvCxnSpPr>
          <p:cNvPr id="7" name="Straight Arrow Connector 6">
            <a:extLst>
              <a:ext uri="{FF2B5EF4-FFF2-40B4-BE49-F238E27FC236}">
                <a16:creationId xmlns:a16="http://schemas.microsoft.com/office/drawing/2014/main" id="{DC71ABFA-F063-565A-15FF-9055676080AB}"/>
              </a:ext>
            </a:extLst>
          </p:cNvPr>
          <p:cNvCxnSpPr/>
          <p:nvPr/>
        </p:nvCxnSpPr>
        <p:spPr>
          <a:xfrm flipV="1">
            <a:off x="958890" y="2485781"/>
            <a:ext cx="1473841" cy="1931"/>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110002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solidFill>
                  <a:srgbClr val="000000"/>
                </a:solidFill>
                <a:ea typeface="+mj-lt"/>
                <a:cs typeface="+mj-lt"/>
              </a:rPr>
              <a:t>3.1 Solicit and Apply Workforce Board Policy Input</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446036" y="2195466"/>
            <a:ext cx="4742690" cy="424966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Create a clear role for the Board in the policy development process.</a:t>
            </a:r>
          </a:p>
          <a:p>
            <a:pPr marL="285750" indent="-285750">
              <a:buFont typeface="Arial" panose="020B0604020202020204" pitchFamily="34" charset="0"/>
              <a:buChar char="•"/>
            </a:pPr>
            <a:endParaRPr lang="en-US" sz="1900">
              <a:ea typeface="+mn-lt"/>
              <a:cs typeface="+mn-lt"/>
            </a:endParaRPr>
          </a:p>
          <a:p>
            <a:r>
              <a:rPr lang="en-US" sz="1900">
                <a:ea typeface="+mn-lt"/>
                <a:cs typeface="+mn-lt"/>
              </a:rPr>
              <a:t>SWDB Action: </a:t>
            </a:r>
          </a:p>
          <a:p>
            <a:pPr marL="285750" indent="-285750">
              <a:buFont typeface="Arial,Sans-Serif" panose="020B0604020202020204" pitchFamily="34" charset="0"/>
              <a:buChar char="•"/>
            </a:pPr>
            <a:r>
              <a:rPr lang="en-US" sz="1900">
                <a:ea typeface="+mn-lt"/>
                <a:cs typeface="+mn-lt"/>
              </a:rPr>
              <a:t>Provide feedback on legislative updates </a:t>
            </a:r>
          </a:p>
          <a:p>
            <a:pPr marL="285750" indent="-285750">
              <a:buFont typeface="Arial,Sans-Serif" panose="020B0604020202020204" pitchFamily="34" charset="0"/>
              <a:buChar char="•"/>
            </a:pPr>
            <a:r>
              <a:rPr lang="en-US" sz="1900">
                <a:ea typeface="+mn-lt"/>
                <a:cs typeface="+mn-lt"/>
              </a:rPr>
              <a:t>Committees research and provide best practices and ideas for Board consideration</a:t>
            </a:r>
          </a:p>
          <a:p>
            <a:pPr marL="285750" indent="-285750">
              <a:buFont typeface="Arial,Sans-Serif" panose="020B0604020202020204" pitchFamily="34" charset="0"/>
              <a:buChar char="•"/>
            </a:pPr>
            <a:r>
              <a:rPr lang="en-US" sz="1900">
                <a:ea typeface="+mn-lt"/>
                <a:cs typeface="+mn-lt"/>
              </a:rPr>
              <a:t>Present suite of policy recommendations to the Governor's office as it relates to workforce development</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53D26BE5-1C96-D537-1AA7-1AAA8C7B8040}"/>
              </a:ext>
            </a:extLst>
          </p:cNvPr>
          <p:cNvPicPr>
            <a:picLocks noChangeAspect="1"/>
          </p:cNvPicPr>
          <p:nvPr/>
        </p:nvPicPr>
        <p:blipFill>
          <a:blip r:embed="rId2"/>
          <a:stretch>
            <a:fillRect/>
          </a:stretch>
        </p:blipFill>
        <p:spPr>
          <a:xfrm>
            <a:off x="5978324" y="1261150"/>
            <a:ext cx="5077427" cy="4171725"/>
          </a:xfrm>
          <a:prstGeom prst="rect">
            <a:avLst/>
          </a:prstGeom>
        </p:spPr>
      </p:pic>
    </p:spTree>
    <p:extLst>
      <p:ext uri="{BB962C8B-B14F-4D97-AF65-F5344CB8AC3E}">
        <p14:creationId xmlns:p14="http://schemas.microsoft.com/office/powerpoint/2010/main" val="3778547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2800">
                <a:solidFill>
                  <a:srgbClr val="000000"/>
                </a:solidFill>
                <a:ea typeface="+mj-lt"/>
                <a:cs typeface="+mj-lt"/>
              </a:rPr>
              <a:t>3.2 Implement Language Accessibility Plan for Workforce Related Materials</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494479"/>
            <a:ext cx="4559425" cy="391206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r>
              <a:rPr lang="en-US" sz="1900">
                <a:ea typeface="+mn-lt"/>
                <a:cs typeface="+mn-lt"/>
              </a:rPr>
              <a:t>Purpose: Create easily navigable documents for workers and employers and ensuring accessibility to individuals of all backgrounds.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ea typeface="+mn-lt"/>
                <a:cs typeface="+mn-lt"/>
              </a:rPr>
              <a:t>Compilation of Vermont resources</a:t>
            </a:r>
          </a:p>
          <a:p>
            <a:pPr marL="285750" indent="-285750">
              <a:buFont typeface="Arial,Sans-Serif"/>
              <a:buChar char="•"/>
            </a:pPr>
            <a:r>
              <a:rPr lang="en-US" sz="1900">
                <a:cs typeface="Calibri"/>
              </a:rPr>
              <a:t>Development of toolkits for employers and employees</a:t>
            </a:r>
          </a:p>
          <a:p>
            <a:pPr marL="285750" indent="-285750">
              <a:buFont typeface="Arial,Sans-Serif"/>
              <a:buChar char="•"/>
            </a:pPr>
            <a:r>
              <a:rPr lang="en-US" sz="1900">
                <a:cs typeface="Calibri"/>
              </a:rPr>
              <a:t>Providing recourses to translation vendor as selected from the Office of Racial Equity</a:t>
            </a:r>
          </a:p>
          <a:p>
            <a:pPr marL="285750" indent="-285750">
              <a:buFont typeface="Arial,Sans-Serif"/>
              <a:buChar char="•"/>
            </a:pPr>
            <a:r>
              <a:rPr lang="en-US" sz="1900">
                <a:cs typeface="Calibri"/>
              </a:rPr>
              <a:t>Publicity of resources to Vermont communities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04CA18B1-BE1C-8AC8-529F-9F23D4C6C72A}"/>
              </a:ext>
            </a:extLst>
          </p:cNvPr>
          <p:cNvPicPr>
            <a:picLocks noChangeAspect="1"/>
          </p:cNvPicPr>
          <p:nvPr/>
        </p:nvPicPr>
        <p:blipFill>
          <a:blip r:embed="rId2"/>
          <a:stretch>
            <a:fillRect/>
          </a:stretch>
        </p:blipFill>
        <p:spPr>
          <a:xfrm>
            <a:off x="6296627" y="883906"/>
            <a:ext cx="4681959" cy="4665782"/>
          </a:xfrm>
          <a:prstGeom prst="rect">
            <a:avLst/>
          </a:prstGeom>
        </p:spPr>
      </p:pic>
    </p:spTree>
    <p:extLst>
      <p:ext uri="{BB962C8B-B14F-4D97-AF65-F5344CB8AC3E}">
        <p14:creationId xmlns:p14="http://schemas.microsoft.com/office/powerpoint/2010/main" val="3045675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5200" b="1" kern="1200">
                <a:latin typeface="+mj-lt"/>
                <a:ea typeface="+mj-ea"/>
                <a:cs typeface="+mj-cs"/>
              </a:rPr>
              <a:t>Next Steps </a:t>
            </a:r>
          </a:p>
        </p:txBody>
      </p:sp>
      <p:graphicFrame>
        <p:nvGraphicFramePr>
          <p:cNvPr id="7" name="Content Placeholder 2">
            <a:extLst>
              <a:ext uri="{FF2B5EF4-FFF2-40B4-BE49-F238E27FC236}">
                <a16:creationId xmlns:a16="http://schemas.microsoft.com/office/drawing/2014/main" id="{3EC3A0B5-77C2-A67E-8DE8-B229812BEFD5}"/>
              </a:ext>
            </a:extLst>
          </p:cNvPr>
          <p:cNvGraphicFramePr/>
          <p:nvPr>
            <p:extLst>
              <p:ext uri="{D42A27DB-BD31-4B8C-83A1-F6EECF244321}">
                <p14:modId xmlns:p14="http://schemas.microsoft.com/office/powerpoint/2010/main" val="39834407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4014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96153" y="158937"/>
            <a:ext cx="10515600" cy="1325563"/>
          </a:xfrm>
        </p:spPr>
        <p:txBody>
          <a:bodyPr/>
          <a:lstStyle/>
          <a:p>
            <a:r>
              <a:rPr lang="en-US" b="1">
                <a:solidFill>
                  <a:schemeClr val="bg1"/>
                </a:solidFill>
                <a:latin typeface="Calibri"/>
                <a:cs typeface="Calibri Light"/>
              </a:rPr>
              <a:t>Workforce Education and Training</a:t>
            </a:r>
            <a:endParaRPr lang="en-US" b="1">
              <a:solidFill>
                <a:schemeClr val="bg1"/>
              </a:solidFill>
              <a:latin typeface="Calibri"/>
              <a:cs typeface="Calibri"/>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1377785" y="2597616"/>
            <a:ext cx="10515600" cy="3056861"/>
          </a:xfrm>
        </p:spPr>
        <p:txBody>
          <a:bodyPr vert="horz" lIns="91440" tIns="45720" rIns="91440" bIns="45720" rtlCol="0" anchor="t">
            <a:noAutofit/>
          </a:bodyPr>
          <a:lstStyle/>
          <a:p>
            <a:pPr marL="0" indent="0">
              <a:buNone/>
            </a:pPr>
            <a:r>
              <a:rPr lang="en-US" sz="4000">
                <a:solidFill>
                  <a:schemeClr val="bg1"/>
                </a:solidFill>
                <a:cs typeface="Calibri"/>
              </a:rPr>
              <a:t>4.1 Map Career Pathways </a:t>
            </a:r>
            <a:r>
              <a:rPr lang="en-US" sz="2000">
                <a:solidFill>
                  <a:schemeClr val="bg1"/>
                </a:solidFill>
                <a:cs typeface="Calibri"/>
              </a:rPr>
              <a:t>(Career Pathways Committee)</a:t>
            </a:r>
          </a:p>
          <a:p>
            <a:pPr marL="0" indent="0">
              <a:buNone/>
            </a:pPr>
            <a:r>
              <a:rPr lang="en-US" sz="4000">
                <a:solidFill>
                  <a:schemeClr val="bg1"/>
                </a:solidFill>
                <a:cs typeface="Calibri"/>
              </a:rPr>
              <a:t>4.2 Host Education and Training Provider Round Tables</a:t>
            </a:r>
          </a:p>
          <a:p>
            <a:pPr marL="0" indent="0">
              <a:buNone/>
            </a:pPr>
            <a:r>
              <a:rPr lang="en-US" sz="4000">
                <a:solidFill>
                  <a:schemeClr val="bg1"/>
                </a:solidFill>
                <a:cs typeface="Calibri"/>
              </a:rPr>
              <a:t>4.3 Define Eligibility and Approve Credentials of Value </a:t>
            </a:r>
            <a:r>
              <a:rPr lang="en-US" sz="2000">
                <a:solidFill>
                  <a:schemeClr val="bg1"/>
                </a:solidFill>
                <a:cs typeface="Calibri"/>
              </a:rPr>
              <a:t>(Training and Credentialing Committee)</a:t>
            </a:r>
          </a:p>
        </p:txBody>
      </p:sp>
      <p:sp>
        <p:nvSpPr>
          <p:cNvPr id="4" name="TextBox 3">
            <a:extLst>
              <a:ext uri="{FF2B5EF4-FFF2-40B4-BE49-F238E27FC236}">
                <a16:creationId xmlns:a16="http://schemas.microsoft.com/office/drawing/2014/main" id="{34B4E817-0BF4-CF88-0431-B996E1371E5D}"/>
              </a:ext>
            </a:extLst>
          </p:cNvPr>
          <p:cNvSpPr txBox="1"/>
          <p:nvPr/>
        </p:nvSpPr>
        <p:spPr>
          <a:xfrm>
            <a:off x="708211" y="1120588"/>
            <a:ext cx="107038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chemeClr val="bg1"/>
                </a:solidFill>
              </a:rPr>
              <a:t>Identify Vermont’s high-demand careers and develop career pathways to be seamlessly executed by training and education providers while engaging Vermonters at any stage of their career path, leading to greater financial independence and personal fulfillment.   </a:t>
            </a:r>
          </a:p>
        </p:txBody>
      </p:sp>
      <p:cxnSp>
        <p:nvCxnSpPr>
          <p:cNvPr id="7" name="Straight Arrow Connector 6">
            <a:extLst>
              <a:ext uri="{FF2B5EF4-FFF2-40B4-BE49-F238E27FC236}">
                <a16:creationId xmlns:a16="http://schemas.microsoft.com/office/drawing/2014/main" id="{5202307B-C573-112A-7532-598914C98617}"/>
              </a:ext>
            </a:extLst>
          </p:cNvPr>
          <p:cNvCxnSpPr/>
          <p:nvPr/>
        </p:nvCxnSpPr>
        <p:spPr>
          <a:xfrm flipV="1">
            <a:off x="843143" y="2321807"/>
            <a:ext cx="1473841" cy="1931"/>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58574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a:noFill/>
        </p:spPr>
        <p:txBody>
          <a:bodyPr vert="horz" lIns="91440" tIns="45720" rIns="91440" bIns="45720" rtlCol="0" anchor="ctr">
            <a:normAutofit/>
          </a:bodyPr>
          <a:lstStyle/>
          <a:p>
            <a:pPr>
              <a:lnSpc>
                <a:spcPct val="100000"/>
              </a:lnSpc>
            </a:pPr>
            <a:r>
              <a:rPr lang="en-US" sz="2800">
                <a:solidFill>
                  <a:srgbClr val="000000"/>
                </a:solidFill>
                <a:ea typeface="+mj-lt"/>
                <a:cs typeface="+mj-lt"/>
              </a:rPr>
              <a:t>4.1 Map Career Pathways</a:t>
            </a:r>
            <a:br>
              <a:rPr lang="en-US" sz="2800">
                <a:solidFill>
                  <a:srgbClr val="000000"/>
                </a:solidFill>
                <a:ea typeface="+mj-lt"/>
                <a:cs typeface="+mj-lt"/>
              </a:rPr>
            </a:br>
            <a:r>
              <a:rPr lang="en-US" sz="2800">
                <a:solidFill>
                  <a:srgbClr val="000000"/>
                </a:solidFill>
                <a:ea typeface="+mj-lt"/>
                <a:cs typeface="+mj-lt"/>
              </a:rPr>
              <a:t> </a:t>
            </a:r>
            <a:r>
              <a:rPr lang="en-US" sz="1500">
                <a:solidFill>
                  <a:srgbClr val="000000"/>
                </a:solidFill>
                <a:ea typeface="+mj-lt"/>
                <a:cs typeface="+mj-lt"/>
              </a:rPr>
              <a:t>(Career Pathways Committee)</a:t>
            </a:r>
            <a:endParaRPr lang="en-US" sz="1500">
              <a:solidFill>
                <a:srgbClr val="000000"/>
              </a:solidFill>
              <a:cs typeface="Calibri Light" panose="020F0302020204030204"/>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494479"/>
            <a:ext cx="4559425" cy="32561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r>
              <a:rPr lang="en-US" sz="1900">
                <a:ea typeface="+mn-lt"/>
                <a:cs typeface="+mn-lt"/>
              </a:rPr>
              <a:t>Purpose: Provide clarity for all Vermonters on pathways to success. </a:t>
            </a:r>
          </a:p>
          <a:p>
            <a:endParaRPr lang="en-US" sz="1900">
              <a:ea typeface="+mn-lt"/>
              <a:cs typeface="+mn-lt"/>
            </a:endParaRPr>
          </a:p>
          <a:p>
            <a:r>
              <a:rPr lang="en-US" sz="1900">
                <a:ea typeface="+mn-lt"/>
                <a:cs typeface="+mn-lt"/>
              </a:rPr>
              <a:t>SWDB Action: </a:t>
            </a:r>
          </a:p>
          <a:p>
            <a:pPr marL="285750" indent="-285750">
              <a:buFont typeface="Arial,Sans-Serif" panose="020B0604020202020204" pitchFamily="34" charset="0"/>
              <a:buChar char="•"/>
            </a:pPr>
            <a:r>
              <a:rPr lang="en-US" sz="1900">
                <a:ea typeface="+mn-lt"/>
                <a:cs typeface="+mn-lt"/>
              </a:rPr>
              <a:t>Review of work formally done by the Career Pathways Committee</a:t>
            </a:r>
          </a:p>
          <a:p>
            <a:pPr marL="285750" indent="-285750">
              <a:buFont typeface="Arial,Sans-Serif" panose="020B0604020202020204" pitchFamily="34" charset="0"/>
              <a:buChar char="•"/>
            </a:pPr>
            <a:r>
              <a:rPr lang="en-US" sz="1900">
                <a:ea typeface="+mn-lt"/>
                <a:cs typeface="+mn-lt"/>
              </a:rPr>
              <a:t>Develop new approval process for determining career pathways based on in-demand careers</a:t>
            </a:r>
          </a:p>
          <a:p>
            <a:pPr marL="285750" indent="-285750">
              <a:buFont typeface="Arial,Sans-Serif" panose="020B0604020202020204" pitchFamily="34" charset="0"/>
              <a:buChar char="•"/>
            </a:pPr>
            <a:r>
              <a:rPr lang="en-US" sz="1900">
                <a:ea typeface="+mn-lt"/>
                <a:cs typeface="+mn-lt"/>
              </a:rPr>
              <a:t>Market and promote career pathways to Vermonters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60825A4F-99B4-E459-3AF1-0EC0E001CB0C}"/>
              </a:ext>
            </a:extLst>
          </p:cNvPr>
          <p:cNvPicPr>
            <a:picLocks noGrp="1" noChangeAspect="1"/>
          </p:cNvPicPr>
          <p:nvPr>
            <p:ph idx="1"/>
          </p:nvPr>
        </p:nvPicPr>
        <p:blipFill>
          <a:blip r:embed="rId2"/>
          <a:stretch>
            <a:fillRect/>
          </a:stretch>
        </p:blipFill>
        <p:spPr>
          <a:xfrm>
            <a:off x="5917869" y="2119096"/>
            <a:ext cx="5539450" cy="2502301"/>
          </a:xfrm>
        </p:spPr>
      </p:pic>
    </p:spTree>
    <p:extLst>
      <p:ext uri="{BB962C8B-B14F-4D97-AF65-F5344CB8AC3E}">
        <p14:creationId xmlns:p14="http://schemas.microsoft.com/office/powerpoint/2010/main" val="2406006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solidFill>
                  <a:srgbClr val="000000"/>
                </a:solidFill>
                <a:ea typeface="+mj-lt"/>
                <a:cs typeface="+mj-lt"/>
              </a:rPr>
              <a:t>4.2 Host Education and Training Provider Round Tables</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494479"/>
            <a:ext cx="4559425" cy="32561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Increase collaborative opportunities for education and training providers in and outside of the K-12 space.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ea typeface="+mn-lt"/>
                <a:cs typeface="+mn-lt"/>
              </a:rPr>
              <a:t>Host no less than two meetings per year </a:t>
            </a:r>
          </a:p>
          <a:p>
            <a:pPr marL="285750" indent="-285750">
              <a:buFont typeface="Arial,Sans-Serif"/>
              <a:buChar char="•"/>
            </a:pPr>
            <a:r>
              <a:rPr lang="en-US" sz="1900">
                <a:cs typeface="Calibri"/>
              </a:rPr>
              <a:t>Summarize and review findings from these events</a:t>
            </a:r>
          </a:p>
          <a:p>
            <a:pPr marL="285750" indent="-285750">
              <a:buFont typeface="Arial,Sans-Serif"/>
              <a:buChar char="•"/>
            </a:pPr>
            <a:r>
              <a:rPr lang="en-US" sz="1900">
                <a:cs typeface="Calibri"/>
              </a:rPr>
              <a:t>Determine appropriate recommendations for improvement</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C5F15479-2C08-1737-F193-DBE7807BD6FC}"/>
              </a:ext>
            </a:extLst>
          </p:cNvPr>
          <p:cNvPicPr>
            <a:picLocks noChangeAspect="1"/>
          </p:cNvPicPr>
          <p:nvPr/>
        </p:nvPicPr>
        <p:blipFill>
          <a:blip r:embed="rId2"/>
          <a:stretch>
            <a:fillRect/>
          </a:stretch>
        </p:blipFill>
        <p:spPr>
          <a:xfrm>
            <a:off x="5823995" y="937709"/>
            <a:ext cx="5569351" cy="4673923"/>
          </a:xfrm>
          <a:prstGeom prst="rect">
            <a:avLst/>
          </a:prstGeom>
        </p:spPr>
      </p:pic>
    </p:spTree>
    <p:extLst>
      <p:ext uri="{BB962C8B-B14F-4D97-AF65-F5344CB8AC3E}">
        <p14:creationId xmlns:p14="http://schemas.microsoft.com/office/powerpoint/2010/main" val="22491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D6CA91D0-E3A9-E0DB-A350-45638472E4DC}"/>
              </a:ext>
            </a:extLst>
          </p:cNvPr>
          <p:cNvSpPr txBox="1"/>
          <p:nvPr/>
        </p:nvSpPr>
        <p:spPr>
          <a:xfrm>
            <a:off x="2793175" y="191516"/>
            <a:ext cx="2874817" cy="584775"/>
          </a:xfrm>
          <a:prstGeom prst="rect">
            <a:avLst/>
          </a:prstGeom>
          <a:noFill/>
        </p:spPr>
        <p:txBody>
          <a:bodyPr wrap="square" lIns="91440" tIns="45720" rIns="91440" bIns="45720" rtlCol="0" anchor="t">
            <a:spAutoFit/>
          </a:bodyPr>
          <a:lstStyle/>
          <a:p>
            <a:r>
              <a:rPr lang="en-US" sz="1400" b="1" i="1">
                <a:latin typeface="Calibri"/>
                <a:ea typeface="Calibri" panose="020F0502020204030204" pitchFamily="34" charset="0"/>
                <a:cs typeface="Times New Roman"/>
              </a:rPr>
              <a:t>VTANG: As of May 1, 2023</a:t>
            </a:r>
            <a:endParaRPr lang="en-US" sz="1400" b="1">
              <a:latin typeface="Calibri"/>
              <a:ea typeface="Calibri" panose="020F0502020204030204" pitchFamily="34" charset="0"/>
              <a:cs typeface="Times New Roman"/>
            </a:endParaRPr>
          </a:p>
          <a:p>
            <a:endParaRPr lang="en-US"/>
          </a:p>
        </p:txBody>
      </p:sp>
      <p:graphicFrame>
        <p:nvGraphicFramePr>
          <p:cNvPr id="114" name="Table 113">
            <a:extLst>
              <a:ext uri="{FF2B5EF4-FFF2-40B4-BE49-F238E27FC236}">
                <a16:creationId xmlns:a16="http://schemas.microsoft.com/office/drawing/2014/main" id="{78F97D11-9635-7D33-241F-02D1D8805F65}"/>
              </a:ext>
            </a:extLst>
          </p:cNvPr>
          <p:cNvGraphicFramePr>
            <a:graphicFrameLocks noGrp="1"/>
          </p:cNvGraphicFramePr>
          <p:nvPr>
            <p:extLst>
              <p:ext uri="{D42A27DB-BD31-4B8C-83A1-F6EECF244321}">
                <p14:modId xmlns:p14="http://schemas.microsoft.com/office/powerpoint/2010/main" val="1623609134"/>
              </p:ext>
            </p:extLst>
          </p:nvPr>
        </p:nvGraphicFramePr>
        <p:xfrm>
          <a:off x="2889661" y="519546"/>
          <a:ext cx="6115794" cy="4284861"/>
        </p:xfrm>
        <a:graphic>
          <a:graphicData uri="http://schemas.openxmlformats.org/drawingml/2006/table">
            <a:tbl>
              <a:tblPr firstRow="1" firstCol="1" bandRow="1">
                <a:tableStyleId>{5C22544A-7EE6-4342-B048-85BDC9FD1C3A}</a:tableStyleId>
              </a:tblPr>
              <a:tblGrid>
                <a:gridCol w="1528622">
                  <a:extLst>
                    <a:ext uri="{9D8B030D-6E8A-4147-A177-3AD203B41FA5}">
                      <a16:colId xmlns:a16="http://schemas.microsoft.com/office/drawing/2014/main" val="1684410952"/>
                    </a:ext>
                  </a:extLst>
                </a:gridCol>
                <a:gridCol w="1528622">
                  <a:extLst>
                    <a:ext uri="{9D8B030D-6E8A-4147-A177-3AD203B41FA5}">
                      <a16:colId xmlns:a16="http://schemas.microsoft.com/office/drawing/2014/main" val="1584622487"/>
                    </a:ext>
                  </a:extLst>
                </a:gridCol>
                <a:gridCol w="1529275">
                  <a:extLst>
                    <a:ext uri="{9D8B030D-6E8A-4147-A177-3AD203B41FA5}">
                      <a16:colId xmlns:a16="http://schemas.microsoft.com/office/drawing/2014/main" val="874306117"/>
                    </a:ext>
                  </a:extLst>
                </a:gridCol>
                <a:gridCol w="1529275">
                  <a:extLst>
                    <a:ext uri="{9D8B030D-6E8A-4147-A177-3AD203B41FA5}">
                      <a16:colId xmlns:a16="http://schemas.microsoft.com/office/drawing/2014/main" val="1191783694"/>
                    </a:ext>
                  </a:extLst>
                </a:gridCol>
              </a:tblGrid>
              <a:tr h="204041">
                <a:tc>
                  <a:txBody>
                    <a:bodyPr/>
                    <a:lstStyle/>
                    <a:p>
                      <a:pPr marL="0" marR="0">
                        <a:lnSpc>
                          <a:spcPct val="107000"/>
                        </a:lnSpc>
                        <a:spcBef>
                          <a:spcPts val="0"/>
                        </a:spcBef>
                        <a:spcAft>
                          <a:spcPts val="0"/>
                        </a:spcAft>
                      </a:pPr>
                      <a:r>
                        <a:rPr lang="en-US" sz="1100">
                          <a:solidFill>
                            <a:schemeClr val="tx1"/>
                          </a:solidFill>
                          <a:effectLst/>
                        </a:rPr>
                        <a:t>UNIT</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solidFill>
                            <a:schemeClr val="tx1"/>
                          </a:solidFill>
                          <a:effectLst/>
                        </a:rPr>
                        <a:t>AUTH</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solidFill>
                            <a:schemeClr val="tx1"/>
                          </a:solidFill>
                          <a:effectLst/>
                        </a:rPr>
                        <a:t>ASSN</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solidFill>
                            <a:schemeClr val="tx1"/>
                          </a:solidFill>
                          <a:effectLst/>
                        </a:rPr>
                        <a:t>DELTA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3438514132"/>
                  </a:ext>
                </a:extLst>
              </a:tr>
              <a:tr h="204041">
                <a:tc>
                  <a:txBody>
                    <a:bodyPr/>
                    <a:lstStyle/>
                    <a:p>
                      <a:pPr marL="0" marR="0">
                        <a:lnSpc>
                          <a:spcPct val="107000"/>
                        </a:lnSpc>
                        <a:spcBef>
                          <a:spcPts val="0"/>
                        </a:spcBef>
                        <a:spcAft>
                          <a:spcPts val="0"/>
                        </a:spcAft>
                      </a:pPr>
                      <a:r>
                        <a:rPr lang="en-US" sz="1100">
                          <a:solidFill>
                            <a:schemeClr val="tx1"/>
                          </a:solidFill>
                          <a:effectLst/>
                        </a:rPr>
                        <a:t>VTANG</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b="1">
                          <a:effectLst/>
                        </a:rPr>
                        <a:t>1161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b="1">
                          <a:effectLst/>
                        </a:rPr>
                        <a:t>1001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b="1">
                          <a:effectLst/>
                        </a:rPr>
                        <a:t>160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solidFill>
                      <a:schemeClr val="accent6"/>
                    </a:solidFill>
                  </a:tcPr>
                </a:tc>
                <a:extLst>
                  <a:ext uri="{0D108BD9-81ED-4DB2-BD59-A6C34878D82A}">
                    <a16:rowId xmlns:a16="http://schemas.microsoft.com/office/drawing/2014/main" val="3773365212"/>
                  </a:ext>
                </a:extLst>
              </a:tr>
              <a:tr h="204041">
                <a:tc>
                  <a:txBody>
                    <a:bodyPr/>
                    <a:lstStyle/>
                    <a:p>
                      <a:pPr marL="0" marR="0">
                        <a:lnSpc>
                          <a:spcPct val="107000"/>
                        </a:lnSpc>
                        <a:spcBef>
                          <a:spcPts val="0"/>
                        </a:spcBef>
                        <a:spcAft>
                          <a:spcPts val="0"/>
                        </a:spcAft>
                      </a:pPr>
                      <a:r>
                        <a:rPr lang="en-US" sz="1100">
                          <a:solidFill>
                            <a:schemeClr val="tx1"/>
                          </a:solidFill>
                          <a:effectLst/>
                        </a:rPr>
                        <a:t>JFHQ</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4219218440"/>
                  </a:ext>
                </a:extLst>
              </a:tr>
              <a:tr h="204041">
                <a:tc>
                  <a:txBody>
                    <a:bodyPr/>
                    <a:lstStyle/>
                    <a:p>
                      <a:pPr marL="0" marR="0">
                        <a:lnSpc>
                          <a:spcPct val="107000"/>
                        </a:lnSpc>
                        <a:spcBef>
                          <a:spcPts val="0"/>
                        </a:spcBef>
                        <a:spcAft>
                          <a:spcPts val="0"/>
                        </a:spcAft>
                      </a:pPr>
                      <a:r>
                        <a:rPr lang="en-US" sz="1100">
                          <a:solidFill>
                            <a:schemeClr val="tx1"/>
                          </a:solidFill>
                          <a:effectLst/>
                        </a:rPr>
                        <a:t>158 FW</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2649805021"/>
                  </a:ext>
                </a:extLst>
              </a:tr>
              <a:tr h="204041">
                <a:tc>
                  <a:txBody>
                    <a:bodyPr/>
                    <a:lstStyle/>
                    <a:p>
                      <a:pPr marL="0" marR="0">
                        <a:lnSpc>
                          <a:spcPct val="107000"/>
                        </a:lnSpc>
                        <a:spcBef>
                          <a:spcPts val="0"/>
                        </a:spcBef>
                        <a:spcAft>
                          <a:spcPts val="0"/>
                        </a:spcAft>
                      </a:pPr>
                      <a:r>
                        <a:rPr lang="en-US" sz="1100">
                          <a:solidFill>
                            <a:schemeClr val="tx1"/>
                          </a:solidFill>
                          <a:effectLst/>
                        </a:rPr>
                        <a:t>158 OG</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3604860965"/>
                  </a:ext>
                </a:extLst>
              </a:tr>
              <a:tr h="204041">
                <a:tc>
                  <a:txBody>
                    <a:bodyPr/>
                    <a:lstStyle/>
                    <a:p>
                      <a:pPr marL="0" marR="0">
                        <a:lnSpc>
                          <a:spcPct val="107000"/>
                        </a:lnSpc>
                        <a:spcBef>
                          <a:spcPts val="0"/>
                        </a:spcBef>
                        <a:spcAft>
                          <a:spcPts val="0"/>
                        </a:spcAft>
                      </a:pPr>
                      <a:r>
                        <a:rPr lang="en-US" sz="1100">
                          <a:solidFill>
                            <a:schemeClr val="tx1"/>
                          </a:solidFill>
                          <a:effectLst/>
                        </a:rPr>
                        <a:t>134 FS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1925897370"/>
                  </a:ext>
                </a:extLst>
              </a:tr>
              <a:tr h="204041">
                <a:tc>
                  <a:txBody>
                    <a:bodyPr/>
                    <a:lstStyle/>
                    <a:p>
                      <a:pPr marL="0" marR="0">
                        <a:lnSpc>
                          <a:spcPct val="107000"/>
                        </a:lnSpc>
                        <a:spcBef>
                          <a:spcPts val="0"/>
                        </a:spcBef>
                        <a:spcAft>
                          <a:spcPts val="0"/>
                        </a:spcAft>
                      </a:pPr>
                      <a:r>
                        <a:rPr lang="en-US" sz="1100">
                          <a:solidFill>
                            <a:schemeClr val="tx1"/>
                          </a:solidFill>
                          <a:effectLst/>
                        </a:rPr>
                        <a:t>158 OSS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96344966"/>
                  </a:ext>
                </a:extLst>
              </a:tr>
              <a:tr h="204041">
                <a:tc>
                  <a:txBody>
                    <a:bodyPr/>
                    <a:lstStyle/>
                    <a:p>
                      <a:pPr marL="0" marR="0">
                        <a:lnSpc>
                          <a:spcPct val="107000"/>
                        </a:lnSpc>
                        <a:spcBef>
                          <a:spcPts val="0"/>
                        </a:spcBef>
                        <a:spcAft>
                          <a:spcPts val="0"/>
                        </a:spcAft>
                      </a:pPr>
                      <a:r>
                        <a:rPr lang="en-US" sz="1100">
                          <a:solidFill>
                            <a:schemeClr val="tx1"/>
                          </a:solidFill>
                          <a:effectLst/>
                        </a:rPr>
                        <a:t>158 MXG</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3812691837"/>
                  </a:ext>
                </a:extLst>
              </a:tr>
              <a:tr h="204041">
                <a:tc>
                  <a:txBody>
                    <a:bodyPr/>
                    <a:lstStyle/>
                    <a:p>
                      <a:pPr marL="0" marR="0">
                        <a:lnSpc>
                          <a:spcPct val="107000"/>
                        </a:lnSpc>
                        <a:spcBef>
                          <a:spcPts val="0"/>
                        </a:spcBef>
                        <a:spcAft>
                          <a:spcPts val="0"/>
                        </a:spcAft>
                      </a:pPr>
                      <a:r>
                        <a:rPr lang="en-US" sz="1100">
                          <a:solidFill>
                            <a:schemeClr val="tx1"/>
                          </a:solidFill>
                          <a:effectLst/>
                        </a:rPr>
                        <a:t>158 AMXS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243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214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2673175033"/>
                  </a:ext>
                </a:extLst>
              </a:tr>
              <a:tr h="204041">
                <a:tc>
                  <a:txBody>
                    <a:bodyPr/>
                    <a:lstStyle/>
                    <a:p>
                      <a:pPr marL="0" marR="0">
                        <a:lnSpc>
                          <a:spcPct val="107000"/>
                        </a:lnSpc>
                        <a:spcBef>
                          <a:spcPts val="0"/>
                        </a:spcBef>
                        <a:spcAft>
                          <a:spcPts val="0"/>
                        </a:spcAft>
                      </a:pPr>
                      <a:r>
                        <a:rPr lang="en-US" sz="1100">
                          <a:solidFill>
                            <a:schemeClr val="tx1"/>
                          </a:solidFill>
                          <a:effectLst/>
                        </a:rPr>
                        <a:t>158 MOF</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4013617876"/>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MXS</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184</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150</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a:t>
                      </a:r>
                    </a:p>
                  </a:txBody>
                  <a:tcPr marL="46759" marR="46759" marT="0" marB="0"/>
                </a:tc>
                <a:extLst>
                  <a:ext uri="{0D108BD9-81ED-4DB2-BD59-A6C34878D82A}">
                    <a16:rowId xmlns:a16="http://schemas.microsoft.com/office/drawing/2014/main" val="1120265107"/>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MDG</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64</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46759" marR="46759" marT="0" marB="0"/>
                </a:tc>
                <a:extLst>
                  <a:ext uri="{0D108BD9-81ED-4DB2-BD59-A6C34878D82A}">
                    <a16:rowId xmlns:a16="http://schemas.microsoft.com/office/drawing/2014/main" val="1224441962"/>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MSG</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46759" marR="46759" marT="0" marB="0"/>
                </a:tc>
                <a:extLst>
                  <a:ext uri="{0D108BD9-81ED-4DB2-BD59-A6C34878D82A}">
                    <a16:rowId xmlns:a16="http://schemas.microsoft.com/office/drawing/2014/main" val="1984843624"/>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CES</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98</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93</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46759" marR="46759" marT="0" marB="0"/>
                </a:tc>
                <a:extLst>
                  <a:ext uri="{0D108BD9-81ED-4DB2-BD59-A6C34878D82A}">
                    <a16:rowId xmlns:a16="http://schemas.microsoft.com/office/drawing/2014/main" val="2190817291"/>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CF</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41</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42</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46759" marR="46759" marT="0" marB="0"/>
                </a:tc>
                <a:extLst>
                  <a:ext uri="{0D108BD9-81ED-4DB2-BD59-A6C34878D82A}">
                    <a16:rowId xmlns:a16="http://schemas.microsoft.com/office/drawing/2014/main" val="1160396224"/>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LRS</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84</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70</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a:t>
                      </a:r>
                    </a:p>
                  </a:txBody>
                  <a:tcPr marL="46759" marR="46759" marT="0" marB="0"/>
                </a:tc>
                <a:extLst>
                  <a:ext uri="{0D108BD9-81ED-4DB2-BD59-A6C34878D82A}">
                    <a16:rowId xmlns:a16="http://schemas.microsoft.com/office/drawing/2014/main" val="2329948522"/>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FSF</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38</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45</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a:t>
                      </a:r>
                    </a:p>
                  </a:txBody>
                  <a:tcPr marL="46759" marR="46759" marT="0" marB="0"/>
                </a:tc>
                <a:extLst>
                  <a:ext uri="{0D108BD9-81ED-4DB2-BD59-A6C34878D82A}">
                    <a16:rowId xmlns:a16="http://schemas.microsoft.com/office/drawing/2014/main" val="2070289582"/>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SFS</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81</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80</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46759" marR="46759" marT="0" marB="0"/>
                </a:tc>
                <a:extLst>
                  <a:ext uri="{0D108BD9-81ED-4DB2-BD59-A6C34878D82A}">
                    <a16:rowId xmlns:a16="http://schemas.microsoft.com/office/drawing/2014/main" val="1598775292"/>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 CPTF</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46759" marR="46759" marT="0" marB="0"/>
                </a:tc>
                <a:extLst>
                  <a:ext uri="{0D108BD9-81ED-4DB2-BD59-A6C34878D82A}">
                    <a16:rowId xmlns:a16="http://schemas.microsoft.com/office/drawing/2014/main" val="2558943089"/>
                  </a:ext>
                </a:extLst>
              </a:tr>
              <a:tr h="204041">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229 COS</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71</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37</a:t>
                      </a:r>
                    </a:p>
                  </a:txBody>
                  <a:tcPr marL="46759" marR="46759" marT="0" marB="0"/>
                </a:tc>
                <a:tc>
                  <a:txBody>
                    <a:bodyPr/>
                    <a:lstStyle/>
                    <a:p>
                      <a:pPr marL="0" marR="0">
                        <a:lnSpc>
                          <a:spcPct val="107000"/>
                        </a:lnSpc>
                        <a:spcBef>
                          <a:spcPts val="0"/>
                        </a:spcBef>
                        <a:spcAft>
                          <a:spcPts val="0"/>
                        </a:spcAft>
                      </a:pPr>
                      <a:r>
                        <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a:t>
                      </a:r>
                    </a:p>
                  </a:txBody>
                  <a:tcPr marL="46759" marR="46759" marT="0" marB="0"/>
                </a:tc>
                <a:extLst>
                  <a:ext uri="{0D108BD9-81ED-4DB2-BD59-A6C34878D82A}">
                    <a16:rowId xmlns:a16="http://schemas.microsoft.com/office/drawing/2014/main" val="123164286"/>
                  </a:ext>
                </a:extLst>
              </a:tr>
              <a:tr h="204041">
                <a:tc>
                  <a:txBody>
                    <a:bodyPr/>
                    <a:lstStyle/>
                    <a:p>
                      <a:pPr marL="0" marR="0">
                        <a:lnSpc>
                          <a:spcPct val="107000"/>
                        </a:lnSpc>
                        <a:spcBef>
                          <a:spcPts val="0"/>
                        </a:spcBef>
                        <a:spcAft>
                          <a:spcPts val="0"/>
                        </a:spcAft>
                      </a:pPr>
                      <a:r>
                        <a:rPr lang="en-US" sz="1100" b="1" i="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Discrepancy</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b="1" i="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1154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b="1" i="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tc>
                  <a:txBody>
                    <a:bodyPr/>
                    <a:lstStyle/>
                    <a:p>
                      <a:pPr marL="0" marR="0">
                        <a:lnSpc>
                          <a:spcPct val="107000"/>
                        </a:lnSpc>
                        <a:spcBef>
                          <a:spcPts val="0"/>
                        </a:spcBef>
                        <a:spcAft>
                          <a:spcPts val="0"/>
                        </a:spcAft>
                      </a:pPr>
                      <a:r>
                        <a:rPr lang="en-US" sz="1100" b="1" i="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158</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tc>
                <a:extLst>
                  <a:ext uri="{0D108BD9-81ED-4DB2-BD59-A6C34878D82A}">
                    <a16:rowId xmlns:a16="http://schemas.microsoft.com/office/drawing/2014/main" val="3259830519"/>
                  </a:ext>
                </a:extLst>
              </a:tr>
            </a:tbl>
          </a:graphicData>
        </a:graphic>
      </p:graphicFrame>
      <p:sp>
        <p:nvSpPr>
          <p:cNvPr id="115" name="TextBox 114">
            <a:extLst>
              <a:ext uri="{FF2B5EF4-FFF2-40B4-BE49-F238E27FC236}">
                <a16:creationId xmlns:a16="http://schemas.microsoft.com/office/drawing/2014/main" id="{EB52C430-70BC-5B43-0DE9-13F53B9E8738}"/>
              </a:ext>
            </a:extLst>
          </p:cNvPr>
          <p:cNvSpPr txBox="1"/>
          <p:nvPr/>
        </p:nvSpPr>
        <p:spPr>
          <a:xfrm>
            <a:off x="2555056" y="4829299"/>
            <a:ext cx="8695603" cy="2174954"/>
          </a:xfrm>
          <a:prstGeom prst="rect">
            <a:avLst/>
          </a:prstGeom>
          <a:noFill/>
        </p:spPr>
        <p:txBody>
          <a:bodyPr wrap="square" lIns="91440" tIns="45720" rIns="91440" bIns="45720" rtlCol="0" anchor="t">
            <a:spAutoFit/>
          </a:bodyPr>
          <a:lstStyle/>
          <a:p>
            <a:r>
              <a:rPr lang="en-US" sz="1200">
                <a:latin typeface="Calibri"/>
                <a:ea typeface="Calibri" panose="020F0502020204030204" pitchFamily="34" charset="0"/>
                <a:cs typeface="Times New Roman"/>
              </a:rPr>
              <a:t>Using the Strength report, minor discrepancies exist potentially from AFSC mismatches, or MCR changes.</a:t>
            </a:r>
          </a:p>
          <a:p>
            <a:r>
              <a:rPr lang="en-US" sz="1200">
                <a:latin typeface="Calibri"/>
                <a:ea typeface="Calibri" panose="020F0502020204030204" pitchFamily="34" charset="0"/>
                <a:cs typeface="Times New Roman"/>
              </a:rPr>
              <a:t>Top Air National Guard vacancies by AFSC (As of May 1, 2023):  There are currently 86 vacancies in our top 6 </a:t>
            </a:r>
            <a:endParaRPr lang="en-US" sz="1200">
              <a:latin typeface="Calibri"/>
              <a:ea typeface="Calibri" panose="020F0502020204030204" pitchFamily="34" charset="0"/>
              <a:cs typeface="Times New Roman" panose="02020603050405020304" pitchFamily="18" charset="0"/>
            </a:endParaRPr>
          </a:p>
          <a:p>
            <a:r>
              <a:rPr lang="en-US" sz="1200">
                <a:latin typeface="Calibri"/>
                <a:ea typeface="Calibri" panose="020F0502020204030204" pitchFamily="34" charset="0"/>
                <a:cs typeface="Times New Roman"/>
              </a:rPr>
              <a:t>enlisted career fields that need to be filled. </a:t>
            </a:r>
            <a:endParaRPr lang="en-US" sz="1200">
              <a:latin typeface="Calibri"/>
              <a:ea typeface="Calibri" panose="020F0502020204030204" pitchFamily="34" charset="0"/>
              <a:cs typeface="Times New Roman" panose="02020603050405020304" pitchFamily="18" charset="0"/>
            </a:endParaRPr>
          </a:p>
          <a:p>
            <a:pPr>
              <a:spcAft>
                <a:spcPts val="409"/>
              </a:spcAft>
            </a:pPr>
            <a:endParaRPr lang="en-US" sz="1200">
              <a:latin typeface="Calibri" panose="020F0502020204030204" pitchFamily="34" charset="0"/>
              <a:ea typeface="Calibri" panose="020F0502020204030204" pitchFamily="34" charset="0"/>
              <a:cs typeface="Times New Roman" panose="02020603050405020304" pitchFamily="18" charset="0"/>
            </a:endParaRPr>
          </a:p>
          <a:p>
            <a:pPr marL="233680" indent="-233680">
              <a:buFont typeface="Symbol" panose="05050102010706020507" pitchFamily="18" charset="2"/>
              <a:buChar char=""/>
            </a:pPr>
            <a:r>
              <a:rPr lang="en-US" sz="1200">
                <a:solidFill>
                  <a:srgbClr val="FF0000"/>
                </a:solidFill>
                <a:latin typeface="Calibri"/>
                <a:ea typeface="Calibri" panose="020F0502020204030204" pitchFamily="34" charset="0"/>
                <a:cs typeface="Calibri"/>
              </a:rPr>
              <a:t>2W0X1 (Munitions Systems) - 69 slots available/ 23 vacant</a:t>
            </a:r>
            <a:endParaRPr lang="en-US" sz="1200">
              <a:latin typeface="Calibri"/>
              <a:ea typeface="Calibri" panose="020F0502020204030204" pitchFamily="34" charset="0"/>
              <a:cs typeface="Calibri"/>
            </a:endParaRPr>
          </a:p>
          <a:p>
            <a:pPr marL="233680" indent="-233680">
              <a:buFont typeface="Symbol" panose="05050102010706020507" pitchFamily="18" charset="2"/>
              <a:buChar char=""/>
            </a:pPr>
            <a:r>
              <a:rPr lang="en-US" sz="1200">
                <a:latin typeface="Calibri"/>
                <a:ea typeface="Calibri" panose="020F0502020204030204" pitchFamily="34" charset="0"/>
                <a:cs typeface="Calibri"/>
              </a:rPr>
              <a:t>2W1X1 (Aircraft Armament Systems) - 62 slots available/ 17 vacant</a:t>
            </a:r>
          </a:p>
          <a:p>
            <a:pPr marL="233680" indent="-233680">
              <a:buFont typeface="Symbol" panose="05050102010706020507" pitchFamily="18" charset="2"/>
              <a:buChar char=""/>
            </a:pPr>
            <a:r>
              <a:rPr lang="en-US" sz="1200">
                <a:solidFill>
                  <a:srgbClr val="FF0000"/>
                </a:solidFill>
                <a:latin typeface="Calibri"/>
                <a:ea typeface="Calibri" panose="020F0502020204030204" pitchFamily="34" charset="0"/>
                <a:cs typeface="Calibri"/>
              </a:rPr>
              <a:t>1B4X1 (Cyber Warfare Operations) - 33 slots available/ 24 vacant</a:t>
            </a:r>
            <a:endParaRPr lang="en-US" sz="1200">
              <a:latin typeface="Calibri"/>
              <a:ea typeface="Calibri" panose="020F0502020204030204" pitchFamily="34" charset="0"/>
              <a:cs typeface="Calibri"/>
            </a:endParaRPr>
          </a:p>
          <a:p>
            <a:pPr marL="233680" indent="-233680">
              <a:buFont typeface="Symbol" panose="05050102010706020507" pitchFamily="18" charset="2"/>
              <a:buChar char=""/>
            </a:pPr>
            <a:r>
              <a:rPr lang="en-US" sz="1200">
                <a:solidFill>
                  <a:srgbClr val="FF0000"/>
                </a:solidFill>
                <a:latin typeface="Calibri"/>
                <a:ea typeface="Calibri" panose="020F0502020204030204" pitchFamily="34" charset="0"/>
                <a:cs typeface="Calibri"/>
              </a:rPr>
              <a:t>1P0X1 (Aircrew Flight Equipment) - 12 slots available/ 11 vacant</a:t>
            </a:r>
            <a:endParaRPr lang="en-US" sz="1200">
              <a:latin typeface="Calibri"/>
              <a:ea typeface="Calibri" panose="020F0502020204030204" pitchFamily="34" charset="0"/>
              <a:cs typeface="Calibri"/>
            </a:endParaRPr>
          </a:p>
          <a:p>
            <a:pPr marL="233680" indent="-233680">
              <a:buFont typeface="Symbol" panose="05050102010706020507" pitchFamily="18" charset="2"/>
              <a:buChar char=""/>
            </a:pPr>
            <a:r>
              <a:rPr lang="en-US" sz="1200">
                <a:latin typeface="Calibri"/>
                <a:ea typeface="Calibri" panose="020F0502020204030204" pitchFamily="34" charset="0"/>
                <a:cs typeface="Calibri"/>
              </a:rPr>
              <a:t>2A6X3 (Aircraft Egress Systems) - 15 slots/ 5 vacant</a:t>
            </a:r>
          </a:p>
          <a:p>
            <a:pPr marL="233680" indent="-233680">
              <a:buFont typeface="Symbol" panose="05050102010706020507" pitchFamily="18" charset="2"/>
              <a:buChar char=""/>
            </a:pPr>
            <a:r>
              <a:rPr lang="en-US" sz="1200">
                <a:latin typeface="Calibri"/>
                <a:ea typeface="Calibri" panose="020F0502020204030204" pitchFamily="34" charset="0"/>
                <a:cs typeface="Calibri"/>
              </a:rPr>
              <a:t>2F0X1 (Fuels) - 16 slots/ 6 vacant</a:t>
            </a:r>
          </a:p>
          <a:p>
            <a:endParaRPr lang="en-US" sz="1200">
              <a:cs typeface="Calibri"/>
            </a:endParaRPr>
          </a:p>
        </p:txBody>
      </p:sp>
    </p:spTree>
    <p:extLst>
      <p:ext uri="{BB962C8B-B14F-4D97-AF65-F5344CB8AC3E}">
        <p14:creationId xmlns:p14="http://schemas.microsoft.com/office/powerpoint/2010/main" val="1904875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solidFill>
                  <a:srgbClr val="000000"/>
                </a:solidFill>
                <a:ea typeface="+mj-lt"/>
                <a:cs typeface="+mj-lt"/>
              </a:rPr>
              <a:t>4.3 Define Eligibility and Approve Credentials of Value </a:t>
            </a:r>
            <a:br>
              <a:rPr lang="en-US" sz="2800">
                <a:solidFill>
                  <a:srgbClr val="000000"/>
                </a:solidFill>
                <a:ea typeface="+mj-lt"/>
                <a:cs typeface="+mj-lt"/>
              </a:rPr>
            </a:br>
            <a:r>
              <a:rPr lang="en-US" sz="1500">
                <a:solidFill>
                  <a:srgbClr val="000000"/>
                </a:solidFill>
                <a:ea typeface="+mj-lt"/>
                <a:cs typeface="+mj-lt"/>
              </a:rPr>
              <a:t>(Training and Credentialing Committee)</a:t>
            </a:r>
            <a:endParaRPr lang="en-US" sz="1500">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398023"/>
            <a:ext cx="4559425" cy="3982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r>
              <a:rPr lang="en-US" sz="1900">
                <a:ea typeface="+mn-lt"/>
                <a:cs typeface="+mn-lt"/>
              </a:rPr>
              <a:t>Purpose: Create consistency in the approval and promotion of credentials of value, while using employer demand to determine gaps in credentials needed for Vermont jobs.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cs typeface="Calibri"/>
              </a:rPr>
              <a:t>Reviewing previous work done by the Training and Credentialling Committee prior to the pandemic</a:t>
            </a:r>
          </a:p>
          <a:p>
            <a:pPr marL="285750" indent="-285750">
              <a:buFont typeface="Arial,Sans-Serif"/>
              <a:buChar char="•"/>
            </a:pPr>
            <a:r>
              <a:rPr lang="en-US" sz="1900">
                <a:cs typeface="Calibri"/>
              </a:rPr>
              <a:t>Regular convening of the TCC to review and approve credentials of value</a:t>
            </a:r>
          </a:p>
          <a:p>
            <a:pPr marL="285750" indent="-285750">
              <a:buFont typeface="Arial,Sans-Serif"/>
              <a:buChar char="•"/>
            </a:pPr>
            <a:r>
              <a:rPr lang="en-US" sz="1900">
                <a:cs typeface="Calibri"/>
              </a:rPr>
              <a:t>Utilizing data and employer demand to determine where more credentials are needed</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337A65C5-D564-DA6C-05BE-7C365DF9AA24}"/>
              </a:ext>
            </a:extLst>
          </p:cNvPr>
          <p:cNvPicPr>
            <a:picLocks noChangeAspect="1"/>
          </p:cNvPicPr>
          <p:nvPr/>
        </p:nvPicPr>
        <p:blipFill>
          <a:blip r:embed="rId2"/>
          <a:stretch>
            <a:fillRect/>
          </a:stretch>
        </p:blipFill>
        <p:spPr>
          <a:xfrm>
            <a:off x="5987970" y="2596906"/>
            <a:ext cx="5347503" cy="1519504"/>
          </a:xfrm>
          <a:prstGeom prst="rect">
            <a:avLst/>
          </a:prstGeom>
        </p:spPr>
      </p:pic>
    </p:spTree>
    <p:extLst>
      <p:ext uri="{BB962C8B-B14F-4D97-AF65-F5344CB8AC3E}">
        <p14:creationId xmlns:p14="http://schemas.microsoft.com/office/powerpoint/2010/main" val="2354250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5200" b="1" kern="1200">
                <a:latin typeface="+mj-lt"/>
                <a:ea typeface="+mj-ea"/>
                <a:cs typeface="+mj-cs"/>
              </a:rPr>
              <a:t>Next Steps </a:t>
            </a:r>
          </a:p>
        </p:txBody>
      </p:sp>
      <p:graphicFrame>
        <p:nvGraphicFramePr>
          <p:cNvPr id="7" name="Content Placeholder 2">
            <a:extLst>
              <a:ext uri="{FF2B5EF4-FFF2-40B4-BE49-F238E27FC236}">
                <a16:creationId xmlns:a16="http://schemas.microsoft.com/office/drawing/2014/main" id="{3EC3A0B5-77C2-A67E-8DE8-B229812BEFD5}"/>
              </a:ext>
            </a:extLst>
          </p:cNvPr>
          <p:cNvGraphicFramePr/>
          <p:nvPr>
            <p:extLst>
              <p:ext uri="{D42A27DB-BD31-4B8C-83A1-F6EECF244321}">
                <p14:modId xmlns:p14="http://schemas.microsoft.com/office/powerpoint/2010/main" val="36422430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9860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p:txBody>
          <a:bodyPr/>
          <a:lstStyle/>
          <a:p>
            <a:r>
              <a:rPr lang="en-US" b="1">
                <a:solidFill>
                  <a:schemeClr val="bg1"/>
                </a:solidFill>
                <a:latin typeface="Calibri"/>
                <a:cs typeface="Calibri Light"/>
              </a:rPr>
              <a:t>Size and Quality of Workforce</a:t>
            </a:r>
            <a:endParaRPr lang="en-US">
              <a:solidFill>
                <a:schemeClr val="bg1"/>
              </a:solidFill>
            </a:endParaRPr>
          </a:p>
        </p:txBody>
      </p:sp>
      <p:sp>
        <p:nvSpPr>
          <p:cNvPr id="3" name="Content Placeholder 2">
            <a:extLst>
              <a:ext uri="{FF2B5EF4-FFF2-40B4-BE49-F238E27FC236}">
                <a16:creationId xmlns:a16="http://schemas.microsoft.com/office/drawing/2014/main" id="{0EBC226C-81CD-2A3C-E488-D656B24F9652}"/>
              </a:ext>
            </a:extLst>
          </p:cNvPr>
          <p:cNvSpPr>
            <a:spLocks noGrp="1"/>
          </p:cNvSpPr>
          <p:nvPr>
            <p:ph idx="1"/>
          </p:nvPr>
        </p:nvSpPr>
        <p:spPr>
          <a:xfrm>
            <a:off x="1629137" y="2520431"/>
            <a:ext cx="11383701" cy="4649921"/>
          </a:xfrm>
        </p:spPr>
        <p:txBody>
          <a:bodyPr vert="horz" lIns="91440" tIns="45720" rIns="91440" bIns="45720" rtlCol="0" anchor="t">
            <a:noAutofit/>
          </a:bodyPr>
          <a:lstStyle/>
          <a:p>
            <a:pPr marL="0" indent="0">
              <a:buNone/>
            </a:pPr>
            <a:r>
              <a:rPr lang="en-US" sz="3300">
                <a:solidFill>
                  <a:schemeClr val="bg1"/>
                </a:solidFill>
                <a:cs typeface="Calibri"/>
              </a:rPr>
              <a:t>5.1 Facilitate Collaboration and Effective Recruitment and Retention Strategies</a:t>
            </a:r>
          </a:p>
          <a:p>
            <a:pPr marL="0" indent="0">
              <a:buNone/>
            </a:pPr>
            <a:r>
              <a:rPr lang="en-US" sz="3300">
                <a:solidFill>
                  <a:schemeClr val="bg1"/>
                </a:solidFill>
                <a:cs typeface="Calibri"/>
              </a:rPr>
              <a:t>5.2 Increase Marginalized Populations' Participation in the Workforce</a:t>
            </a:r>
          </a:p>
          <a:p>
            <a:pPr marL="0" indent="0">
              <a:buNone/>
            </a:pPr>
            <a:r>
              <a:rPr lang="en-US" sz="3300">
                <a:solidFill>
                  <a:schemeClr val="bg1"/>
                </a:solidFill>
                <a:cs typeface="Calibri"/>
              </a:rPr>
              <a:t>5.3 Develop Statewide New American Support Network </a:t>
            </a:r>
          </a:p>
          <a:p>
            <a:pPr marL="0" indent="0">
              <a:buNone/>
            </a:pPr>
            <a:r>
              <a:rPr lang="en-US" sz="3300">
                <a:solidFill>
                  <a:schemeClr val="bg1"/>
                </a:solidFill>
                <a:cs typeface="Calibri"/>
              </a:rPr>
              <a:t>5.4 Increase Labor Force Participation Rate</a:t>
            </a:r>
            <a:endParaRPr lang="en-US" sz="3300">
              <a:solidFill>
                <a:schemeClr val="bg1"/>
              </a:solidFill>
            </a:endParaRPr>
          </a:p>
        </p:txBody>
      </p:sp>
      <p:sp>
        <p:nvSpPr>
          <p:cNvPr id="4" name="TextBox 3">
            <a:extLst>
              <a:ext uri="{FF2B5EF4-FFF2-40B4-BE49-F238E27FC236}">
                <a16:creationId xmlns:a16="http://schemas.microsoft.com/office/drawing/2014/main" id="{70824745-876A-12C3-9B94-E96625D16D86}"/>
              </a:ext>
            </a:extLst>
          </p:cNvPr>
          <p:cNvSpPr txBox="1"/>
          <p:nvPr/>
        </p:nvSpPr>
        <p:spPr>
          <a:xfrm>
            <a:off x="943337" y="1358096"/>
            <a:ext cx="107104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chemeClr val="bg1"/>
                </a:solidFill>
              </a:rPr>
              <a:t>Work to better identify, strengthen, and coordinate Vermont’s relocation and recruitment system with the guiding objective of net-new workers to grow Vermont’s workforce.   </a:t>
            </a:r>
          </a:p>
        </p:txBody>
      </p:sp>
      <p:cxnSp>
        <p:nvCxnSpPr>
          <p:cNvPr id="6" name="Straight Arrow Connector 5">
            <a:extLst>
              <a:ext uri="{FF2B5EF4-FFF2-40B4-BE49-F238E27FC236}">
                <a16:creationId xmlns:a16="http://schemas.microsoft.com/office/drawing/2014/main" id="{E3F70A76-3216-65E4-D6CE-2623791407CE}"/>
              </a:ext>
            </a:extLst>
          </p:cNvPr>
          <p:cNvCxnSpPr/>
          <p:nvPr/>
        </p:nvCxnSpPr>
        <p:spPr>
          <a:xfrm>
            <a:off x="5638800" y="2971799"/>
            <a:ext cx="914399" cy="91439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6FB90C-49A6-EC00-28D7-24E08DC4435C}"/>
              </a:ext>
            </a:extLst>
          </p:cNvPr>
          <p:cNvCxnSpPr/>
          <p:nvPr/>
        </p:nvCxnSpPr>
        <p:spPr>
          <a:xfrm flipV="1">
            <a:off x="997472" y="2177123"/>
            <a:ext cx="1473841" cy="1931"/>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1949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2800">
                <a:solidFill>
                  <a:srgbClr val="000000"/>
                </a:solidFill>
                <a:ea typeface="+mj-lt"/>
                <a:cs typeface="+mj-lt"/>
              </a:rPr>
              <a:t>5.1 Facilitate Collaboration and Effective Recruitment and Retention Strategies</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90719" y="2262985"/>
            <a:ext cx="4501552" cy="39988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Provide coordination to the many different entities working to recruit new Vermonters to the state. </a:t>
            </a:r>
          </a:p>
          <a:p>
            <a:pPr marL="285750" indent="-285750">
              <a:buFont typeface="Arial" panose="020B0604020202020204" pitchFamily="34" charset="0"/>
              <a:buChar char="•"/>
            </a:pPr>
            <a:endParaRPr lang="en-US" sz="1900">
              <a:ea typeface="+mn-lt"/>
              <a:cs typeface="+mn-lt"/>
            </a:endParaRPr>
          </a:p>
          <a:p>
            <a:r>
              <a:rPr lang="en-US" sz="1900">
                <a:ea typeface="+mn-lt"/>
                <a:cs typeface="+mn-lt"/>
              </a:rPr>
              <a:t>SWDB Action: </a:t>
            </a:r>
          </a:p>
          <a:p>
            <a:pPr marL="285750" indent="-285750">
              <a:buFont typeface="Arial,Sans-Serif" panose="020B0604020202020204" pitchFamily="34" charset="0"/>
              <a:buChar char="•"/>
            </a:pPr>
            <a:r>
              <a:rPr lang="en-US" sz="1900">
                <a:ea typeface="+mn-lt"/>
                <a:cs typeface="+mn-lt"/>
              </a:rPr>
              <a:t>Needs assessment</a:t>
            </a:r>
          </a:p>
          <a:p>
            <a:pPr marL="285750" indent="-285750">
              <a:buFont typeface="Arial,Sans-Serif" panose="020B0604020202020204" pitchFamily="34" charset="0"/>
              <a:buChar char="•"/>
            </a:pPr>
            <a:r>
              <a:rPr lang="en-US" sz="1900">
                <a:ea typeface="+mn-lt"/>
                <a:cs typeface="+mn-lt"/>
              </a:rPr>
              <a:t>Partner inventory </a:t>
            </a:r>
          </a:p>
          <a:p>
            <a:pPr marL="285750" indent="-285750">
              <a:buFont typeface="Arial,Sans-Serif" panose="020B0604020202020204" pitchFamily="34" charset="0"/>
              <a:buChar char="•"/>
            </a:pPr>
            <a:r>
              <a:rPr lang="en-US" sz="1900">
                <a:ea typeface="+mn-lt"/>
                <a:cs typeface="+mn-lt"/>
              </a:rPr>
              <a:t>Utilizing findings from New American Support Network vendor </a:t>
            </a:r>
          </a:p>
          <a:p>
            <a:pPr marL="285750" indent="-285750">
              <a:buFont typeface="Arial,Sans-Serif" panose="020B0604020202020204" pitchFamily="34" charset="0"/>
              <a:buChar char="•"/>
            </a:pPr>
            <a:r>
              <a:rPr lang="en-US" sz="1900">
                <a:ea typeface="+mn-lt"/>
                <a:cs typeface="+mn-lt"/>
              </a:rPr>
              <a:t>MOU between relocation partners to formalize communications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2A5176ED-AAA2-C7CB-DF33-81B56DFC3AC1}"/>
              </a:ext>
            </a:extLst>
          </p:cNvPr>
          <p:cNvPicPr>
            <a:picLocks noChangeAspect="1"/>
          </p:cNvPicPr>
          <p:nvPr/>
        </p:nvPicPr>
        <p:blipFill>
          <a:blip r:embed="rId2"/>
          <a:stretch>
            <a:fillRect/>
          </a:stretch>
        </p:blipFill>
        <p:spPr>
          <a:xfrm>
            <a:off x="5922493" y="1578952"/>
            <a:ext cx="5443959" cy="3543042"/>
          </a:xfrm>
          <a:prstGeom prst="rect">
            <a:avLst/>
          </a:prstGeom>
        </p:spPr>
      </p:pic>
    </p:spTree>
    <p:extLst>
      <p:ext uri="{BB962C8B-B14F-4D97-AF65-F5344CB8AC3E}">
        <p14:creationId xmlns:p14="http://schemas.microsoft.com/office/powerpoint/2010/main" val="1092518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2800">
                <a:solidFill>
                  <a:srgbClr val="000000"/>
                </a:solidFill>
                <a:ea typeface="+mj-lt"/>
                <a:cs typeface="+mj-lt"/>
              </a:rPr>
              <a:t>5.2 Increase Marginalized Populations' Participation in the Workforce</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494479"/>
            <a:ext cx="4559425" cy="32561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Gain more diversity in the State Of Vermont's workforce.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ea typeface="+mn-lt"/>
                <a:cs typeface="+mn-lt"/>
              </a:rPr>
              <a:t>Provide awareness of opportunities </a:t>
            </a:r>
          </a:p>
          <a:p>
            <a:pPr marL="285750" indent="-285750">
              <a:buFont typeface="Arial,Sans-Serif"/>
              <a:buChar char="•"/>
            </a:pPr>
            <a:r>
              <a:rPr lang="en-US" sz="1900">
                <a:cs typeface="Calibri"/>
              </a:rPr>
              <a:t>Host trainings </a:t>
            </a:r>
          </a:p>
          <a:p>
            <a:pPr marL="285750" indent="-285750">
              <a:buFont typeface="Arial,Sans-Serif"/>
              <a:buChar char="•"/>
            </a:pPr>
            <a:r>
              <a:rPr lang="en-US" sz="1900">
                <a:cs typeface="Calibri"/>
              </a:rPr>
              <a:t>SWDB joint meeting with the Racial Equity Task Force</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EFBB1BE0-3184-AA35-2FCF-C23418D7152B}"/>
              </a:ext>
            </a:extLst>
          </p:cNvPr>
          <p:cNvPicPr>
            <a:picLocks noChangeAspect="1"/>
          </p:cNvPicPr>
          <p:nvPr/>
        </p:nvPicPr>
        <p:blipFill>
          <a:blip r:embed="rId2"/>
          <a:stretch>
            <a:fillRect/>
          </a:stretch>
        </p:blipFill>
        <p:spPr>
          <a:xfrm>
            <a:off x="6132653" y="1982958"/>
            <a:ext cx="5231756" cy="2458031"/>
          </a:xfrm>
          <a:prstGeom prst="rect">
            <a:avLst/>
          </a:prstGeom>
        </p:spPr>
      </p:pic>
    </p:spTree>
    <p:extLst>
      <p:ext uri="{BB962C8B-B14F-4D97-AF65-F5344CB8AC3E}">
        <p14:creationId xmlns:p14="http://schemas.microsoft.com/office/powerpoint/2010/main" val="357288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solidFill>
                  <a:srgbClr val="000000"/>
                </a:solidFill>
                <a:ea typeface="+mj-lt"/>
                <a:cs typeface="+mj-lt"/>
              </a:rPr>
              <a:t>5.3 Develop Statewide New American Support Network </a:t>
            </a:r>
            <a:endParaRPr lang="en-US" sz="2800">
              <a:solidFill>
                <a:srgbClr val="000000"/>
              </a:solidFill>
              <a:cs typeface="Calibri Light"/>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32846" y="2398023"/>
            <a:ext cx="4559425" cy="32561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Create an easily navigable system to relocate New Americans to Vermont.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cs typeface="Calibri"/>
              </a:rPr>
              <a:t>Vendor Selection </a:t>
            </a:r>
          </a:p>
          <a:p>
            <a:pPr marL="285750" indent="-285750">
              <a:buFont typeface="Arial,Sans-Serif"/>
              <a:buChar char="•"/>
            </a:pPr>
            <a:r>
              <a:rPr lang="en-US" sz="1900">
                <a:cs typeface="Calibri"/>
              </a:rPr>
              <a:t>Connecting vendor to relevant stakeholders</a:t>
            </a:r>
          </a:p>
          <a:p>
            <a:pPr marL="285750" indent="-285750">
              <a:buFont typeface="Arial,Sans-Serif"/>
              <a:buChar char="•"/>
            </a:pPr>
            <a:r>
              <a:rPr lang="en-US" sz="1900">
                <a:cs typeface="Calibri"/>
              </a:rPr>
              <a:t>Collecting information</a:t>
            </a:r>
          </a:p>
          <a:p>
            <a:pPr marL="285750" indent="-285750">
              <a:buFont typeface="Arial,Sans-Serif"/>
              <a:buChar char="•"/>
            </a:pPr>
            <a:r>
              <a:rPr lang="en-US" sz="1900">
                <a:cs typeface="Calibri"/>
              </a:rPr>
              <a:t>Reviewing vendor recommendations </a:t>
            </a:r>
          </a:p>
          <a:p>
            <a:pPr marL="285750" indent="-285750">
              <a:buFont typeface="Arial,Sans-Serif"/>
              <a:buChar char="•"/>
            </a:pPr>
            <a:r>
              <a:rPr lang="en-US" sz="1900">
                <a:cs typeface="Calibri"/>
              </a:rPr>
              <a:t>Promotion of system</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0C0B3D1-F036-421E-3878-4C1791BE435B}"/>
              </a:ext>
            </a:extLst>
          </p:cNvPr>
          <p:cNvPicPr>
            <a:picLocks noChangeAspect="1"/>
          </p:cNvPicPr>
          <p:nvPr/>
        </p:nvPicPr>
        <p:blipFill>
          <a:blip r:embed="rId2"/>
          <a:stretch>
            <a:fillRect/>
          </a:stretch>
        </p:blipFill>
        <p:spPr>
          <a:xfrm>
            <a:off x="5901160" y="2453829"/>
            <a:ext cx="5849073" cy="1786368"/>
          </a:xfrm>
          <a:prstGeom prst="rect">
            <a:avLst/>
          </a:prstGeom>
        </p:spPr>
      </p:pic>
    </p:spTree>
    <p:extLst>
      <p:ext uri="{BB962C8B-B14F-4D97-AF65-F5344CB8AC3E}">
        <p14:creationId xmlns:p14="http://schemas.microsoft.com/office/powerpoint/2010/main" val="944466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solidFill>
                  <a:srgbClr val="000000"/>
                </a:solidFill>
                <a:ea typeface="+mj-lt"/>
                <a:cs typeface="+mj-lt"/>
              </a:rPr>
              <a:t>5.4 Increase Labor Force Participation Rate</a:t>
            </a:r>
            <a:endParaRPr lang="en-US">
              <a:solidFill>
                <a:srgbClr val="000000"/>
              </a:solidFill>
            </a:endParaRP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EDDCE4-FA9F-91BC-E45F-AA51AA161299}"/>
              </a:ext>
            </a:extLst>
          </p:cNvPr>
          <p:cNvSpPr txBox="1"/>
          <p:nvPr/>
        </p:nvSpPr>
        <p:spPr>
          <a:xfrm>
            <a:off x="590719" y="2166529"/>
            <a:ext cx="4665526" cy="37673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1900">
                <a:ea typeface="+mn-lt"/>
                <a:cs typeface="+mn-lt"/>
              </a:rPr>
              <a:t>Purpose: Increase size of labor force in Vermont by brining disengaged workers back into the workforce. </a:t>
            </a:r>
          </a:p>
          <a:p>
            <a:endParaRPr lang="en-US" sz="1900">
              <a:ea typeface="+mn-lt"/>
              <a:cs typeface="+mn-lt"/>
            </a:endParaRPr>
          </a:p>
          <a:p>
            <a:r>
              <a:rPr lang="en-US" sz="1900">
                <a:ea typeface="+mn-lt"/>
                <a:cs typeface="+mn-lt"/>
              </a:rPr>
              <a:t>SWDB Action: </a:t>
            </a:r>
          </a:p>
          <a:p>
            <a:pPr marL="285750" indent="-285750">
              <a:buFont typeface="Arial,Sans-Serif"/>
              <a:buChar char="•"/>
            </a:pPr>
            <a:r>
              <a:rPr lang="en-US" sz="1900">
                <a:ea typeface="+mn-lt"/>
                <a:cs typeface="+mn-lt"/>
              </a:rPr>
              <a:t>Review data on populations falling behind in labor force participation and unemployment</a:t>
            </a:r>
          </a:p>
          <a:p>
            <a:pPr marL="285750" indent="-285750">
              <a:buFont typeface="Arial,Sans-Serif"/>
              <a:buChar char="•"/>
            </a:pPr>
            <a:r>
              <a:rPr lang="en-US" sz="1900">
                <a:cs typeface="Calibri"/>
              </a:rPr>
              <a:t>Develop and recommend strategies to specifically assist these populations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E651929-249A-4F97-E3F2-CE1B54CC1A72}"/>
              </a:ext>
            </a:extLst>
          </p:cNvPr>
          <p:cNvPicPr>
            <a:picLocks noChangeAspect="1"/>
          </p:cNvPicPr>
          <p:nvPr/>
        </p:nvPicPr>
        <p:blipFill>
          <a:blip r:embed="rId2"/>
          <a:stretch>
            <a:fillRect/>
          </a:stretch>
        </p:blipFill>
        <p:spPr>
          <a:xfrm>
            <a:off x="6007261" y="1246655"/>
            <a:ext cx="5251047" cy="4432210"/>
          </a:xfrm>
          <a:prstGeom prst="rect">
            <a:avLst/>
          </a:prstGeom>
        </p:spPr>
      </p:pic>
    </p:spTree>
    <p:extLst>
      <p:ext uri="{BB962C8B-B14F-4D97-AF65-F5344CB8AC3E}">
        <p14:creationId xmlns:p14="http://schemas.microsoft.com/office/powerpoint/2010/main" val="2702265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5200" b="1" kern="1200">
                <a:latin typeface="+mj-lt"/>
                <a:ea typeface="+mj-ea"/>
                <a:cs typeface="+mj-cs"/>
              </a:rPr>
              <a:t>Next Steps </a:t>
            </a:r>
          </a:p>
        </p:txBody>
      </p:sp>
      <p:graphicFrame>
        <p:nvGraphicFramePr>
          <p:cNvPr id="7" name="Content Placeholder 2">
            <a:extLst>
              <a:ext uri="{FF2B5EF4-FFF2-40B4-BE49-F238E27FC236}">
                <a16:creationId xmlns:a16="http://schemas.microsoft.com/office/drawing/2014/main" id="{3EC3A0B5-77C2-A67E-8DE8-B229812BEFD5}"/>
              </a:ext>
            </a:extLst>
          </p:cNvPr>
          <p:cNvGraphicFramePr/>
          <p:nvPr>
            <p:extLst>
              <p:ext uri="{D42A27DB-BD31-4B8C-83A1-F6EECF244321}">
                <p14:modId xmlns:p14="http://schemas.microsoft.com/office/powerpoint/2010/main" val="13464854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959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225395" y="1070800"/>
            <a:ext cx="4193687" cy="5583126"/>
          </a:xfrm>
        </p:spPr>
        <p:txBody>
          <a:bodyPr>
            <a:normAutofit/>
          </a:bodyPr>
          <a:lstStyle/>
          <a:p>
            <a:pPr algn="r"/>
            <a:r>
              <a:rPr lang="en-US" sz="8000" b="1">
                <a:latin typeface="Calibri"/>
                <a:cs typeface="Calibri Light"/>
              </a:rPr>
              <a:t>Things to Look For</a:t>
            </a:r>
            <a:endParaRPr lang="en-US" sz="800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8D78168E-F6B1-7C66-1208-B7B24F48D04F}"/>
              </a:ext>
            </a:extLst>
          </p:cNvPr>
          <p:cNvGraphicFramePr>
            <a:graphicFrameLocks noGrp="1"/>
          </p:cNvGraphicFramePr>
          <p:nvPr>
            <p:ph idx="1"/>
            <p:extLst>
              <p:ext uri="{D42A27DB-BD31-4B8C-83A1-F6EECF244321}">
                <p14:modId xmlns:p14="http://schemas.microsoft.com/office/powerpoint/2010/main" val="2850140038"/>
              </p:ext>
            </p:extLst>
          </p:nvPr>
        </p:nvGraphicFramePr>
        <p:xfrm>
          <a:off x="5108535" y="694623"/>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8290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b="1" kern="1200">
                <a:solidFill>
                  <a:schemeClr val="tx1"/>
                </a:solidFill>
                <a:latin typeface="+mj-lt"/>
                <a:ea typeface="+mj-ea"/>
                <a:cs typeface="+mj-cs"/>
              </a:rPr>
              <a:t>Questions?</a:t>
            </a:r>
            <a:endParaRPr lang="en-US" sz="8000" kern="120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51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p:nvPr/>
        </p:nvSpPr>
        <p:spPr>
          <a:xfrm>
            <a:off x="2077357" y="530266"/>
            <a:ext cx="3310246" cy="224187"/>
          </a:xfrm>
          <a:prstGeom prst="rect">
            <a:avLst/>
          </a:prstGeom>
        </p:spPr>
        <p:txBody>
          <a:bodyPr vert="horz" wrap="square" lIns="0" tIns="8659" rIns="0" bIns="0" rtlCol="0" anchor="t">
            <a:spAutoFit/>
          </a:bodyPr>
          <a:lstStyle/>
          <a:p>
            <a:pPr marL="8255" marR="3175" indent="147955" algn="l">
              <a:spcBef>
                <a:spcPts val="68"/>
              </a:spcBef>
            </a:pPr>
            <a:r>
              <a:rPr lang="en-US" sz="1400" b="1" i="1">
                <a:latin typeface="+mn-lt"/>
                <a:cs typeface="Times New Roman"/>
              </a:rPr>
              <a:t>Additional Benefits of Membership:</a:t>
            </a:r>
          </a:p>
        </p:txBody>
      </p:sp>
      <p:sp>
        <p:nvSpPr>
          <p:cNvPr id="15" name="TextBox 14">
            <a:extLst>
              <a:ext uri="{FF2B5EF4-FFF2-40B4-BE49-F238E27FC236}">
                <a16:creationId xmlns:a16="http://schemas.microsoft.com/office/drawing/2014/main" id="{87D15EE5-C43D-52B6-A8D2-D0D2A82482A4}"/>
              </a:ext>
            </a:extLst>
          </p:cNvPr>
          <p:cNvSpPr txBox="1"/>
          <p:nvPr/>
        </p:nvSpPr>
        <p:spPr>
          <a:xfrm>
            <a:off x="2072411" y="803234"/>
            <a:ext cx="7384966" cy="2739211"/>
          </a:xfrm>
          <a:prstGeom prst="rect">
            <a:avLst/>
          </a:prstGeom>
          <a:noFill/>
        </p:spPr>
        <p:txBody>
          <a:bodyPr wrap="square" lIns="91440" tIns="45720" rIns="91440" bIns="45720" rtlCol="0" anchor="t">
            <a:spAutoFit/>
          </a:bodyPr>
          <a:lstStyle/>
          <a:p>
            <a:pPr marL="233680" indent="-233680">
              <a:buFont typeface="Symbol" panose="05050102010706020507" pitchFamily="18" charset="2"/>
              <a:buChar char=""/>
            </a:pPr>
            <a:r>
              <a:rPr lang="en-US" sz="1400" b="1">
                <a:latin typeface="Calibri"/>
                <a:ea typeface="Times New Roman" panose="02020603050405020304" pitchFamily="18" charset="0"/>
                <a:cs typeface="Calibri"/>
              </a:rPr>
              <a:t>Education</a:t>
            </a:r>
            <a:r>
              <a:rPr lang="en-US" sz="1400">
                <a:latin typeface="Calibri"/>
                <a:ea typeface="Times New Roman" panose="02020603050405020304" pitchFamily="18" charset="0"/>
                <a:cs typeface="Calibri"/>
              </a:rPr>
              <a:t> – College tuition benefits, ROTC</a:t>
            </a:r>
          </a:p>
          <a:p>
            <a:endParaRPr lang="en-US" sz="1400">
              <a:latin typeface="Calibri" panose="020F0502020204030204" pitchFamily="34" charset="0"/>
              <a:ea typeface="Calibri" panose="020F0502020204030204" pitchFamily="34" charset="0"/>
              <a:cs typeface="Calibri"/>
            </a:endParaRPr>
          </a:p>
          <a:p>
            <a:pPr marL="233680" indent="-233680">
              <a:buFont typeface="Symbol" panose="05050102010706020507" pitchFamily="18" charset="2"/>
              <a:buChar char=""/>
            </a:pPr>
            <a:r>
              <a:rPr lang="en-US" sz="1400" b="1">
                <a:latin typeface="Calibri"/>
                <a:ea typeface="Times New Roman" panose="02020603050405020304" pitchFamily="18" charset="0"/>
                <a:cs typeface="Calibri"/>
              </a:rPr>
              <a:t>Training</a:t>
            </a:r>
            <a:r>
              <a:rPr lang="en-US" sz="1400">
                <a:latin typeface="Calibri"/>
                <a:ea typeface="Times New Roman" panose="02020603050405020304" pitchFamily="18" charset="0"/>
                <a:cs typeface="Calibri"/>
              </a:rPr>
              <a:t> – Military Occupational Specialty/ Air Force Specialty Code (MOS/AFSC) Training aligns with many civilian jobs</a:t>
            </a:r>
          </a:p>
          <a:p>
            <a:endParaRPr lang="en-US" sz="1400">
              <a:latin typeface="Calibri" panose="020F0502020204030204" pitchFamily="34" charset="0"/>
              <a:ea typeface="Calibri" panose="020F0502020204030204" pitchFamily="34" charset="0"/>
              <a:cs typeface="Calibri"/>
            </a:endParaRPr>
          </a:p>
          <a:p>
            <a:pPr marL="233680" indent="-233680">
              <a:buFont typeface="Symbol" panose="05050102010706020507" pitchFamily="18" charset="2"/>
              <a:buChar char=""/>
            </a:pPr>
            <a:r>
              <a:rPr lang="en-US" sz="1400" b="1">
                <a:latin typeface="Calibri"/>
                <a:ea typeface="Times New Roman" panose="02020603050405020304" pitchFamily="18" charset="0"/>
                <a:cs typeface="Calibri"/>
              </a:rPr>
              <a:t>Desirable Skills </a:t>
            </a:r>
            <a:r>
              <a:rPr lang="en-US" sz="1400">
                <a:latin typeface="Calibri"/>
                <a:ea typeface="Times New Roman" panose="02020603050405020304" pitchFamily="18" charset="0"/>
                <a:cs typeface="Calibri"/>
              </a:rPr>
              <a:t>– attention to detail, discipline, planning organization, communication</a:t>
            </a:r>
          </a:p>
          <a:p>
            <a:endParaRPr lang="en-US" sz="1400">
              <a:latin typeface="Calibri" panose="020F0502020204030204" pitchFamily="34" charset="0"/>
              <a:ea typeface="Calibri" panose="020F0502020204030204" pitchFamily="34" charset="0"/>
              <a:cs typeface="Calibri"/>
            </a:endParaRPr>
          </a:p>
          <a:p>
            <a:pPr marL="233680" indent="-233680">
              <a:buFont typeface="Symbol" panose="05050102010706020507" pitchFamily="18" charset="2"/>
              <a:buChar char=""/>
            </a:pPr>
            <a:r>
              <a:rPr lang="en-US" sz="1400" b="1">
                <a:latin typeface="Calibri"/>
                <a:ea typeface="Times New Roman" panose="02020603050405020304" pitchFamily="18" charset="0"/>
                <a:cs typeface="Calibri"/>
              </a:rPr>
              <a:t>Leader Development </a:t>
            </a:r>
            <a:r>
              <a:rPr lang="en-US" sz="1400">
                <a:latin typeface="Calibri"/>
                <a:ea typeface="Times New Roman" panose="02020603050405020304" pitchFamily="18" charset="0"/>
                <a:cs typeface="Calibri"/>
              </a:rPr>
              <a:t>–</a:t>
            </a:r>
            <a:r>
              <a:rPr lang="en-US" sz="1400" b="1">
                <a:latin typeface="Calibri"/>
                <a:ea typeface="Times New Roman" panose="02020603050405020304" pitchFamily="18" charset="0"/>
                <a:cs typeface="Calibri"/>
              </a:rPr>
              <a:t> </a:t>
            </a:r>
            <a:r>
              <a:rPr lang="en-US" sz="1400">
                <a:latin typeface="Calibri"/>
                <a:ea typeface="Times New Roman" panose="02020603050405020304" pitchFamily="18" charset="0"/>
                <a:cs typeface="Calibri"/>
              </a:rPr>
              <a:t>the Vermont National Guard is a leader development program from the first day</a:t>
            </a:r>
          </a:p>
          <a:p>
            <a:endParaRPr lang="en-US" sz="1400">
              <a:latin typeface="Calibri" panose="020F0502020204030204" pitchFamily="34" charset="0"/>
              <a:ea typeface="Calibri" panose="020F0502020204030204" pitchFamily="34" charset="0"/>
              <a:cs typeface="Calibri"/>
            </a:endParaRPr>
          </a:p>
          <a:p>
            <a:pPr marL="233680" indent="-233680">
              <a:buFont typeface="Symbol" panose="05050102010706020507" pitchFamily="18" charset="2"/>
              <a:buChar char=""/>
            </a:pPr>
            <a:r>
              <a:rPr lang="en-US" sz="1400" b="1">
                <a:latin typeface="Calibri"/>
                <a:ea typeface="Times New Roman" panose="02020603050405020304" pitchFamily="18" charset="0"/>
                <a:cs typeface="Calibri"/>
              </a:rPr>
              <a:t>Healthcare</a:t>
            </a:r>
            <a:r>
              <a:rPr lang="en-US" sz="1400">
                <a:latin typeface="Calibri"/>
                <a:ea typeface="Times New Roman" panose="02020603050405020304" pitchFamily="18" charset="0"/>
                <a:cs typeface="Calibri"/>
              </a:rPr>
              <a:t> – Tricare Reserve Select</a:t>
            </a:r>
            <a:endParaRPr lang="en-US" sz="1400">
              <a:latin typeface="Calibri"/>
              <a:ea typeface="Calibri" panose="020F0502020204030204" pitchFamily="34" charset="0"/>
              <a:cs typeface="Calibri"/>
            </a:endParaRPr>
          </a:p>
          <a:p>
            <a:endParaRPr lang="en-US"/>
          </a:p>
        </p:txBody>
      </p:sp>
      <p:sp>
        <p:nvSpPr>
          <p:cNvPr id="17" name="TextBox 16">
            <a:extLst>
              <a:ext uri="{FF2B5EF4-FFF2-40B4-BE49-F238E27FC236}">
                <a16:creationId xmlns:a16="http://schemas.microsoft.com/office/drawing/2014/main" id="{13732ED2-20CB-2275-81F6-8B99333B7845}"/>
              </a:ext>
            </a:extLst>
          </p:cNvPr>
          <p:cNvSpPr txBox="1"/>
          <p:nvPr/>
        </p:nvSpPr>
        <p:spPr>
          <a:xfrm>
            <a:off x="2075543" y="3545386"/>
            <a:ext cx="7394203" cy="2756845"/>
          </a:xfrm>
          <a:prstGeom prst="rect">
            <a:avLst/>
          </a:prstGeom>
          <a:noFill/>
        </p:spPr>
        <p:txBody>
          <a:bodyPr wrap="square" lIns="91440" tIns="45720" rIns="91440" bIns="45720" anchor="t">
            <a:spAutoFit/>
          </a:bodyPr>
          <a:lstStyle/>
          <a:p>
            <a:pPr>
              <a:lnSpc>
                <a:spcPct val="107000"/>
              </a:lnSpc>
              <a:spcAft>
                <a:spcPts val="545"/>
              </a:spcAft>
            </a:pPr>
            <a:r>
              <a:rPr lang="en-US" sz="1400" b="1" i="1">
                <a:highlight>
                  <a:srgbClr val="FFFF00"/>
                </a:highlight>
                <a:latin typeface="Calibri"/>
                <a:ea typeface="Times New Roman" panose="02020603050405020304" pitchFamily="18" charset="0"/>
                <a:cs typeface="Times New Roman"/>
              </a:rPr>
              <a:t>How Can You Help:</a:t>
            </a:r>
            <a:endParaRPr lang="en-US" sz="1400" b="1">
              <a:latin typeface="Times New Roman"/>
              <a:ea typeface="Calibri" panose="020F0502020204030204" pitchFamily="34" charset="0"/>
              <a:cs typeface="Times New Roman"/>
            </a:endParaRPr>
          </a:p>
          <a:p>
            <a:pPr marL="233680" indent="-233680">
              <a:buFont typeface="Symbol" panose="05050102010706020507" pitchFamily="18" charset="2"/>
              <a:buChar char=""/>
            </a:pPr>
            <a:r>
              <a:rPr lang="en-US" sz="1400">
                <a:latin typeface="Calibri"/>
                <a:ea typeface="Times New Roman" panose="02020603050405020304" pitchFamily="18" charset="0"/>
                <a:cs typeface="Calibri"/>
              </a:rPr>
              <a:t>Help build a marketing program to educate our recruiting demographic on the benefits of serving in the VTNG (Think Vermont website, National Guard Employment Network)</a:t>
            </a:r>
          </a:p>
          <a:p>
            <a:endParaRPr lang="en-US" sz="1400">
              <a:latin typeface="Calibri" panose="020F0502020204030204" pitchFamily="34" charset="0"/>
              <a:ea typeface="Calibri" panose="020F0502020204030204" pitchFamily="34" charset="0"/>
              <a:cs typeface="Calibri"/>
            </a:endParaRPr>
          </a:p>
          <a:p>
            <a:pPr marL="233680" indent="-233680">
              <a:buFont typeface="Symbol" panose="05050102010706020507" pitchFamily="18" charset="2"/>
              <a:buChar char=""/>
            </a:pPr>
            <a:r>
              <a:rPr lang="en-US" sz="1400">
                <a:latin typeface="Calibri"/>
                <a:ea typeface="Times New Roman" panose="02020603050405020304" pitchFamily="18" charset="0"/>
                <a:cs typeface="Calibri"/>
              </a:rPr>
              <a:t>Expand our outreach to active-duty installations, focusing on making Vermont a destination for prior service members</a:t>
            </a:r>
          </a:p>
          <a:p>
            <a:endParaRPr lang="en-US" sz="1400">
              <a:latin typeface="Calibri" panose="020F0502020204030204" pitchFamily="34" charset="0"/>
              <a:ea typeface="Calibri" panose="020F0502020204030204" pitchFamily="34" charset="0"/>
              <a:cs typeface="Calibri"/>
            </a:endParaRPr>
          </a:p>
          <a:p>
            <a:pPr marL="233680" indent="-233680">
              <a:buFont typeface="Symbol" panose="05050102010706020507" pitchFamily="18" charset="2"/>
              <a:buChar char=""/>
            </a:pPr>
            <a:r>
              <a:rPr lang="en-US" sz="1400">
                <a:latin typeface="Calibri"/>
                <a:ea typeface="Times New Roman" panose="02020603050405020304" pitchFamily="18" charset="0"/>
                <a:cs typeface="Calibri"/>
              </a:rPr>
              <a:t>Facilitate the VTNG/Employer network, supporting employers who hire VTNG members</a:t>
            </a:r>
          </a:p>
          <a:p>
            <a:endParaRPr lang="en-US" sz="1400">
              <a:latin typeface="Calibri" panose="020F0502020204030204" pitchFamily="34" charset="0"/>
              <a:ea typeface="Calibri" panose="020F0502020204030204" pitchFamily="34" charset="0"/>
              <a:cs typeface="Calibri"/>
            </a:endParaRPr>
          </a:p>
          <a:p>
            <a:pPr marL="233680" indent="-233680">
              <a:buFont typeface="Symbol" panose="05050102010706020507" pitchFamily="18" charset="2"/>
              <a:buChar char=""/>
            </a:pPr>
            <a:r>
              <a:rPr lang="en-US" sz="1400">
                <a:latin typeface="Calibri"/>
                <a:ea typeface="Times New Roman" panose="02020603050405020304" pitchFamily="18" charset="0"/>
                <a:cs typeface="Calibri"/>
              </a:rPr>
              <a:t>Bring the whole of Vermont approach to recruiting for the VTNG – think workforce development</a:t>
            </a:r>
            <a:endParaRPr lang="en-US" sz="1400">
              <a:latin typeface="Calibri"/>
              <a:ea typeface="Calibri" panose="020F0502020204030204" pitchFamily="34" charset="0"/>
              <a:cs typeface="Calibri"/>
            </a:endParaRPr>
          </a:p>
          <a:p>
            <a:endParaRPr lang="en-US" sz="1400">
              <a:latin typeface="Calibri" panose="020F0502020204030204" pitchFamily="34" charset="0"/>
              <a:ea typeface="Times New Roman" panose="02020603050405020304" pitchFamily="18" charset="0"/>
              <a:cs typeface="Calibri"/>
            </a:endParaRPr>
          </a:p>
          <a:p>
            <a:r>
              <a:rPr lang="en-US" sz="1400">
                <a:latin typeface="Calibri"/>
                <a:ea typeface="Times New Roman" panose="02020603050405020304" pitchFamily="18" charset="0"/>
                <a:cs typeface="Times New Roman"/>
              </a:rPr>
              <a:t>Help tell the Guard story and educate centers of influence (legislators, educators, business leaders</a:t>
            </a:r>
            <a:endParaRPr lang="en-US" sz="1400">
              <a:latin typeface="Calibri"/>
              <a:cs typeface="Times New Roman"/>
            </a:endParaRPr>
          </a:p>
        </p:txBody>
      </p:sp>
    </p:spTree>
    <p:extLst>
      <p:ext uri="{BB962C8B-B14F-4D97-AF65-F5344CB8AC3E}">
        <p14:creationId xmlns:p14="http://schemas.microsoft.com/office/powerpoint/2010/main" val="3948728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11500" b="1" kern="1200">
                <a:solidFill>
                  <a:schemeClr val="tx1"/>
                </a:solidFill>
                <a:latin typeface="+mj-lt"/>
                <a:ea typeface="+mj-ea"/>
                <a:cs typeface="+mj-cs"/>
              </a:rPr>
              <a:t>Vote of Approval</a:t>
            </a:r>
            <a:endParaRPr lang="en-US" sz="11500" kern="1200">
              <a:solidFill>
                <a:schemeClr val="tx1"/>
              </a:solidFill>
              <a:latin typeface="+mj-lt"/>
              <a:ea typeface="+mj-ea"/>
              <a:cs typeface="+mj-cs"/>
            </a:endParaRPr>
          </a:p>
        </p:txBody>
      </p:sp>
    </p:spTree>
    <p:extLst>
      <p:ext uri="{BB962C8B-B14F-4D97-AF65-F5344CB8AC3E}">
        <p14:creationId xmlns:p14="http://schemas.microsoft.com/office/powerpoint/2010/main" val="1814116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B872-6761-E965-5196-74C4B598E6FA}"/>
              </a:ext>
            </a:extLst>
          </p:cNvPr>
          <p:cNvSpPr>
            <a:spLocks noGrp="1"/>
          </p:cNvSpPr>
          <p:nvPr>
            <p:ph type="title"/>
          </p:nvPr>
        </p:nvSpPr>
        <p:spPr>
          <a:xfrm>
            <a:off x="3469481" y="3123623"/>
            <a:ext cx="5253038" cy="1349375"/>
          </a:xfrm>
        </p:spPr>
        <p:txBody>
          <a:bodyPr>
            <a:normAutofit/>
          </a:bodyPr>
          <a:lstStyle/>
          <a:p>
            <a:pPr algn="ctr"/>
            <a:r>
              <a:rPr lang="en-US" sz="6000" b="1">
                <a:solidFill>
                  <a:schemeClr val="bg1"/>
                </a:solidFill>
                <a:latin typeface="Calibri"/>
                <a:cs typeface="Calibri Light"/>
              </a:rPr>
              <a:t>Thank You!</a:t>
            </a:r>
            <a:endParaRPr lang="en-US"/>
          </a:p>
        </p:txBody>
      </p:sp>
      <p:sp>
        <p:nvSpPr>
          <p:cNvPr id="4" name="Subtitle 2">
            <a:extLst>
              <a:ext uri="{FF2B5EF4-FFF2-40B4-BE49-F238E27FC236}">
                <a16:creationId xmlns:a16="http://schemas.microsoft.com/office/drawing/2014/main" id="{9CB1706B-7BC4-BE6D-E30B-B79DB12CB3AB}"/>
              </a:ext>
            </a:extLst>
          </p:cNvPr>
          <p:cNvSpPr>
            <a:spLocks noGrp="1"/>
          </p:cNvSpPr>
          <p:nvPr/>
        </p:nvSpPr>
        <p:spPr>
          <a:xfrm>
            <a:off x="545388" y="4661694"/>
            <a:ext cx="4702969" cy="1036638"/>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bg1"/>
                </a:solidFill>
                <a:latin typeface="Calibri"/>
                <a:ea typeface="Calibri Light"/>
                <a:cs typeface="Calibri"/>
              </a:rPr>
              <a:t>Victoria Biondolillo </a:t>
            </a:r>
          </a:p>
          <a:p>
            <a:r>
              <a:rPr lang="en-US" sz="1700" i="1">
                <a:solidFill>
                  <a:schemeClr val="bg1"/>
                </a:solidFill>
                <a:latin typeface="Calibri"/>
                <a:ea typeface="Calibri Light"/>
                <a:cs typeface="Calibri"/>
              </a:rPr>
              <a:t>Executive Director</a:t>
            </a:r>
          </a:p>
          <a:p>
            <a:r>
              <a:rPr lang="en-US" sz="1500" i="1">
                <a:solidFill>
                  <a:schemeClr val="bg1"/>
                </a:solidFill>
                <a:latin typeface="Calibri"/>
                <a:ea typeface="Calibri Light"/>
                <a:cs typeface="Calibri"/>
              </a:rPr>
              <a:t>victoria.biondolillo@vermont.gov</a:t>
            </a:r>
          </a:p>
        </p:txBody>
      </p:sp>
      <p:sp>
        <p:nvSpPr>
          <p:cNvPr id="6" name="Subtitle 2">
            <a:extLst>
              <a:ext uri="{FF2B5EF4-FFF2-40B4-BE49-F238E27FC236}">
                <a16:creationId xmlns:a16="http://schemas.microsoft.com/office/drawing/2014/main" id="{EF20BA9A-11BB-206A-0000-652FFDAA98D3}"/>
              </a:ext>
            </a:extLst>
          </p:cNvPr>
          <p:cNvSpPr>
            <a:spLocks noGrp="1"/>
          </p:cNvSpPr>
          <p:nvPr/>
        </p:nvSpPr>
        <p:spPr>
          <a:xfrm>
            <a:off x="3747128" y="4656925"/>
            <a:ext cx="4702969" cy="1036638"/>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bg1"/>
                </a:solidFill>
                <a:latin typeface="Calibri"/>
                <a:cs typeface="Calibri"/>
              </a:rPr>
              <a:t>Adam Grinold</a:t>
            </a:r>
            <a:endParaRPr lang="en-US">
              <a:solidFill>
                <a:schemeClr val="bg1"/>
              </a:solidFill>
              <a:latin typeface="Calibri"/>
              <a:cs typeface="Calibri"/>
            </a:endParaRPr>
          </a:p>
          <a:p>
            <a:r>
              <a:rPr lang="en-US" sz="1700" i="1">
                <a:solidFill>
                  <a:schemeClr val="bg1"/>
                </a:solidFill>
                <a:latin typeface="Calibri"/>
                <a:cs typeface="Calibri"/>
              </a:rPr>
              <a:t>Chair</a:t>
            </a:r>
          </a:p>
          <a:p>
            <a:r>
              <a:rPr lang="en-US" sz="1500" i="1">
                <a:solidFill>
                  <a:schemeClr val="bg1"/>
                </a:solidFill>
                <a:latin typeface="Calibri"/>
                <a:cs typeface="Calibri"/>
              </a:rPr>
              <a:t>agrinold@brattleborodevelopment.com</a:t>
            </a:r>
          </a:p>
        </p:txBody>
      </p:sp>
      <p:sp>
        <p:nvSpPr>
          <p:cNvPr id="8" name="Subtitle 2">
            <a:extLst>
              <a:ext uri="{FF2B5EF4-FFF2-40B4-BE49-F238E27FC236}">
                <a16:creationId xmlns:a16="http://schemas.microsoft.com/office/drawing/2014/main" id="{1ED84E70-03DD-E8EB-A6D7-6B4B3C238B0B}"/>
              </a:ext>
            </a:extLst>
          </p:cNvPr>
          <p:cNvSpPr>
            <a:spLocks noGrp="1"/>
          </p:cNvSpPr>
          <p:nvPr/>
        </p:nvSpPr>
        <p:spPr>
          <a:xfrm>
            <a:off x="6943122" y="4661693"/>
            <a:ext cx="4702969" cy="1036638"/>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bg1"/>
                </a:solidFill>
                <a:latin typeface="Calibri"/>
                <a:cs typeface="Calibri"/>
              </a:rPr>
              <a:t>Abigail Rhim</a:t>
            </a:r>
            <a:endParaRPr lang="en-US">
              <a:solidFill>
                <a:schemeClr val="bg1"/>
              </a:solidFill>
              <a:latin typeface="Calibri"/>
              <a:cs typeface="Times New Roman"/>
            </a:endParaRPr>
          </a:p>
          <a:p>
            <a:r>
              <a:rPr lang="en-US" sz="1600" i="1">
                <a:solidFill>
                  <a:schemeClr val="bg1"/>
                </a:solidFill>
                <a:latin typeface="Calibri"/>
                <a:ea typeface="Calibri Light"/>
                <a:cs typeface="Calibri"/>
              </a:rPr>
              <a:t>Deputy Director</a:t>
            </a:r>
          </a:p>
          <a:p>
            <a:r>
              <a:rPr lang="en-US" sz="1500" i="1">
                <a:solidFill>
                  <a:schemeClr val="bg1"/>
                </a:solidFill>
                <a:latin typeface="Calibri"/>
                <a:ea typeface="Calibri Light"/>
                <a:cs typeface="Calibri"/>
              </a:rPr>
              <a:t>abby.rhim@vermont.gov</a:t>
            </a:r>
          </a:p>
        </p:txBody>
      </p:sp>
      <p:pic>
        <p:nvPicPr>
          <p:cNvPr id="10" name="Picture 4">
            <a:extLst>
              <a:ext uri="{FF2B5EF4-FFF2-40B4-BE49-F238E27FC236}">
                <a16:creationId xmlns:a16="http://schemas.microsoft.com/office/drawing/2014/main" id="{DD13B9D1-B1A5-E49F-AF5C-EAF7E1E025BE}"/>
              </a:ext>
            </a:extLst>
          </p:cNvPr>
          <p:cNvPicPr>
            <a:picLocks noChangeAspect="1"/>
          </p:cNvPicPr>
          <p:nvPr/>
        </p:nvPicPr>
        <p:blipFill>
          <a:blip r:embed="rId2"/>
          <a:stretch>
            <a:fillRect/>
          </a:stretch>
        </p:blipFill>
        <p:spPr>
          <a:xfrm>
            <a:off x="2899973" y="879413"/>
            <a:ext cx="6398418" cy="2273395"/>
          </a:xfrm>
          <a:prstGeom prst="rect">
            <a:avLst/>
          </a:prstGeom>
        </p:spPr>
      </p:pic>
    </p:spTree>
    <p:extLst>
      <p:ext uri="{BB962C8B-B14F-4D97-AF65-F5344CB8AC3E}">
        <p14:creationId xmlns:p14="http://schemas.microsoft.com/office/powerpoint/2010/main" val="312073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8F086D-34EE-1785-F991-4F9560A04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848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DF4232-0035-C197-418C-76966D18C5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86695" cy="6911266"/>
          </a:xfrm>
        </p:spPr>
      </p:pic>
    </p:spTree>
    <p:extLst>
      <p:ext uri="{BB962C8B-B14F-4D97-AF65-F5344CB8AC3E}">
        <p14:creationId xmlns:p14="http://schemas.microsoft.com/office/powerpoint/2010/main" val="76722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62508-61CF-6F7A-3495-EEC2DD52B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826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8A16A-7ED3-10A7-5876-742EB19BB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12533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C3C116A4B8DC4FB3166F635C179B68" ma:contentTypeVersion="18" ma:contentTypeDescription="Create a new document." ma:contentTypeScope="" ma:versionID="630f69d918f220eebeacddf539c4d2d9">
  <xsd:schema xmlns:xsd="http://www.w3.org/2001/XMLSchema" xmlns:xs="http://www.w3.org/2001/XMLSchema" xmlns:p="http://schemas.microsoft.com/office/2006/metadata/properties" xmlns:ns1="http://schemas.microsoft.com/sharepoint/v3" xmlns:ns2="71d1cb10-654d-4428-9f6f-705ab1168685" xmlns:ns3="123569c1-1a70-44ff-bf04-f2ed5f87eb7e" targetNamespace="http://schemas.microsoft.com/office/2006/metadata/properties" ma:root="true" ma:fieldsID="110ca796eef1cd5c49f6101fe16125d6" ns1:_="" ns2:_="" ns3:_="">
    <xsd:import namespace="http://schemas.microsoft.com/sharepoint/v3"/>
    <xsd:import namespace="71d1cb10-654d-4428-9f6f-705ab1168685"/>
    <xsd:import namespace="123569c1-1a70-44ff-bf04-f2ed5f87eb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Tags" minOccurs="0"/>
                <xsd:element ref="ns3:MediaServiceOCR"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d1cb10-654d-4428-9f6f-705ab116868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575860e6-1adc-42c9-ad4d-41550a7d976d}" ma:internalName="TaxCatchAll" ma:showField="CatchAllData" ma:web="71d1cb10-654d-4428-9f6f-705ab11686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23569c1-1a70-44ff-bf04-f2ed5f87eb7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b405ef0-1b2e-414d-886f-c62305e7680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1d1cb10-654d-4428-9f6f-705ab1168685" xsi:nil="true"/>
    <_ip_UnifiedCompliancePolicyProperties xmlns="http://schemas.microsoft.com/sharepoint/v3" xsi:nil="true"/>
    <lcf76f155ced4ddcb4097134ff3c332f xmlns="123569c1-1a70-44ff-bf04-f2ed5f87eb7e">
      <Terms xmlns="http://schemas.microsoft.com/office/infopath/2007/PartnerControls"/>
    </lcf76f155ced4ddcb4097134ff3c332f>
    <SharedWithUsers xmlns="71d1cb10-654d-4428-9f6f-705ab1168685">
      <UserInfo>
        <DisplayName>Biondolillo, Victoria</DisplayName>
        <AccountId>943</AccountId>
        <AccountType/>
      </UserInfo>
      <UserInfo>
        <DisplayName>Cody, Franklin</DisplayName>
        <AccountId>547</AccountId>
        <AccountType/>
      </UserInfo>
    </SharedWithUsers>
  </documentManagement>
</p:properties>
</file>

<file path=customXml/itemProps1.xml><?xml version="1.0" encoding="utf-8"?>
<ds:datastoreItem xmlns:ds="http://schemas.openxmlformats.org/officeDocument/2006/customXml" ds:itemID="{3DFB9B23-CFF0-40FB-B6A5-A2F3DF7F1D50}">
  <ds:schemaRefs>
    <ds:schemaRef ds:uri="123569c1-1a70-44ff-bf04-f2ed5f87eb7e"/>
    <ds:schemaRef ds:uri="71d1cb10-654d-4428-9f6f-705ab11686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3B2C2C-71B0-4799-8BC1-4E1B39E06E76}">
  <ds:schemaRefs>
    <ds:schemaRef ds:uri="http://schemas.microsoft.com/sharepoint/v3/contenttype/forms"/>
  </ds:schemaRefs>
</ds:datastoreItem>
</file>

<file path=customXml/itemProps3.xml><?xml version="1.0" encoding="utf-8"?>
<ds:datastoreItem xmlns:ds="http://schemas.openxmlformats.org/officeDocument/2006/customXml" ds:itemID="{04AC0454-4EBD-441D-A10E-66B4B61A40B4}">
  <ds:schemaRefs>
    <ds:schemaRef ds:uri="123569c1-1a70-44ff-bf04-f2ed5f87eb7e"/>
    <ds:schemaRef ds:uri="71d1cb10-654d-4428-9f6f-705ab1168685"/>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51</Slides>
  <Notes>3</Notes>
  <HiddenSlides>0</HiddenSlides>
  <ScaleCrop>false</ScaleCrop>
  <HeadingPairs>
    <vt:vector size="4" baseType="variant">
      <vt:variant>
        <vt:lpstr>Theme</vt:lpstr>
      </vt:variant>
      <vt:variant>
        <vt:i4>4</vt:i4>
      </vt:variant>
      <vt:variant>
        <vt:lpstr>Slide Titles</vt:lpstr>
      </vt:variant>
      <vt:variant>
        <vt:i4>51</vt:i4>
      </vt:variant>
    </vt:vector>
  </HeadingPairs>
  <TitlesOfParts>
    <vt:vector size="55" baseType="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10:15 – 10:30 am</vt:lpstr>
      <vt:lpstr>Strategic Plan - Timeline</vt:lpstr>
      <vt:lpstr>SWDB Committees + Strategic Plan Working Groups</vt:lpstr>
      <vt:lpstr>Table of Contents</vt:lpstr>
      <vt:lpstr>State of Play</vt:lpstr>
      <vt:lpstr>State of Play</vt:lpstr>
      <vt:lpstr>State of Play</vt:lpstr>
      <vt:lpstr>Priority Areas</vt:lpstr>
      <vt:lpstr>PowerPoint Presentation</vt:lpstr>
      <vt:lpstr>Workforce Innovation and Opportunity Act (WIOA)</vt:lpstr>
      <vt:lpstr>1.1 Develop, Implement, and Modify WIOA State Plan</vt:lpstr>
      <vt:lpstr>1.2 Select One-Stop Operator and Monitor System Improvement</vt:lpstr>
      <vt:lpstr>1.3 Create and Apply State Performance Accountability Measures</vt:lpstr>
      <vt:lpstr>Next Steps </vt:lpstr>
      <vt:lpstr>Workforce System Alignment</vt:lpstr>
      <vt:lpstr>2.1 Create and Implement a Warm Handoff System</vt:lpstr>
      <vt:lpstr>2.2 Foster and Maintain Regional Business Partnerships</vt:lpstr>
      <vt:lpstr>2.3 Expand Workforce Services to Marginalized Groups</vt:lpstr>
      <vt:lpstr>Next Steps </vt:lpstr>
      <vt:lpstr>Workforce Supports</vt:lpstr>
      <vt:lpstr>3.1 Solicit and Apply Workforce Board Policy Input</vt:lpstr>
      <vt:lpstr>3.2 Implement Language Accessibility Plan for Workforce Related Materials</vt:lpstr>
      <vt:lpstr>Next Steps </vt:lpstr>
      <vt:lpstr>Workforce Education and Training</vt:lpstr>
      <vt:lpstr>4.1 Map Career Pathways  (Career Pathways Committee)</vt:lpstr>
      <vt:lpstr>4.2 Host Education and Training Provider Round Tables</vt:lpstr>
      <vt:lpstr>4.3 Define Eligibility and Approve Credentials of Value  (Training and Credentialing Committee)</vt:lpstr>
      <vt:lpstr>Next Steps </vt:lpstr>
      <vt:lpstr>Size and Quality of Workforce</vt:lpstr>
      <vt:lpstr>5.1 Facilitate Collaboration and Effective Recruitment and Retention Strategies</vt:lpstr>
      <vt:lpstr>5.2 Increase Marginalized Populations' Participation in the Workforce</vt:lpstr>
      <vt:lpstr>5.3 Develop Statewide New American Support Network </vt:lpstr>
      <vt:lpstr>5.4 Increase Labor Force Participation Rate</vt:lpstr>
      <vt:lpstr>Next Steps </vt:lpstr>
      <vt:lpstr>Things to Look For</vt:lpstr>
      <vt:lpstr>Questions?</vt:lpstr>
      <vt:lpstr>Vote of Approval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2023-05-22T14:19:31Z</dcterms:created>
  <dcterms:modified xsi:type="dcterms:W3CDTF">2023-06-02T18:02:15Z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0x010100D5C3C116A4B8DC4FB3166F635C179B68</vt:lpwstr>
  </property>
  <property fmtid="{D5CDD505-2E9C-101B-9397-08002B2CF9AE}" pid="3" name="MediaServiceImageTags">
    <vt:lpwstr/>
  </property>
</Properties>
</file>