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9"/>
  </p:notesMasterIdLst>
  <p:handoutMasterIdLst>
    <p:handoutMasterId r:id="rId30"/>
  </p:handoutMasterIdLst>
  <p:sldIdLst>
    <p:sldId id="256" r:id="rId2"/>
    <p:sldId id="655" r:id="rId3"/>
    <p:sldId id="642" r:id="rId4"/>
    <p:sldId id="302" r:id="rId5"/>
    <p:sldId id="645" r:id="rId6"/>
    <p:sldId id="290" r:id="rId7"/>
    <p:sldId id="643" r:id="rId8"/>
    <p:sldId id="303" r:id="rId9"/>
    <p:sldId id="647" r:id="rId10"/>
    <p:sldId id="648" r:id="rId11"/>
    <p:sldId id="644" r:id="rId12"/>
    <p:sldId id="646" r:id="rId13"/>
    <p:sldId id="649" r:id="rId14"/>
    <p:sldId id="650" r:id="rId15"/>
    <p:sldId id="651" r:id="rId16"/>
    <p:sldId id="652" r:id="rId17"/>
    <p:sldId id="653" r:id="rId18"/>
    <p:sldId id="656" r:id="rId19"/>
    <p:sldId id="654" r:id="rId20"/>
    <p:sldId id="259" r:id="rId21"/>
    <p:sldId id="300" r:id="rId22"/>
    <p:sldId id="279" r:id="rId23"/>
    <p:sldId id="637" r:id="rId24"/>
    <p:sldId id="260" r:id="rId25"/>
    <p:sldId id="261" r:id="rId26"/>
    <p:sldId id="273" r:id="rId27"/>
    <p:sldId id="262"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0109" autoAdjust="0"/>
  </p:normalViewPr>
  <p:slideViewPr>
    <p:cSldViewPr>
      <p:cViewPr varScale="1">
        <p:scale>
          <a:sx n="85" d="100"/>
          <a:sy n="85" d="100"/>
        </p:scale>
        <p:origin x="576" y="90"/>
      </p:cViewPr>
      <p:guideLst/>
    </p:cSldViewPr>
  </p:slideViewPr>
  <p:outlineViewPr>
    <p:cViewPr>
      <p:scale>
        <a:sx n="33" d="100"/>
        <a:sy n="33" d="100"/>
      </p:scale>
      <p:origin x="0" y="-1939"/>
    </p:cViewPr>
  </p:outlineViewPr>
  <p:notesTextViewPr>
    <p:cViewPr>
      <p:scale>
        <a:sx n="1" d="1"/>
        <a:sy n="1" d="1"/>
      </p:scale>
      <p:origin x="0" y="0"/>
    </p:cViewPr>
  </p:notesTextViewPr>
  <p:sorterViewPr>
    <p:cViewPr>
      <p:scale>
        <a:sx n="100" d="100"/>
        <a:sy n="100" d="100"/>
      </p:scale>
      <p:origin x="0" y="-715"/>
    </p:cViewPr>
  </p:sorterViewPr>
  <p:notesViewPr>
    <p:cSldViewPr>
      <p:cViewPr varScale="1">
        <p:scale>
          <a:sx n="61" d="100"/>
          <a:sy n="61" d="100"/>
        </p:scale>
        <p:origin x="1709"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9F819A6-72A4-410C-A98F-B61C90BA4D03}" type="datetimeFigureOut">
              <a:rPr lang="en-US" smtClean="0"/>
              <a:t>2/20/2020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68DA005-5B25-41E4-890E-AE24D5942C06}" type="slidenum">
              <a:rPr lang="en-US" smtClean="0"/>
              <a:t>‹#›</a:t>
            </a:fld>
            <a:endParaRPr lang="en-US" dirty="0"/>
          </a:p>
        </p:txBody>
      </p:sp>
    </p:spTree>
    <p:extLst>
      <p:ext uri="{BB962C8B-B14F-4D97-AF65-F5344CB8AC3E}">
        <p14:creationId xmlns:p14="http://schemas.microsoft.com/office/powerpoint/2010/main" val="215401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2/20/2020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141918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“recommendations”. The SWDB does not make the final determination – that is the role of the eligible agency (AOE).</a:t>
            </a:r>
          </a:p>
        </p:txBody>
      </p:sp>
      <p:sp>
        <p:nvSpPr>
          <p:cNvPr id="4" name="Slide Number Placeholder 3"/>
          <p:cNvSpPr>
            <a:spLocks noGrp="1"/>
          </p:cNvSpPr>
          <p:nvPr>
            <p:ph type="sldNum" sz="quarter" idx="10"/>
          </p:nvPr>
        </p:nvSpPr>
        <p:spPr/>
        <p:txBody>
          <a:bodyPr/>
          <a:lstStyle/>
          <a:p>
            <a:pPr>
              <a:defRPr/>
            </a:pPr>
            <a:fld id="{0049D1C3-F31D-43D6-999C-F3F00DB4CEB7}" type="slidenum">
              <a:rPr lang="en-US" smtClean="0"/>
              <a:pPr>
                <a:defRPr/>
              </a:pPr>
              <a:t>21</a:t>
            </a:fld>
            <a:endParaRPr lang="en-US" dirty="0"/>
          </a:p>
        </p:txBody>
      </p:sp>
    </p:spTree>
    <p:extLst>
      <p:ext uri="{BB962C8B-B14F-4D97-AF65-F5344CB8AC3E}">
        <p14:creationId xmlns:p14="http://schemas.microsoft.com/office/powerpoint/2010/main" val="756656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049D1C3-F31D-43D6-999C-F3F00DB4CEB7}" type="slidenum">
              <a:rPr lang="en-US" smtClean="0"/>
              <a:pPr>
                <a:defRPr/>
              </a:pPr>
              <a:t>22</a:t>
            </a:fld>
            <a:endParaRPr lang="en-US" dirty="0"/>
          </a:p>
        </p:txBody>
      </p:sp>
    </p:spTree>
    <p:extLst>
      <p:ext uri="{BB962C8B-B14F-4D97-AF65-F5344CB8AC3E}">
        <p14:creationId xmlns:p14="http://schemas.microsoft.com/office/powerpoint/2010/main" val="23902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049D1C3-F31D-43D6-999C-F3F00DB4CEB7}" type="slidenum">
              <a:rPr lang="en-US" smtClean="0"/>
              <a:pPr>
                <a:defRPr/>
              </a:pPr>
              <a:t>23</a:t>
            </a:fld>
            <a:endParaRPr lang="en-US" dirty="0"/>
          </a:p>
        </p:txBody>
      </p:sp>
    </p:spTree>
    <p:extLst>
      <p:ext uri="{BB962C8B-B14F-4D97-AF65-F5344CB8AC3E}">
        <p14:creationId xmlns:p14="http://schemas.microsoft.com/office/powerpoint/2010/main" val="2278610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25</a:t>
            </a:fld>
            <a:endParaRPr lang="en-US" altLang="en-US" dirty="0"/>
          </a:p>
        </p:txBody>
      </p:sp>
    </p:spTree>
    <p:extLst>
      <p:ext uri="{BB962C8B-B14F-4D97-AF65-F5344CB8AC3E}">
        <p14:creationId xmlns:p14="http://schemas.microsoft.com/office/powerpoint/2010/main" val="35260616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Central Vermont Adult Basic Education – Lamoille, Orange, and Washington counties</a:t>
            </a:r>
          </a:p>
          <a:p>
            <a:r>
              <a:rPr lang="en-US" dirty="0"/>
              <a:t>Northeast Kingdom Learning Services – Caledonia, Essex, and Orleans counties</a:t>
            </a:r>
          </a:p>
          <a:p>
            <a:r>
              <a:rPr lang="en-US" dirty="0"/>
              <a:t>The Tutorial Center – Bennington County</a:t>
            </a:r>
          </a:p>
          <a:p>
            <a:r>
              <a:rPr lang="en-US" dirty="0"/>
              <a:t>Vermont Adult Learning – 7 counties – Addison, Chittenden, Franklin, Grand Isle, Rutland, Windham, and Windsor</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3467619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27</a:t>
            </a:fld>
            <a:endParaRPr lang="en-US" altLang="en-US" dirty="0"/>
          </a:p>
        </p:txBody>
      </p:sp>
    </p:spTree>
    <p:extLst>
      <p:ext uri="{BB962C8B-B14F-4D97-AF65-F5344CB8AC3E}">
        <p14:creationId xmlns:p14="http://schemas.microsoft.com/office/powerpoint/2010/main" val="33577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WIOA Sec. 203. Definitions</a:t>
            </a:r>
          </a:p>
          <a:p>
            <a:r>
              <a:rPr lang="en-US" dirty="0"/>
              <a:t>In Vermont, the only recognized equivalent is the GED</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a:t>
            </a:fld>
            <a:endParaRPr lang="en-US" altLang="en-US" dirty="0"/>
          </a:p>
        </p:txBody>
      </p:sp>
    </p:spTree>
    <p:extLst>
      <p:ext uri="{BB962C8B-B14F-4D97-AF65-F5344CB8AC3E}">
        <p14:creationId xmlns:p14="http://schemas.microsoft.com/office/powerpoint/2010/main" val="1835540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Services are free in Vermont</a:t>
            </a:r>
          </a:p>
        </p:txBody>
      </p:sp>
      <p:sp>
        <p:nvSpPr>
          <p:cNvPr id="4" name="Slide Number Placeholder 3"/>
          <p:cNvSpPr>
            <a:spLocks noGrp="1"/>
          </p:cNvSpPr>
          <p:nvPr>
            <p:ph type="sldNum" sz="quarter" idx="10"/>
          </p:nvPr>
        </p:nvSpPr>
        <p:spPr/>
        <p:txBody>
          <a:bodyPr/>
          <a:lstStyle/>
          <a:p>
            <a:pPr>
              <a:defRPr/>
            </a:pPr>
            <a:fld id="{0049D1C3-F31D-43D6-999C-F3F00DB4CEB7}" type="slidenum">
              <a:rPr lang="en-US" smtClean="0"/>
              <a:pPr>
                <a:defRPr/>
              </a:pPr>
              <a:t>4</a:t>
            </a:fld>
            <a:endParaRPr lang="en-US" dirty="0"/>
          </a:p>
        </p:txBody>
      </p:sp>
    </p:spTree>
    <p:extLst>
      <p:ext uri="{BB962C8B-B14F-4D97-AF65-F5344CB8AC3E}">
        <p14:creationId xmlns:p14="http://schemas.microsoft.com/office/powerpoint/2010/main" val="14231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WIOA Sec. 3. Definitions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a:t>
            </a:fld>
            <a:endParaRPr lang="en-US" altLang="en-US" dirty="0"/>
          </a:p>
        </p:txBody>
      </p:sp>
    </p:spTree>
    <p:extLst>
      <p:ext uri="{BB962C8B-B14F-4D97-AF65-F5344CB8AC3E}">
        <p14:creationId xmlns:p14="http://schemas.microsoft.com/office/powerpoint/2010/main" val="2933310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981733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State discretion to choose which services are required</a:t>
            </a:r>
          </a:p>
        </p:txBody>
      </p:sp>
      <p:sp>
        <p:nvSpPr>
          <p:cNvPr id="4" name="Slide Number Placeholder 3"/>
          <p:cNvSpPr>
            <a:spLocks noGrp="1"/>
          </p:cNvSpPr>
          <p:nvPr>
            <p:ph type="sldNum" sz="quarter" idx="10"/>
          </p:nvPr>
        </p:nvSpPr>
        <p:spPr/>
        <p:txBody>
          <a:bodyPr/>
          <a:lstStyle/>
          <a:p>
            <a:pPr>
              <a:defRPr/>
            </a:pPr>
            <a:fld id="{0049D1C3-F31D-43D6-999C-F3F00DB4CEB7}" type="slidenum">
              <a:rPr lang="en-US" smtClean="0"/>
              <a:pPr>
                <a:defRPr/>
              </a:pPr>
              <a:t>8</a:t>
            </a:fld>
            <a:endParaRPr lang="en-US" dirty="0"/>
          </a:p>
        </p:txBody>
      </p:sp>
    </p:spTree>
    <p:extLst>
      <p:ext uri="{BB962C8B-B14F-4D97-AF65-F5344CB8AC3E}">
        <p14:creationId xmlns:p14="http://schemas.microsoft.com/office/powerpoint/2010/main" val="557175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Kitchen Academy program.</a:t>
            </a:r>
          </a:p>
          <a:p>
            <a:r>
              <a:rPr lang="en-US" dirty="0"/>
              <a:t>AEL – learning math in context, the math needed for culinary arts</a:t>
            </a:r>
          </a:p>
          <a:p>
            <a:r>
              <a:rPr lang="en-US" dirty="0"/>
              <a:t>Workforce preparation – transition - gaining skills like resume writing, interviewing. Learning about the career pathway for culinary arts, exploring what kind of job or internship they can get when they complete their IET.</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13</a:t>
            </a:fld>
            <a:endParaRPr lang="en-US" altLang="en-US" dirty="0"/>
          </a:p>
        </p:txBody>
      </p:sp>
    </p:spTree>
    <p:extLst>
      <p:ext uri="{BB962C8B-B14F-4D97-AF65-F5344CB8AC3E}">
        <p14:creationId xmlns:p14="http://schemas.microsoft.com/office/powerpoint/2010/main" val="1010402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243</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3557624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271722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533400" y="1600200"/>
            <a:ext cx="81534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001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533400" y="1600200"/>
            <a:ext cx="81534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3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tutoringvermont.org/" TargetMode="External"/><Relationship Id="rId7"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www.vtadultlearning.org/" TargetMode="Externa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hyperlink" Target="mailto:Robin.Castle@Vermont.gov"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685800" y="1219200"/>
            <a:ext cx="7772400" cy="1981200"/>
          </a:xfrm>
        </p:spPr>
        <p:txBody>
          <a:bodyPr/>
          <a:lstStyle/>
          <a:p>
            <a:r>
              <a:rPr lang="en-US" altLang="en-US" dirty="0">
                <a:latin typeface="Franklin Gothic Book" panose="020B0503020102020204" pitchFamily="34" charset="0"/>
              </a:rPr>
              <a:t>WIOA Title II</a:t>
            </a:r>
            <a:br>
              <a:rPr lang="en-US" altLang="en-US" dirty="0">
                <a:latin typeface="Franklin Gothic Book" panose="020B0503020102020204" pitchFamily="34" charset="0"/>
              </a:rPr>
            </a:br>
            <a:r>
              <a:rPr lang="en-US" altLang="en-US" dirty="0">
                <a:latin typeface="Franklin Gothic Book" panose="020B0503020102020204" pitchFamily="34" charset="0"/>
              </a:rPr>
              <a:t>Adult Education and Literacy (AEL)</a:t>
            </a:r>
            <a:endParaRPr lang="en-US" altLang="en-US" dirty="0"/>
          </a:p>
        </p:txBody>
      </p:sp>
      <p:sp>
        <p:nvSpPr>
          <p:cNvPr id="3" name="Subtitle 2"/>
          <p:cNvSpPr>
            <a:spLocks noGrp="1"/>
          </p:cNvSpPr>
          <p:nvPr>
            <p:ph type="subTitle" idx="1"/>
          </p:nvPr>
        </p:nvSpPr>
        <p:spPr>
          <a:xfrm>
            <a:off x="1371600" y="3581400"/>
            <a:ext cx="6400800" cy="2362200"/>
          </a:xfrm>
        </p:spPr>
        <p:txBody>
          <a:bodyPr/>
          <a:lstStyle/>
          <a:p>
            <a:r>
              <a:rPr lang="en-US" dirty="0">
                <a:solidFill>
                  <a:schemeClr val="accent1">
                    <a:lumMod val="75000"/>
                  </a:schemeClr>
                </a:solidFill>
              </a:rPr>
              <a:t>Robin Castle</a:t>
            </a:r>
          </a:p>
          <a:p>
            <a:r>
              <a:rPr lang="en-US" dirty="0">
                <a:solidFill>
                  <a:schemeClr val="accent1">
                    <a:lumMod val="75000"/>
                  </a:schemeClr>
                </a:solidFill>
              </a:rPr>
              <a:t>State Director of AEL </a:t>
            </a:r>
          </a:p>
          <a:p>
            <a:r>
              <a:rPr lang="en-US" dirty="0">
                <a:solidFill>
                  <a:schemeClr val="accent1">
                    <a:lumMod val="75000"/>
                  </a:schemeClr>
                </a:solidFill>
              </a:rPr>
              <a:t>February 20,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94B31-C621-4E8F-8D7F-398D06B27FDA}"/>
              </a:ext>
            </a:extLst>
          </p:cNvPr>
          <p:cNvSpPr>
            <a:spLocks noGrp="1"/>
          </p:cNvSpPr>
          <p:nvPr>
            <p:ph type="title"/>
          </p:nvPr>
        </p:nvSpPr>
        <p:spPr/>
        <p:txBody>
          <a:bodyPr>
            <a:normAutofit fontScale="90000"/>
          </a:bodyPr>
          <a:lstStyle/>
          <a:p>
            <a:r>
              <a:rPr lang="en-US" dirty="0"/>
              <a:t>ENGLISH LANGUAGE ACQUISITION PROGRAM (cont’d)</a:t>
            </a:r>
          </a:p>
        </p:txBody>
      </p:sp>
      <p:sp>
        <p:nvSpPr>
          <p:cNvPr id="3" name="Text Placeholder 2">
            <a:extLst>
              <a:ext uri="{FF2B5EF4-FFF2-40B4-BE49-F238E27FC236}">
                <a16:creationId xmlns:a16="http://schemas.microsoft.com/office/drawing/2014/main" id="{271232C9-29A3-4CB4-ACDD-8ABF5241BCB7}"/>
              </a:ext>
            </a:extLst>
          </p:cNvPr>
          <p:cNvSpPr>
            <a:spLocks noGrp="1"/>
          </p:cNvSpPr>
          <p:nvPr>
            <p:ph type="body" sz="quarter" idx="10"/>
          </p:nvPr>
        </p:nvSpPr>
        <p:spPr/>
        <p:txBody>
          <a:bodyPr/>
          <a:lstStyle/>
          <a:p>
            <a:pPr marL="0" indent="0">
              <a:buNone/>
            </a:pPr>
            <a:r>
              <a:rPr lang="en-US" dirty="0"/>
              <a:t>(B) that leads to— </a:t>
            </a:r>
          </a:p>
          <a:p>
            <a:pPr marL="0" indent="0">
              <a:buNone/>
            </a:pPr>
            <a:r>
              <a:rPr lang="en-US" dirty="0"/>
              <a:t>(</a:t>
            </a:r>
            <a:r>
              <a:rPr lang="en-US" dirty="0" err="1"/>
              <a:t>i</a:t>
            </a:r>
            <a:r>
              <a:rPr lang="en-US" dirty="0"/>
              <a:t>)	(I) attainment of a secondary school diploma or its recognized equivalent; and       	(II) transition to postsecondary education and training; or </a:t>
            </a:r>
          </a:p>
          <a:p>
            <a:pPr marL="0" indent="0">
              <a:buNone/>
            </a:pPr>
            <a:r>
              <a:rPr lang="en-US" dirty="0"/>
              <a:t>(ii) employment.</a:t>
            </a:r>
          </a:p>
          <a:p>
            <a:pPr marL="0" indent="0">
              <a:buNone/>
            </a:pPr>
            <a:endParaRPr lang="en-US" dirty="0"/>
          </a:p>
        </p:txBody>
      </p:sp>
    </p:spTree>
    <p:extLst>
      <p:ext uri="{BB962C8B-B14F-4D97-AF65-F5344CB8AC3E}">
        <p14:creationId xmlns:p14="http://schemas.microsoft.com/office/powerpoint/2010/main" val="4256490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8238C-9B82-4755-9C83-51CC97BA5533}"/>
              </a:ext>
            </a:extLst>
          </p:cNvPr>
          <p:cNvSpPr>
            <a:spLocks noGrp="1"/>
          </p:cNvSpPr>
          <p:nvPr>
            <p:ph type="title"/>
          </p:nvPr>
        </p:nvSpPr>
        <p:spPr/>
        <p:txBody>
          <a:bodyPr>
            <a:normAutofit fontScale="90000"/>
          </a:bodyPr>
          <a:lstStyle/>
          <a:p>
            <a:r>
              <a:rPr lang="en-US" dirty="0"/>
              <a:t>WORKFORCE PREPARATION ACTIVITIES</a:t>
            </a:r>
          </a:p>
        </p:txBody>
      </p:sp>
      <p:sp>
        <p:nvSpPr>
          <p:cNvPr id="3" name="Text Placeholder 2">
            <a:extLst>
              <a:ext uri="{FF2B5EF4-FFF2-40B4-BE49-F238E27FC236}">
                <a16:creationId xmlns:a16="http://schemas.microsoft.com/office/drawing/2014/main" id="{B1E3C803-619D-4F2D-B949-353717ED07CC}"/>
              </a:ext>
            </a:extLst>
          </p:cNvPr>
          <p:cNvSpPr>
            <a:spLocks noGrp="1"/>
          </p:cNvSpPr>
          <p:nvPr>
            <p:ph type="body" sz="quarter" idx="10"/>
          </p:nvPr>
        </p:nvSpPr>
        <p:spPr/>
        <p:txBody>
          <a:bodyPr/>
          <a:lstStyle/>
          <a:p>
            <a:pPr marL="0" indent="0">
              <a:buNone/>
            </a:pPr>
            <a:r>
              <a:rPr lang="en-US" dirty="0"/>
              <a:t>. . . means activities, programs, or services designed to help an individual acquire a combination of </a:t>
            </a:r>
          </a:p>
          <a:p>
            <a:r>
              <a:rPr lang="en-US" dirty="0"/>
              <a:t>basic academic skills</a:t>
            </a:r>
          </a:p>
          <a:p>
            <a:r>
              <a:rPr lang="en-US" dirty="0"/>
              <a:t>critical thinking skills</a:t>
            </a:r>
          </a:p>
          <a:p>
            <a:r>
              <a:rPr lang="en-US" dirty="0"/>
              <a:t>digital literacy skills and </a:t>
            </a:r>
          </a:p>
        </p:txBody>
      </p:sp>
    </p:spTree>
    <p:extLst>
      <p:ext uri="{BB962C8B-B14F-4D97-AF65-F5344CB8AC3E}">
        <p14:creationId xmlns:p14="http://schemas.microsoft.com/office/powerpoint/2010/main" val="3712724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1D53-2C1C-4F52-9F07-8B370A3B49EE}"/>
              </a:ext>
            </a:extLst>
          </p:cNvPr>
          <p:cNvSpPr>
            <a:spLocks noGrp="1"/>
          </p:cNvSpPr>
          <p:nvPr>
            <p:ph type="title"/>
          </p:nvPr>
        </p:nvSpPr>
        <p:spPr/>
        <p:txBody>
          <a:bodyPr>
            <a:normAutofit fontScale="90000"/>
          </a:bodyPr>
          <a:lstStyle/>
          <a:p>
            <a:r>
              <a:rPr lang="en-US" dirty="0"/>
              <a:t>WORKFORCE PREPARATION ACTIVITIES (cont’d)</a:t>
            </a:r>
          </a:p>
        </p:txBody>
      </p:sp>
      <p:sp>
        <p:nvSpPr>
          <p:cNvPr id="3" name="Text Placeholder 2">
            <a:extLst>
              <a:ext uri="{FF2B5EF4-FFF2-40B4-BE49-F238E27FC236}">
                <a16:creationId xmlns:a16="http://schemas.microsoft.com/office/drawing/2014/main" id="{5DF0DDFB-6C68-4106-8532-4AACF201892D}"/>
              </a:ext>
            </a:extLst>
          </p:cNvPr>
          <p:cNvSpPr>
            <a:spLocks noGrp="1"/>
          </p:cNvSpPr>
          <p:nvPr>
            <p:ph type="body" sz="quarter" idx="10"/>
          </p:nvPr>
        </p:nvSpPr>
        <p:spPr/>
        <p:txBody>
          <a:bodyPr/>
          <a:lstStyle/>
          <a:p>
            <a:r>
              <a:rPr lang="en-US" dirty="0"/>
              <a:t>self-management skills, including competencies in </a:t>
            </a:r>
          </a:p>
          <a:p>
            <a:pPr lvl="1"/>
            <a:r>
              <a:rPr lang="en-US" dirty="0"/>
              <a:t>utilizing resources</a:t>
            </a:r>
          </a:p>
          <a:p>
            <a:pPr lvl="1"/>
            <a:r>
              <a:rPr lang="en-US" dirty="0"/>
              <a:t>using information, </a:t>
            </a:r>
          </a:p>
          <a:p>
            <a:pPr lvl="1"/>
            <a:r>
              <a:rPr lang="en-US" dirty="0"/>
              <a:t>working with others, </a:t>
            </a:r>
          </a:p>
          <a:p>
            <a:pPr lvl="1"/>
            <a:r>
              <a:rPr lang="en-US" dirty="0"/>
              <a:t>understanding systems, and </a:t>
            </a:r>
          </a:p>
          <a:p>
            <a:pPr lvl="1"/>
            <a:r>
              <a:rPr lang="en-US" dirty="0"/>
              <a:t>obtaining skills necessary for successful transition into and completion of postsecondary education or training, or employment.</a:t>
            </a:r>
          </a:p>
          <a:p>
            <a:pPr marL="0" indent="0">
              <a:buNone/>
            </a:pPr>
            <a:endParaRPr lang="en-US" dirty="0"/>
          </a:p>
        </p:txBody>
      </p:sp>
    </p:spTree>
    <p:extLst>
      <p:ext uri="{BB962C8B-B14F-4D97-AF65-F5344CB8AC3E}">
        <p14:creationId xmlns:p14="http://schemas.microsoft.com/office/powerpoint/2010/main" val="2104789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B03A8-A3ED-4DBA-A7A8-3EE15D2AF0FD}"/>
              </a:ext>
            </a:extLst>
          </p:cNvPr>
          <p:cNvSpPr>
            <a:spLocks noGrp="1"/>
          </p:cNvSpPr>
          <p:nvPr>
            <p:ph type="title"/>
          </p:nvPr>
        </p:nvSpPr>
        <p:spPr/>
        <p:txBody>
          <a:bodyPr>
            <a:normAutofit fontScale="90000"/>
          </a:bodyPr>
          <a:lstStyle/>
          <a:p>
            <a:r>
              <a:rPr lang="en-US" dirty="0"/>
              <a:t>Integrated Education and Training (IET)</a:t>
            </a:r>
          </a:p>
        </p:txBody>
      </p:sp>
      <p:sp>
        <p:nvSpPr>
          <p:cNvPr id="3" name="Text Placeholder 2">
            <a:extLst>
              <a:ext uri="{FF2B5EF4-FFF2-40B4-BE49-F238E27FC236}">
                <a16:creationId xmlns:a16="http://schemas.microsoft.com/office/drawing/2014/main" id="{B405795D-6B2B-411D-998E-B0A8F26BFE54}"/>
              </a:ext>
            </a:extLst>
          </p:cNvPr>
          <p:cNvSpPr>
            <a:spLocks noGrp="1"/>
          </p:cNvSpPr>
          <p:nvPr>
            <p:ph type="body" sz="quarter" idx="10"/>
          </p:nvPr>
        </p:nvSpPr>
        <p:spPr/>
        <p:txBody>
          <a:bodyPr/>
          <a:lstStyle/>
          <a:p>
            <a:pPr marL="0" indent="0">
              <a:buNone/>
            </a:pPr>
            <a:r>
              <a:rPr lang="en-US" dirty="0"/>
              <a:t>An IET program includes the following three components: </a:t>
            </a:r>
          </a:p>
          <a:p>
            <a:pPr marL="457200" indent="-457200"/>
            <a:r>
              <a:rPr lang="en-US" dirty="0"/>
              <a:t>adult education and literacy activities,</a:t>
            </a:r>
          </a:p>
          <a:p>
            <a:pPr marL="457200" indent="-457200"/>
            <a:r>
              <a:rPr lang="en-US" dirty="0"/>
              <a:t>workforce preparation activities, and</a:t>
            </a:r>
          </a:p>
          <a:p>
            <a:pPr marL="457200" indent="-457200"/>
            <a:r>
              <a:rPr lang="en-US" dirty="0"/>
              <a:t>workforce training in an in-demand industry.  </a:t>
            </a:r>
          </a:p>
          <a:p>
            <a:pPr marL="0" indent="0">
              <a:buNone/>
            </a:pPr>
            <a:endParaRPr lang="en-US" dirty="0"/>
          </a:p>
        </p:txBody>
      </p:sp>
    </p:spTree>
    <p:extLst>
      <p:ext uri="{BB962C8B-B14F-4D97-AF65-F5344CB8AC3E}">
        <p14:creationId xmlns:p14="http://schemas.microsoft.com/office/powerpoint/2010/main" val="275977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96F9-4195-4409-A7EA-2873701D9772}"/>
              </a:ext>
            </a:extLst>
          </p:cNvPr>
          <p:cNvSpPr>
            <a:spLocks noGrp="1"/>
          </p:cNvSpPr>
          <p:nvPr>
            <p:ph type="title"/>
          </p:nvPr>
        </p:nvSpPr>
        <p:spPr/>
        <p:txBody>
          <a:bodyPr>
            <a:normAutofit fontScale="90000"/>
          </a:bodyPr>
          <a:lstStyle/>
          <a:p>
            <a:r>
              <a:rPr lang="en-US" dirty="0"/>
              <a:t>INTEGRATED ENGLISH LITERACY AND CIVICS EDUCATION (IELCE)</a:t>
            </a:r>
          </a:p>
        </p:txBody>
      </p:sp>
      <p:sp>
        <p:nvSpPr>
          <p:cNvPr id="3" name="Text Placeholder 2">
            <a:extLst>
              <a:ext uri="{FF2B5EF4-FFF2-40B4-BE49-F238E27FC236}">
                <a16:creationId xmlns:a16="http://schemas.microsoft.com/office/drawing/2014/main" id="{40BA6588-7654-4282-B959-4D4FF8623C33}"/>
              </a:ext>
            </a:extLst>
          </p:cNvPr>
          <p:cNvSpPr>
            <a:spLocks noGrp="1"/>
          </p:cNvSpPr>
          <p:nvPr>
            <p:ph type="body" sz="quarter" idx="10"/>
          </p:nvPr>
        </p:nvSpPr>
        <p:spPr/>
        <p:txBody>
          <a:bodyPr/>
          <a:lstStyle/>
          <a:p>
            <a:pPr marL="0" indent="0">
              <a:buNone/>
            </a:pPr>
            <a:r>
              <a:rPr lang="en-US" dirty="0"/>
              <a:t>. . . means education services provided to English language learners who are adults, including professionals with degrees and credentials in their native countries, that enables such adults to achieve competency in the English language and acquire the basic and more advanced skills needed to function effectively as parents, workers, and citizens in the United States.</a:t>
            </a:r>
          </a:p>
        </p:txBody>
      </p:sp>
    </p:spTree>
    <p:extLst>
      <p:ext uri="{BB962C8B-B14F-4D97-AF65-F5344CB8AC3E}">
        <p14:creationId xmlns:p14="http://schemas.microsoft.com/office/powerpoint/2010/main" val="2686480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3A79-13CC-49A7-BB8B-A2E5D4BBCB61}"/>
              </a:ext>
            </a:extLst>
          </p:cNvPr>
          <p:cNvSpPr>
            <a:spLocks noGrp="1"/>
          </p:cNvSpPr>
          <p:nvPr>
            <p:ph type="title"/>
          </p:nvPr>
        </p:nvSpPr>
        <p:spPr/>
        <p:txBody>
          <a:bodyPr>
            <a:normAutofit fontScale="90000"/>
          </a:bodyPr>
          <a:lstStyle/>
          <a:p>
            <a:r>
              <a:rPr lang="en-US" dirty="0"/>
              <a:t>INTEGRATED ENGLISH LITERACY AND CIVICS EDUCATION (IELCE) (cont’d)</a:t>
            </a:r>
          </a:p>
        </p:txBody>
      </p:sp>
      <p:sp>
        <p:nvSpPr>
          <p:cNvPr id="3" name="Text Placeholder 2">
            <a:extLst>
              <a:ext uri="{FF2B5EF4-FFF2-40B4-BE49-F238E27FC236}">
                <a16:creationId xmlns:a16="http://schemas.microsoft.com/office/drawing/2014/main" id="{D9071539-D4B9-43DF-9246-579913EF65E0}"/>
              </a:ext>
            </a:extLst>
          </p:cNvPr>
          <p:cNvSpPr>
            <a:spLocks noGrp="1"/>
          </p:cNvSpPr>
          <p:nvPr>
            <p:ph type="body" sz="quarter" idx="10"/>
          </p:nvPr>
        </p:nvSpPr>
        <p:spPr/>
        <p:txBody>
          <a:bodyPr/>
          <a:lstStyle/>
          <a:p>
            <a:pPr marL="0" indent="0">
              <a:buNone/>
            </a:pPr>
            <a:r>
              <a:rPr lang="en-US" dirty="0"/>
              <a:t>Such services shall include instruction in literacy and English language acquisition and instruction on the rights and responsibilities of citizenship and civic participation, and may include workforce training.</a:t>
            </a:r>
          </a:p>
        </p:txBody>
      </p:sp>
    </p:spTree>
    <p:extLst>
      <p:ext uri="{BB962C8B-B14F-4D97-AF65-F5344CB8AC3E}">
        <p14:creationId xmlns:p14="http://schemas.microsoft.com/office/powerpoint/2010/main" val="350268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80E40-857A-4DEA-A378-CAB4D2609E08}"/>
              </a:ext>
            </a:extLst>
          </p:cNvPr>
          <p:cNvSpPr>
            <a:spLocks noGrp="1"/>
          </p:cNvSpPr>
          <p:nvPr>
            <p:ph type="title"/>
          </p:nvPr>
        </p:nvSpPr>
        <p:spPr/>
        <p:txBody>
          <a:bodyPr/>
          <a:lstStyle/>
          <a:p>
            <a:r>
              <a:rPr lang="en-US" dirty="0"/>
              <a:t>IELCE (cont’d)</a:t>
            </a:r>
          </a:p>
        </p:txBody>
      </p:sp>
      <p:sp>
        <p:nvSpPr>
          <p:cNvPr id="3" name="Text Placeholder 2">
            <a:extLst>
              <a:ext uri="{FF2B5EF4-FFF2-40B4-BE49-F238E27FC236}">
                <a16:creationId xmlns:a16="http://schemas.microsoft.com/office/drawing/2014/main" id="{482F9FAF-A51D-4618-AA37-E2F732C200A5}"/>
              </a:ext>
            </a:extLst>
          </p:cNvPr>
          <p:cNvSpPr>
            <a:spLocks noGrp="1"/>
          </p:cNvSpPr>
          <p:nvPr>
            <p:ph type="body" sz="quarter" idx="10"/>
          </p:nvPr>
        </p:nvSpPr>
        <p:spPr/>
        <p:txBody>
          <a:bodyPr/>
          <a:lstStyle/>
          <a:p>
            <a:pPr marL="0" indent="0">
              <a:buNone/>
            </a:pPr>
            <a:r>
              <a:rPr lang="en-US" sz="2800" dirty="0"/>
              <a:t>GOAL.—Each program that receives funding under this section shall be designed to— </a:t>
            </a:r>
          </a:p>
          <a:p>
            <a:pPr marL="514350" indent="-514350">
              <a:buAutoNum type="arabicParenBoth"/>
            </a:pPr>
            <a:r>
              <a:rPr lang="en-US" sz="2800" dirty="0"/>
              <a:t>prepare adults who are English language learners for, and place such adults in, unsubsidized employment in in-demand industries and occupations that lead to economic self-sufficiency; and </a:t>
            </a:r>
          </a:p>
          <a:p>
            <a:pPr marL="0" indent="0">
              <a:buNone/>
            </a:pPr>
            <a:r>
              <a:rPr lang="en-US" sz="2800" dirty="0"/>
              <a:t>(2) integrate with the local workforce development system and its functions to carry out the activities of the program. </a:t>
            </a:r>
          </a:p>
        </p:txBody>
      </p:sp>
    </p:spTree>
    <p:extLst>
      <p:ext uri="{BB962C8B-B14F-4D97-AF65-F5344CB8AC3E}">
        <p14:creationId xmlns:p14="http://schemas.microsoft.com/office/powerpoint/2010/main" val="3368085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A1813-B403-49A0-88E3-E7FD0D93ADC9}"/>
              </a:ext>
            </a:extLst>
          </p:cNvPr>
          <p:cNvSpPr>
            <a:spLocks noGrp="1"/>
          </p:cNvSpPr>
          <p:nvPr>
            <p:ph type="title"/>
          </p:nvPr>
        </p:nvSpPr>
        <p:spPr/>
        <p:txBody>
          <a:bodyPr/>
          <a:lstStyle/>
          <a:p>
            <a:r>
              <a:rPr lang="en-US" dirty="0"/>
              <a:t>IELCE – one more time!</a:t>
            </a:r>
          </a:p>
        </p:txBody>
      </p:sp>
      <p:sp>
        <p:nvSpPr>
          <p:cNvPr id="3" name="Text Placeholder 2">
            <a:extLst>
              <a:ext uri="{FF2B5EF4-FFF2-40B4-BE49-F238E27FC236}">
                <a16:creationId xmlns:a16="http://schemas.microsoft.com/office/drawing/2014/main" id="{141BC585-E284-4F57-AF58-F3AC76D4D40A}"/>
              </a:ext>
            </a:extLst>
          </p:cNvPr>
          <p:cNvSpPr>
            <a:spLocks noGrp="1"/>
          </p:cNvSpPr>
          <p:nvPr>
            <p:ph type="body" sz="quarter" idx="10"/>
          </p:nvPr>
        </p:nvSpPr>
        <p:spPr/>
        <p:txBody>
          <a:bodyPr/>
          <a:lstStyle/>
          <a:p>
            <a:pPr marL="0" indent="0">
              <a:buNone/>
            </a:pPr>
            <a:r>
              <a:rPr lang="en-US" dirty="0"/>
              <a:t>Funds must be used to provide IELCE in combination with integrated education and training (IET) activities. </a:t>
            </a:r>
          </a:p>
          <a:p>
            <a:pPr marL="0" indent="0">
              <a:buNone/>
            </a:pPr>
            <a:endParaRPr lang="en-US" dirty="0"/>
          </a:p>
        </p:txBody>
      </p:sp>
    </p:spTree>
    <p:extLst>
      <p:ext uri="{BB962C8B-B14F-4D97-AF65-F5344CB8AC3E}">
        <p14:creationId xmlns:p14="http://schemas.microsoft.com/office/powerpoint/2010/main" val="227694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0578E-C050-4C6D-8116-E25513D7782F}"/>
              </a:ext>
            </a:extLst>
          </p:cNvPr>
          <p:cNvSpPr>
            <a:spLocks noGrp="1"/>
          </p:cNvSpPr>
          <p:nvPr>
            <p:ph type="title"/>
          </p:nvPr>
        </p:nvSpPr>
        <p:spPr/>
        <p:txBody>
          <a:bodyPr/>
          <a:lstStyle/>
          <a:p>
            <a:r>
              <a:rPr lang="en-US" dirty="0"/>
              <a:t>Other AEL services</a:t>
            </a:r>
          </a:p>
        </p:txBody>
      </p:sp>
      <p:sp>
        <p:nvSpPr>
          <p:cNvPr id="3" name="Text Placeholder 2">
            <a:extLst>
              <a:ext uri="{FF2B5EF4-FFF2-40B4-BE49-F238E27FC236}">
                <a16:creationId xmlns:a16="http://schemas.microsoft.com/office/drawing/2014/main" id="{71277FBD-F304-4086-8661-A68D996A6657}"/>
              </a:ext>
            </a:extLst>
          </p:cNvPr>
          <p:cNvSpPr>
            <a:spLocks noGrp="1"/>
          </p:cNvSpPr>
          <p:nvPr>
            <p:ph type="body" sz="quarter" idx="10"/>
          </p:nvPr>
        </p:nvSpPr>
        <p:spPr/>
        <p:txBody>
          <a:bodyPr/>
          <a:lstStyle/>
          <a:p>
            <a:r>
              <a:rPr lang="en-US" dirty="0"/>
              <a:t>Workplace adult education and literacy activities</a:t>
            </a:r>
          </a:p>
          <a:p>
            <a:r>
              <a:rPr lang="en-US" dirty="0"/>
              <a:t>Family literacy activities</a:t>
            </a:r>
          </a:p>
        </p:txBody>
      </p:sp>
    </p:spTree>
    <p:extLst>
      <p:ext uri="{BB962C8B-B14F-4D97-AF65-F5344CB8AC3E}">
        <p14:creationId xmlns:p14="http://schemas.microsoft.com/office/powerpoint/2010/main" val="2923458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DF4F-E465-4C33-A6F7-6305CDE7B2FC}"/>
              </a:ext>
            </a:extLst>
          </p:cNvPr>
          <p:cNvSpPr>
            <a:spLocks noGrp="1"/>
          </p:cNvSpPr>
          <p:nvPr>
            <p:ph type="title"/>
          </p:nvPr>
        </p:nvSpPr>
        <p:spPr/>
        <p:txBody>
          <a:bodyPr/>
          <a:lstStyle/>
          <a:p>
            <a:r>
              <a:rPr lang="en-US" dirty="0"/>
              <a:t>State Leadership Activities</a:t>
            </a:r>
          </a:p>
        </p:txBody>
      </p:sp>
      <p:sp>
        <p:nvSpPr>
          <p:cNvPr id="3" name="Text Placeholder 2">
            <a:extLst>
              <a:ext uri="{FF2B5EF4-FFF2-40B4-BE49-F238E27FC236}">
                <a16:creationId xmlns:a16="http://schemas.microsoft.com/office/drawing/2014/main" id="{59F98E37-C9BC-405A-A300-D80B32C15849}"/>
              </a:ext>
            </a:extLst>
          </p:cNvPr>
          <p:cNvSpPr>
            <a:spLocks noGrp="1"/>
          </p:cNvSpPr>
          <p:nvPr>
            <p:ph type="body" sz="quarter" idx="10"/>
          </p:nvPr>
        </p:nvSpPr>
        <p:spPr/>
        <p:txBody>
          <a:bodyPr/>
          <a:lstStyle/>
          <a:p>
            <a:r>
              <a:rPr lang="en-US" sz="3000" dirty="0"/>
              <a:t>Align with one-stop partners</a:t>
            </a:r>
          </a:p>
          <a:p>
            <a:r>
              <a:rPr lang="en-US" sz="3000" dirty="0"/>
              <a:t>Operate high-quality professional development programs to improve instruction in AEL</a:t>
            </a:r>
          </a:p>
          <a:p>
            <a:r>
              <a:rPr lang="en-US" sz="3000" dirty="0"/>
              <a:t>Provide technical assistance to AEL providers</a:t>
            </a:r>
          </a:p>
          <a:p>
            <a:r>
              <a:rPr lang="en-US" sz="3000" dirty="0"/>
              <a:t>Monitor and evaluate</a:t>
            </a:r>
          </a:p>
          <a:p>
            <a:r>
              <a:rPr lang="en-US" sz="3000" dirty="0"/>
              <a:t>Disseminate information about proven/promising practices</a:t>
            </a:r>
          </a:p>
        </p:txBody>
      </p:sp>
    </p:spTree>
    <p:extLst>
      <p:ext uri="{BB962C8B-B14F-4D97-AF65-F5344CB8AC3E}">
        <p14:creationId xmlns:p14="http://schemas.microsoft.com/office/powerpoint/2010/main" val="793208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1E0F-6F90-46AD-97EE-3657C443C9F4}"/>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7E531A1E-95E7-4BEE-90FF-9E1B788CFF9C}"/>
              </a:ext>
            </a:extLst>
          </p:cNvPr>
          <p:cNvSpPr>
            <a:spLocks noGrp="1"/>
          </p:cNvSpPr>
          <p:nvPr>
            <p:ph type="body" sz="quarter" idx="10"/>
          </p:nvPr>
        </p:nvSpPr>
        <p:spPr/>
        <p:txBody>
          <a:bodyPr/>
          <a:lstStyle/>
          <a:p>
            <a:r>
              <a:rPr lang="en-US" dirty="0"/>
              <a:t>What is Adult Education and Literacy?</a:t>
            </a:r>
          </a:p>
          <a:p>
            <a:r>
              <a:rPr lang="en-US" dirty="0"/>
              <a:t>Who is eligible for services?</a:t>
            </a:r>
          </a:p>
          <a:p>
            <a:r>
              <a:rPr lang="en-US" dirty="0"/>
              <a:t>Definitions</a:t>
            </a:r>
          </a:p>
          <a:p>
            <a:r>
              <a:rPr lang="en-US" dirty="0"/>
              <a:t>Required Title II services in Vermont</a:t>
            </a:r>
          </a:p>
          <a:p>
            <a:r>
              <a:rPr lang="en-US" dirty="0"/>
              <a:t>Required State leadership activities</a:t>
            </a:r>
          </a:p>
          <a:p>
            <a:r>
              <a:rPr lang="en-US" dirty="0"/>
              <a:t>Need for Title II services in Vermont</a:t>
            </a:r>
          </a:p>
          <a:p>
            <a:r>
              <a:rPr lang="en-US" dirty="0"/>
              <a:t>The role of the SWDB in the grant competition</a:t>
            </a:r>
          </a:p>
          <a:p>
            <a:endParaRPr lang="en-US" dirty="0"/>
          </a:p>
          <a:p>
            <a:endParaRPr lang="en-US" dirty="0"/>
          </a:p>
        </p:txBody>
      </p:sp>
    </p:spTree>
    <p:extLst>
      <p:ext uri="{BB962C8B-B14F-4D97-AF65-F5344CB8AC3E}">
        <p14:creationId xmlns:p14="http://schemas.microsoft.com/office/powerpoint/2010/main" val="1186739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AEL Grant Cycle and Competition</a:t>
            </a:r>
          </a:p>
        </p:txBody>
      </p:sp>
      <p:sp>
        <p:nvSpPr>
          <p:cNvPr id="6" name="Text Placeholder 5"/>
          <p:cNvSpPr>
            <a:spLocks noGrp="1"/>
          </p:cNvSpPr>
          <p:nvPr>
            <p:ph type="body" sz="quarter" idx="10"/>
          </p:nvPr>
        </p:nvSpPr>
        <p:spPr/>
        <p:txBody>
          <a:bodyPr/>
          <a:lstStyle/>
          <a:p>
            <a:r>
              <a:rPr lang="en-US" dirty="0"/>
              <a:t>Under WIOA, AEL grant funding must be competed.</a:t>
            </a:r>
          </a:p>
          <a:p>
            <a:r>
              <a:rPr lang="en-US" dirty="0"/>
              <a:t>The last RFP was issued in February 2017 for FY18-FY20 awards.</a:t>
            </a:r>
          </a:p>
          <a:p>
            <a:r>
              <a:rPr lang="en-US" dirty="0"/>
              <a:t>The current RFP is competing funds for two years: July 1, 2020-June 30, 2022.</a:t>
            </a:r>
          </a:p>
        </p:txBody>
      </p:sp>
    </p:spTree>
    <p:extLst>
      <p:ext uri="{BB962C8B-B14F-4D97-AF65-F5344CB8AC3E}">
        <p14:creationId xmlns:p14="http://schemas.microsoft.com/office/powerpoint/2010/main" val="766418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pPr algn="ctr"/>
            <a:r>
              <a:rPr lang="en-US" dirty="0">
                <a:latin typeface="Franklin Gothic Book" panose="020B0503020102020204" pitchFamily="34" charset="0"/>
              </a:rPr>
              <a:t>Rules for Review</a:t>
            </a:r>
          </a:p>
        </p:txBody>
      </p:sp>
      <p:sp>
        <p:nvSpPr>
          <p:cNvPr id="3" name="Content Placeholder 2"/>
          <p:cNvSpPr>
            <a:spLocks noGrp="1"/>
          </p:cNvSpPr>
          <p:nvPr>
            <p:ph sz="quarter" idx="10"/>
          </p:nvPr>
        </p:nvSpPr>
        <p:spPr>
          <a:xfrm>
            <a:off x="457200" y="1143000"/>
            <a:ext cx="8229600" cy="4953000"/>
          </a:xfrm>
        </p:spPr>
        <p:txBody>
          <a:bodyPr>
            <a:normAutofit fontScale="62500" lnSpcReduction="20000"/>
          </a:bodyPr>
          <a:lstStyle/>
          <a:p>
            <a:r>
              <a:rPr lang="en-US" u="sng" dirty="0"/>
              <a:t>§463.21 What processes must be in place to determine the extent to which a local application for grants or contracts to provide adult education and literacy services is aligned with a local plan under section 108 of WIOA? </a:t>
            </a:r>
            <a:endParaRPr lang="en-US" dirty="0"/>
          </a:p>
          <a:p>
            <a:r>
              <a:rPr lang="en-US" dirty="0"/>
              <a:t>(a) An eligible agency must establish, within its grant or contract competition, a process that provides for the submission of all applications for funds under AEFLA to the appropriate Local Boards.</a:t>
            </a:r>
          </a:p>
          <a:p>
            <a:r>
              <a:rPr lang="en-US" dirty="0"/>
              <a:t>(b) The process must include--</a:t>
            </a:r>
          </a:p>
          <a:p>
            <a:r>
              <a:rPr lang="en-US" dirty="0"/>
              <a:t>	(1) Submission of the applications to the appropriate Local Board for its review for consistency with the local plan within the appropriate timeframe; and </a:t>
            </a:r>
          </a:p>
          <a:p>
            <a:r>
              <a:rPr lang="en-US" dirty="0"/>
              <a:t>	(2) An opportunity for the local board to make recommendations to the eligible agency to promote alignment with the local plan.</a:t>
            </a:r>
          </a:p>
          <a:p>
            <a:r>
              <a:rPr lang="en-US" dirty="0"/>
              <a:t>(c) </a:t>
            </a:r>
            <a:r>
              <a:rPr lang="en-US" dirty="0">
                <a:highlight>
                  <a:srgbClr val="FFFF00"/>
                </a:highlight>
              </a:rPr>
              <a:t>The eligible agency [AOE] must consider the results of the review by the Local Board in determining the extent to which the application addresses the required considerations in §463.20.</a:t>
            </a:r>
          </a:p>
          <a:p>
            <a:endParaRPr lang="en-US" dirty="0"/>
          </a:p>
        </p:txBody>
      </p:sp>
    </p:spTree>
    <p:extLst>
      <p:ext uri="{BB962C8B-B14F-4D97-AF65-F5344CB8AC3E}">
        <p14:creationId xmlns:p14="http://schemas.microsoft.com/office/powerpoint/2010/main" val="3953634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Franklin Gothic Book" panose="020B0503020102020204" pitchFamily="34" charset="0"/>
              </a:rPr>
              <a:t>Two sections that </a:t>
            </a:r>
            <a:br>
              <a:rPr lang="en-US" dirty="0">
                <a:latin typeface="Franklin Gothic Book" panose="020B0503020102020204" pitchFamily="34" charset="0"/>
              </a:rPr>
            </a:br>
            <a:r>
              <a:rPr lang="en-US" dirty="0">
                <a:latin typeface="Franklin Gothic Book" panose="020B0503020102020204" pitchFamily="34" charset="0"/>
              </a:rPr>
              <a:t>SWDB will review and score</a:t>
            </a:r>
          </a:p>
        </p:txBody>
      </p:sp>
      <p:sp>
        <p:nvSpPr>
          <p:cNvPr id="3" name="Content Placeholder 2"/>
          <p:cNvSpPr>
            <a:spLocks noGrp="1"/>
          </p:cNvSpPr>
          <p:nvPr>
            <p:ph sz="quarter" idx="10"/>
          </p:nvPr>
        </p:nvSpPr>
        <p:spPr/>
        <p:txBody>
          <a:bodyPr/>
          <a:lstStyle/>
          <a:p>
            <a:endParaRPr lang="en-US" dirty="0">
              <a:latin typeface="Palatino Linotype" panose="02040502050505030304" pitchFamily="18" charset="0"/>
            </a:endParaRPr>
          </a:p>
          <a:p>
            <a:endParaRPr lang="en-US" dirty="0">
              <a:latin typeface="Palatino Linotype" panose="02040502050505030304" pitchFamily="18" charset="0"/>
            </a:endParaRPr>
          </a:p>
          <a:p>
            <a:pPr marL="457200" indent="-457200">
              <a:buFont typeface="Arial" panose="020B0604020202020204" pitchFamily="34" charset="0"/>
              <a:buChar char="•"/>
            </a:pPr>
            <a:r>
              <a:rPr lang="en-US" dirty="0">
                <a:latin typeface="Palatino Linotype" panose="02040502050505030304" pitchFamily="18" charset="0"/>
              </a:rPr>
              <a:t>Responsiveness to regional needs</a:t>
            </a:r>
          </a:p>
          <a:p>
            <a:pPr marL="457200" indent="-457200">
              <a:buFont typeface="Arial" panose="020B0604020202020204" pitchFamily="34" charset="0"/>
              <a:buChar char="•"/>
            </a:pPr>
            <a:r>
              <a:rPr lang="en-US" dirty="0">
                <a:latin typeface="Palatino Linotype" panose="02040502050505030304" pitchFamily="18" charset="0"/>
              </a:rPr>
              <a:t>Alignment with one-stop partners</a:t>
            </a:r>
          </a:p>
          <a:p>
            <a:pPr marL="457200" indent="-457200">
              <a:buAutoNum type="arabicPeriod"/>
            </a:pPr>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a:p>
            <a:endParaRPr lang="en-US" dirty="0">
              <a:latin typeface="Palatino Linotype" panose="02040502050505030304" pitchFamily="18" charset="0"/>
            </a:endParaRPr>
          </a:p>
        </p:txBody>
      </p:sp>
    </p:spTree>
    <p:extLst>
      <p:ext uri="{BB962C8B-B14F-4D97-AF65-F5344CB8AC3E}">
        <p14:creationId xmlns:p14="http://schemas.microsoft.com/office/powerpoint/2010/main" val="1567613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ctr"/>
            <a:br>
              <a:rPr lang="en-US" dirty="0">
                <a:latin typeface="Franklin Gothic Book" panose="020B0503020102020204" pitchFamily="34" charset="0"/>
              </a:rPr>
            </a:br>
            <a:r>
              <a:rPr lang="en-US" dirty="0">
                <a:latin typeface="Franklin Gothic Book" panose="020B0503020102020204" pitchFamily="34" charset="0"/>
              </a:rPr>
              <a:t>13 Considerations for award</a:t>
            </a:r>
            <a:br>
              <a:rPr lang="en-US" dirty="0">
                <a:latin typeface="Franklin Gothic Book" panose="020B0503020102020204" pitchFamily="34" charset="0"/>
              </a:rPr>
            </a:br>
            <a:r>
              <a:rPr lang="en-US" dirty="0">
                <a:latin typeface="Franklin Gothic Book" panose="020B0503020102020204" pitchFamily="34" charset="0"/>
              </a:rPr>
              <a:t>that AOE will review</a:t>
            </a:r>
            <a:br>
              <a:rPr lang="en-US" dirty="0">
                <a:latin typeface="Franklin Gothic Book" panose="020B0503020102020204" pitchFamily="34" charset="0"/>
              </a:rPr>
            </a:br>
            <a:endParaRPr lang="en-US" dirty="0">
              <a:latin typeface="Franklin Gothic Book" panose="020B0503020102020204" pitchFamily="34" charset="0"/>
            </a:endParaRPr>
          </a:p>
        </p:txBody>
      </p:sp>
      <p:sp>
        <p:nvSpPr>
          <p:cNvPr id="3" name="Content Placeholder 2"/>
          <p:cNvSpPr>
            <a:spLocks noGrp="1"/>
          </p:cNvSpPr>
          <p:nvPr>
            <p:ph sz="quarter" idx="10"/>
          </p:nvPr>
        </p:nvSpPr>
        <p:spPr>
          <a:xfrm>
            <a:off x="457200" y="1066800"/>
            <a:ext cx="8229600" cy="5257800"/>
          </a:xfrm>
        </p:spPr>
        <p:txBody>
          <a:bodyPr/>
          <a:lstStyle/>
          <a:p>
            <a:r>
              <a:rPr lang="en-US" sz="2400" dirty="0">
                <a:latin typeface="Palatino Linotype" panose="02040502050505030304" pitchFamily="18" charset="0"/>
              </a:rPr>
              <a:t> </a:t>
            </a:r>
            <a:r>
              <a:rPr lang="en-US" sz="2000" u="sng" dirty="0">
                <a:latin typeface="Palatino Linotype" panose="02040502050505030304" pitchFamily="18" charset="0"/>
              </a:rPr>
              <a:t>1.</a:t>
            </a:r>
            <a:r>
              <a:rPr lang="en-US" sz="2400" u="sng" dirty="0">
                <a:latin typeface="Palatino Linotype" panose="02040502050505030304" pitchFamily="18" charset="0"/>
              </a:rPr>
              <a:t> </a:t>
            </a:r>
            <a:r>
              <a:rPr lang="en-US" sz="2000" u="sng" dirty="0">
                <a:latin typeface="Palatino Linotype" panose="02040502050505030304" pitchFamily="18" charset="0"/>
              </a:rPr>
              <a:t>Responsiveness to regional needs </a:t>
            </a:r>
          </a:p>
          <a:p>
            <a:r>
              <a:rPr lang="en-US" sz="2000" dirty="0">
                <a:latin typeface="Palatino Linotype" panose="02040502050505030304" pitchFamily="18" charset="0"/>
              </a:rPr>
              <a:t> 2. Serving individuals with disabilities</a:t>
            </a:r>
          </a:p>
          <a:p>
            <a:r>
              <a:rPr lang="en-US" sz="2000" dirty="0">
                <a:latin typeface="Palatino Linotype" panose="02040502050505030304" pitchFamily="18" charset="0"/>
              </a:rPr>
              <a:t> 3. Past effectiveness</a:t>
            </a:r>
          </a:p>
          <a:p>
            <a:r>
              <a:rPr lang="en-US" sz="2000" dirty="0">
                <a:latin typeface="Palatino Linotype" panose="02040502050505030304" pitchFamily="18" charset="0"/>
              </a:rPr>
              <a:t> </a:t>
            </a:r>
            <a:r>
              <a:rPr lang="en-US" sz="2000" u="sng" dirty="0">
                <a:latin typeface="Palatino Linotype" panose="02040502050505030304" pitchFamily="18" charset="0"/>
              </a:rPr>
              <a:t>4. Alignment with One-Stop Partners</a:t>
            </a:r>
          </a:p>
          <a:p>
            <a:r>
              <a:rPr lang="en-US" sz="2000" dirty="0">
                <a:latin typeface="Palatino Linotype" panose="02040502050505030304" pitchFamily="18" charset="0"/>
              </a:rPr>
              <a:t> 5. Intensity and quality of program</a:t>
            </a:r>
          </a:p>
          <a:p>
            <a:r>
              <a:rPr lang="en-US" sz="2000" dirty="0">
                <a:latin typeface="Palatino Linotype" panose="02040502050505030304" pitchFamily="18" charset="0"/>
              </a:rPr>
              <a:t> 6. Evidence-based instructional practices</a:t>
            </a:r>
          </a:p>
          <a:p>
            <a:r>
              <a:rPr lang="en-US" sz="2000" dirty="0">
                <a:latin typeface="Palatino Linotype" panose="02040502050505030304" pitchFamily="18" charset="0"/>
              </a:rPr>
              <a:t> 7. Effective use of technology</a:t>
            </a:r>
          </a:p>
          <a:p>
            <a:r>
              <a:rPr lang="en-US" sz="2000" dirty="0">
                <a:latin typeface="Palatino Linotype" panose="02040502050505030304" pitchFamily="18" charset="0"/>
              </a:rPr>
              <a:t> 8. Facilitated learning in context</a:t>
            </a:r>
          </a:p>
          <a:p>
            <a:r>
              <a:rPr lang="en-US" sz="2000" dirty="0">
                <a:latin typeface="Palatino Linotype" panose="02040502050505030304" pitchFamily="18" charset="0"/>
              </a:rPr>
              <a:t> 9. Qualified instructors and staff</a:t>
            </a:r>
          </a:p>
          <a:p>
            <a:pPr marL="457200" indent="-457200">
              <a:buAutoNum type="arabicPeriod" startAt="10"/>
            </a:pPr>
            <a:r>
              <a:rPr lang="en-US" sz="2000" dirty="0">
                <a:latin typeface="Palatino Linotype" panose="02040502050505030304" pitchFamily="18" charset="0"/>
              </a:rPr>
              <a:t>Partnerships and support services for development of career pathways</a:t>
            </a:r>
          </a:p>
          <a:p>
            <a:r>
              <a:rPr lang="en-US" sz="2000" dirty="0">
                <a:latin typeface="Palatino Linotype" panose="02040502050505030304" pitchFamily="18" charset="0"/>
              </a:rPr>
              <a:t>11.  Flexible scheduling</a:t>
            </a:r>
          </a:p>
          <a:p>
            <a:r>
              <a:rPr lang="en-US" sz="2000" dirty="0">
                <a:latin typeface="Palatino Linotype" panose="02040502050505030304" pitchFamily="18" charset="0"/>
              </a:rPr>
              <a:t>12.  High-quality data collection and management</a:t>
            </a:r>
          </a:p>
          <a:p>
            <a:r>
              <a:rPr lang="en-US" sz="2000" dirty="0">
                <a:latin typeface="Palatino Linotype" panose="02040502050505030304" pitchFamily="18" charset="0"/>
              </a:rPr>
              <a:t>13.  Integrated English literacy and Civics Education</a:t>
            </a:r>
          </a:p>
          <a:p>
            <a:endParaRPr lang="en-US" sz="2400" dirty="0">
              <a:latin typeface="Palatino Linotype" panose="02040502050505030304" pitchFamily="18" charset="0"/>
            </a:endParaRPr>
          </a:p>
          <a:p>
            <a:endParaRPr lang="en-US" sz="2400" dirty="0">
              <a:latin typeface="Franklin Gothic Book" panose="020B0503020102020204" pitchFamily="34" charset="0"/>
            </a:endParaRPr>
          </a:p>
          <a:p>
            <a:endParaRPr lang="en-US" dirty="0"/>
          </a:p>
        </p:txBody>
      </p:sp>
    </p:spTree>
    <p:extLst>
      <p:ext uri="{BB962C8B-B14F-4D97-AF65-F5344CB8AC3E}">
        <p14:creationId xmlns:p14="http://schemas.microsoft.com/office/powerpoint/2010/main" val="3113305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Timeline</a:t>
            </a:r>
            <a:br>
              <a:rPr lang="en-US" dirty="0"/>
            </a:br>
            <a:r>
              <a:rPr lang="en-US" dirty="0"/>
              <a:t>FY21-22 Funding Competition</a:t>
            </a:r>
          </a:p>
        </p:txBody>
      </p:sp>
      <p:sp>
        <p:nvSpPr>
          <p:cNvPr id="3" name="Text Placeholder 2"/>
          <p:cNvSpPr>
            <a:spLocks noGrp="1"/>
          </p:cNvSpPr>
          <p:nvPr>
            <p:ph type="body" sz="quarter" idx="10"/>
          </p:nvPr>
        </p:nvSpPr>
        <p:spPr>
          <a:xfrm>
            <a:off x="457200" y="1752600"/>
            <a:ext cx="8153400" cy="4343400"/>
          </a:xfrm>
        </p:spPr>
        <p:txBody>
          <a:bodyPr/>
          <a:lstStyle/>
          <a:p>
            <a:r>
              <a:rPr lang="en-US" sz="2400" dirty="0"/>
              <a:t>February 4, 2020 – Funding opportunity and grant application released</a:t>
            </a:r>
          </a:p>
          <a:p>
            <a:r>
              <a:rPr lang="en-US" sz="2400" dirty="0"/>
              <a:t>February 21 – Intent to Apply Form due</a:t>
            </a:r>
          </a:p>
          <a:p>
            <a:r>
              <a:rPr lang="en-US" sz="2400" dirty="0"/>
              <a:t>February 28 – Applicant Workshop</a:t>
            </a:r>
          </a:p>
          <a:p>
            <a:r>
              <a:rPr lang="en-US" sz="2400" b="1" dirty="0"/>
              <a:t>March 25 – Proposals due</a:t>
            </a:r>
          </a:p>
          <a:p>
            <a:r>
              <a:rPr lang="en-US" sz="2400" dirty="0"/>
              <a:t>By April 10 – orientation for SWDB reviewers held</a:t>
            </a:r>
          </a:p>
          <a:p>
            <a:r>
              <a:rPr lang="en-US" sz="2400" dirty="0"/>
              <a:t>April 24 – SWDB reviewers submit recommendations</a:t>
            </a:r>
          </a:p>
          <a:p>
            <a:r>
              <a:rPr lang="en-US" sz="2400" dirty="0"/>
              <a:t>May 1 – awards announced</a:t>
            </a:r>
          </a:p>
          <a:p>
            <a:r>
              <a:rPr lang="en-US" sz="2400" dirty="0"/>
              <a:t>July 1 – grant period begins</a:t>
            </a:r>
          </a:p>
          <a:p>
            <a:endParaRPr lang="en-US" dirty="0"/>
          </a:p>
        </p:txBody>
      </p:sp>
    </p:spTree>
    <p:extLst>
      <p:ext uri="{BB962C8B-B14F-4D97-AF65-F5344CB8AC3E}">
        <p14:creationId xmlns:p14="http://schemas.microsoft.com/office/powerpoint/2010/main" val="987358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note</a:t>
            </a:r>
          </a:p>
        </p:txBody>
      </p:sp>
      <p:sp>
        <p:nvSpPr>
          <p:cNvPr id="3" name="Text Placeholder 2"/>
          <p:cNvSpPr>
            <a:spLocks noGrp="1"/>
          </p:cNvSpPr>
          <p:nvPr>
            <p:ph type="body" sz="quarter" idx="10"/>
          </p:nvPr>
        </p:nvSpPr>
        <p:spPr/>
        <p:txBody>
          <a:bodyPr/>
          <a:lstStyle/>
          <a:p>
            <a:pPr marL="0" indent="0">
              <a:buNone/>
            </a:pPr>
            <a:r>
              <a:rPr lang="en-US" sz="2400" dirty="0">
                <a:latin typeface="Palatino Linotype" panose="02040502050505030304" pitchFamily="18" charset="0"/>
              </a:rPr>
              <a:t>The score ratings of the SWDB are specific to how it sees the application aligning with the State Plan.</a:t>
            </a:r>
          </a:p>
          <a:p>
            <a:pPr marL="0" indent="0">
              <a:buNone/>
            </a:pPr>
            <a:endParaRPr lang="en-US" sz="2400" dirty="0">
              <a:latin typeface="Palatino Linotype" panose="02040502050505030304" pitchFamily="18" charset="0"/>
            </a:endParaRPr>
          </a:p>
          <a:p>
            <a:pPr marL="0" indent="0">
              <a:buNone/>
            </a:pPr>
            <a:r>
              <a:rPr lang="en-US" sz="2400" dirty="0">
                <a:latin typeface="Palatino Linotype" panose="02040502050505030304" pitchFamily="18" charset="0"/>
              </a:rPr>
              <a:t>Other comments are welcome (though not required) to:</a:t>
            </a:r>
          </a:p>
          <a:p>
            <a:r>
              <a:rPr lang="en-US" sz="2400" dirty="0">
                <a:latin typeface="Palatino Linotype" panose="02040502050505030304" pitchFamily="18" charset="0"/>
              </a:rPr>
              <a:t>Help the AOE give feedback to the grant applicants</a:t>
            </a:r>
          </a:p>
          <a:p>
            <a:r>
              <a:rPr lang="en-US" sz="2400" dirty="0">
                <a:latin typeface="Palatino Linotype" panose="02040502050505030304" pitchFamily="18" charset="0"/>
              </a:rPr>
              <a:t>Provide information that can help in developing the grant agreements with each individual grantee.</a:t>
            </a:r>
          </a:p>
          <a:p>
            <a:pPr marL="457200" lvl="1" indent="0">
              <a:buNone/>
            </a:pPr>
            <a:endParaRPr lang="en-US" dirty="0"/>
          </a:p>
        </p:txBody>
      </p:sp>
    </p:spTree>
    <p:extLst>
      <p:ext uri="{BB962C8B-B14F-4D97-AF65-F5344CB8AC3E}">
        <p14:creationId xmlns:p14="http://schemas.microsoft.com/office/powerpoint/2010/main" val="66685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Placeholder 2"/>
          <p:cNvSpPr>
            <a:spLocks noGrp="1"/>
          </p:cNvSpPr>
          <p:nvPr>
            <p:ph type="body" sz="quarter" idx="10"/>
          </p:nvPr>
        </p:nvSpPr>
        <p:spPr>
          <a:xfrm>
            <a:off x="606287" y="1529556"/>
            <a:ext cx="4194313" cy="1823244"/>
          </a:xfrm>
          <a:ln w="22225">
            <a:solidFill>
              <a:schemeClr val="accent1"/>
            </a:solidFill>
          </a:ln>
        </p:spPr>
        <p:txBody>
          <a:bodyPr>
            <a:normAutofit fontScale="92500" lnSpcReduction="20000"/>
          </a:bodyPr>
          <a:lstStyle/>
          <a:p>
            <a:pPr marL="0" indent="0" algn="ctr">
              <a:buNone/>
            </a:pPr>
            <a:r>
              <a:rPr lang="en-US" altLang="en-US" sz="2800" dirty="0"/>
              <a:t>There are four providers and 17+ local learning centers that provide adult education and literacy services in Vermont.</a:t>
            </a:r>
          </a:p>
          <a:p>
            <a:endParaRPr lang="en-US" altLang="en-US" dirty="0"/>
          </a:p>
          <a:p>
            <a:endParaRPr lang="en-US" altLang="en-US" dirty="0"/>
          </a:p>
        </p:txBody>
      </p:sp>
      <p:pic>
        <p:nvPicPr>
          <p:cNvPr id="1034" name="Picture 10" descr="The Tutorial Center">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0551" y="293843"/>
            <a:ext cx="4253449" cy="143070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Vermont Adult Learning">
            <a:hlinkClick r:id="rId5" tooltip="Vermont Adult Learning"/>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4253" y="5357731"/>
            <a:ext cx="6199326" cy="780386"/>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No automatic alt text availa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02620" y="2117193"/>
            <a:ext cx="1857375" cy="160972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ogolarge_e6eff084b59574b7ee5e920f2b5799b0 2">
            <a:extLst>
              <a:ext uri="{FF2B5EF4-FFF2-40B4-BE49-F238E27FC236}">
                <a16:creationId xmlns:a16="http://schemas.microsoft.com/office/drawing/2014/main" id="{DEAA901C-4A7D-4C4D-8928-A9F6F43B67F2}"/>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0142" y="4081547"/>
            <a:ext cx="7162800" cy="937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417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lgn="ctr">
              <a:buNone/>
            </a:pPr>
            <a:r>
              <a:rPr lang="en-US" dirty="0">
                <a:latin typeface="Palatino Linotype" panose="02040502050505030304" pitchFamily="18" charset="0"/>
                <a:hlinkClick r:id="rId3"/>
              </a:rPr>
              <a:t>Robin.Castle@Vermont.gov</a:t>
            </a:r>
            <a:endParaRPr lang="en-US" dirty="0">
              <a:latin typeface="Palatino Linotype" panose="02040502050505030304" pitchFamily="18" charset="0"/>
            </a:endParaRPr>
          </a:p>
          <a:p>
            <a:pPr marL="0" indent="0" algn="ctr">
              <a:buNone/>
            </a:pPr>
            <a:r>
              <a:rPr lang="en-US" dirty="0">
                <a:latin typeface="Palatino Linotype" panose="02040502050505030304" pitchFamily="18" charset="0"/>
              </a:rPr>
              <a:t>(802) 828-0508</a:t>
            </a:r>
          </a:p>
          <a:p>
            <a:pPr algn="ctr"/>
            <a:endParaRPr lang="en-US" dirty="0">
              <a:latin typeface="Palatino Linotype" panose="02040502050505030304" pitchFamily="18" charset="0"/>
            </a:endParaRPr>
          </a:p>
          <a:p>
            <a:pPr marL="0" indent="0" algn="ctr">
              <a:buNone/>
            </a:pPr>
            <a:r>
              <a:rPr lang="en-US" dirty="0">
                <a:latin typeface="Palatino Linotype" panose="02040502050505030304" pitchFamily="18" charset="0"/>
              </a:rPr>
              <a:t>State Director of </a:t>
            </a:r>
          </a:p>
          <a:p>
            <a:pPr marL="0" indent="0" algn="ctr">
              <a:buNone/>
            </a:pPr>
            <a:r>
              <a:rPr lang="en-US" dirty="0">
                <a:latin typeface="Palatino Linotype" panose="02040502050505030304" pitchFamily="18" charset="0"/>
              </a:rPr>
              <a:t>Adult Education and Literacy</a:t>
            </a:r>
          </a:p>
          <a:p>
            <a:pPr marL="0" indent="0" algn="ctr">
              <a:buNone/>
            </a:pPr>
            <a:r>
              <a:rPr lang="en-US" dirty="0">
                <a:latin typeface="Palatino Linotype" panose="02040502050505030304" pitchFamily="18" charset="0"/>
              </a:rPr>
              <a:t>Vermont Agency of Education</a:t>
            </a:r>
          </a:p>
          <a:p>
            <a:endParaRPr lang="en-US" dirty="0"/>
          </a:p>
        </p:txBody>
      </p:sp>
    </p:spTree>
    <p:extLst>
      <p:ext uri="{BB962C8B-B14F-4D97-AF65-F5344CB8AC3E}">
        <p14:creationId xmlns:p14="http://schemas.microsoft.com/office/powerpoint/2010/main" val="3312589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B103E-3720-4BF6-A66D-C88FD69C909C}"/>
              </a:ext>
            </a:extLst>
          </p:cNvPr>
          <p:cNvSpPr>
            <a:spLocks noGrp="1"/>
          </p:cNvSpPr>
          <p:nvPr>
            <p:ph type="title"/>
          </p:nvPr>
        </p:nvSpPr>
        <p:spPr/>
        <p:txBody>
          <a:bodyPr/>
          <a:lstStyle/>
          <a:p>
            <a:r>
              <a:rPr lang="en-US" dirty="0"/>
              <a:t>ADULT EDUCATION</a:t>
            </a:r>
          </a:p>
        </p:txBody>
      </p:sp>
      <p:sp>
        <p:nvSpPr>
          <p:cNvPr id="3" name="Text Placeholder 2">
            <a:extLst>
              <a:ext uri="{FF2B5EF4-FFF2-40B4-BE49-F238E27FC236}">
                <a16:creationId xmlns:a16="http://schemas.microsoft.com/office/drawing/2014/main" id="{3437826B-8165-45A2-8537-191BF25B5E7D}"/>
              </a:ext>
            </a:extLst>
          </p:cNvPr>
          <p:cNvSpPr>
            <a:spLocks noGrp="1"/>
          </p:cNvSpPr>
          <p:nvPr>
            <p:ph type="body" sz="quarter" idx="10"/>
          </p:nvPr>
        </p:nvSpPr>
        <p:spPr/>
        <p:txBody>
          <a:bodyPr/>
          <a:lstStyle/>
          <a:p>
            <a:pPr marL="0" indent="0">
              <a:buNone/>
            </a:pPr>
            <a:r>
              <a:rPr lang="en-US" sz="2400" dirty="0"/>
              <a:t>. . . means academic instruction and education services below the postsecondary level that increase an individual’s ability to— </a:t>
            </a:r>
          </a:p>
          <a:p>
            <a:pPr marL="514350" indent="-514350">
              <a:buAutoNum type="alphaUcParenBoth"/>
            </a:pPr>
            <a:r>
              <a:rPr lang="en-US" sz="2400" dirty="0"/>
              <a:t>read, write, and speak in English and perform mathematics or other activities necessary for the attainment of a secondary school diploma or its recognized equivalent; </a:t>
            </a:r>
          </a:p>
          <a:p>
            <a:pPr marL="0" indent="0">
              <a:buNone/>
            </a:pPr>
            <a:r>
              <a:rPr lang="en-US" sz="2400" dirty="0"/>
              <a:t>(B) transition to postsecondary education and training; and </a:t>
            </a:r>
          </a:p>
          <a:p>
            <a:pPr marL="0" indent="0">
              <a:buNone/>
            </a:pPr>
            <a:r>
              <a:rPr lang="en-US" sz="2400" dirty="0"/>
              <a:t>(C) obtain employment. </a:t>
            </a:r>
          </a:p>
        </p:txBody>
      </p:sp>
    </p:spTree>
    <p:extLst>
      <p:ext uri="{BB962C8B-B14F-4D97-AF65-F5344CB8AC3E}">
        <p14:creationId xmlns:p14="http://schemas.microsoft.com/office/powerpoint/2010/main" val="329830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latin typeface="Franklin Gothic Book" panose="020B0503020102020204" pitchFamily="34" charset="0"/>
              </a:rPr>
              <a:t>Who is Eligible?</a:t>
            </a:r>
            <a:endParaRPr lang="en-US" b="1" dirty="0">
              <a:latin typeface="Franklin Gothic Book" panose="020B0503020102020204" pitchFamily="34" charset="0"/>
            </a:endParaRPr>
          </a:p>
        </p:txBody>
      </p:sp>
      <p:sp>
        <p:nvSpPr>
          <p:cNvPr id="3" name="Text Placeholder 2"/>
          <p:cNvSpPr>
            <a:spLocks noGrp="1"/>
          </p:cNvSpPr>
          <p:nvPr>
            <p:ph type="body" sz="quarter" idx="10"/>
          </p:nvPr>
        </p:nvSpPr>
        <p:spPr/>
        <p:txBody>
          <a:bodyPr/>
          <a:lstStyle/>
          <a:p>
            <a:pPr marL="0" indent="0">
              <a:buNone/>
            </a:pPr>
            <a:r>
              <a:rPr lang="en-US" sz="2400" dirty="0">
                <a:latin typeface="Palatino Linotype" panose="02040502050505030304" pitchFamily="18" charset="0"/>
              </a:rPr>
              <a:t>Eligible individual means an individual:</a:t>
            </a:r>
            <a:endParaRPr lang="en-US" sz="2800" dirty="0">
              <a:latin typeface="Palatino Linotype" panose="02040502050505030304" pitchFamily="18" charset="0"/>
            </a:endParaRPr>
          </a:p>
          <a:p>
            <a:pPr lvl="1"/>
            <a:r>
              <a:rPr lang="en-US" sz="2400" dirty="0">
                <a:latin typeface="Palatino Linotype" panose="02040502050505030304" pitchFamily="18" charset="0"/>
              </a:rPr>
              <a:t>who has attained 16 years of age;</a:t>
            </a:r>
          </a:p>
          <a:p>
            <a:pPr lvl="1"/>
            <a:r>
              <a:rPr lang="en-US" sz="2400" dirty="0">
                <a:latin typeface="Palatino Linotype" panose="02040502050505030304" pitchFamily="18" charset="0"/>
              </a:rPr>
              <a:t>who is not enrolled or required to be enrolled in secondary school under State law; and</a:t>
            </a:r>
          </a:p>
          <a:p>
            <a:pPr lvl="1"/>
            <a:r>
              <a:rPr lang="en-US" sz="2400" dirty="0">
                <a:latin typeface="Palatino Linotype" panose="02040502050505030304" pitchFamily="18" charset="0"/>
              </a:rPr>
              <a:t>who</a:t>
            </a:r>
          </a:p>
          <a:p>
            <a:pPr lvl="2"/>
            <a:r>
              <a:rPr lang="en-US" sz="2400" dirty="0">
                <a:latin typeface="Palatino Linotype" panose="02040502050505030304" pitchFamily="18" charset="0"/>
              </a:rPr>
              <a:t>is basic skills deficient;</a:t>
            </a:r>
          </a:p>
          <a:p>
            <a:pPr lvl="2"/>
            <a:r>
              <a:rPr lang="en-US" sz="2400" dirty="0">
                <a:latin typeface="Palatino Linotype" panose="02040502050505030304" pitchFamily="18" charset="0"/>
              </a:rPr>
              <a:t>does not have a secondary school diploma or its recognized equivalent, and has not achieved an equivalent level of education; or</a:t>
            </a:r>
          </a:p>
          <a:p>
            <a:pPr lvl="2"/>
            <a:r>
              <a:rPr lang="en-US" sz="2400" dirty="0">
                <a:latin typeface="Palatino Linotype" panose="02040502050505030304" pitchFamily="18" charset="0"/>
              </a:rPr>
              <a:t>is an English language learner.</a:t>
            </a:r>
          </a:p>
        </p:txBody>
      </p:sp>
    </p:spTree>
    <p:extLst>
      <p:ext uri="{BB962C8B-B14F-4D97-AF65-F5344CB8AC3E}">
        <p14:creationId xmlns:p14="http://schemas.microsoft.com/office/powerpoint/2010/main" val="1363236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B46A1-9C7C-46D7-97C5-181577A40E01}"/>
              </a:ext>
            </a:extLst>
          </p:cNvPr>
          <p:cNvSpPr>
            <a:spLocks noGrp="1"/>
          </p:cNvSpPr>
          <p:nvPr>
            <p:ph type="title"/>
          </p:nvPr>
        </p:nvSpPr>
        <p:spPr/>
        <p:txBody>
          <a:bodyPr/>
          <a:lstStyle/>
          <a:p>
            <a:r>
              <a:rPr lang="en-US" dirty="0"/>
              <a:t>BASIC SKILLS DEFICIENT</a:t>
            </a:r>
          </a:p>
        </p:txBody>
      </p:sp>
      <p:sp>
        <p:nvSpPr>
          <p:cNvPr id="3" name="Text Placeholder 2">
            <a:extLst>
              <a:ext uri="{FF2B5EF4-FFF2-40B4-BE49-F238E27FC236}">
                <a16:creationId xmlns:a16="http://schemas.microsoft.com/office/drawing/2014/main" id="{7E91C388-45B5-4A37-BBB7-9E2C5488C148}"/>
              </a:ext>
            </a:extLst>
          </p:cNvPr>
          <p:cNvSpPr>
            <a:spLocks noGrp="1"/>
          </p:cNvSpPr>
          <p:nvPr>
            <p:ph type="body" sz="quarter" idx="10"/>
          </p:nvPr>
        </p:nvSpPr>
        <p:spPr/>
        <p:txBody>
          <a:bodyPr/>
          <a:lstStyle/>
          <a:p>
            <a:pPr marL="0" indent="0">
              <a:buNone/>
            </a:pPr>
            <a:r>
              <a:rPr lang="en-US" sz="2800" dirty="0"/>
              <a:t>. . . means, with respect to an individual— </a:t>
            </a:r>
          </a:p>
          <a:p>
            <a:pPr marL="0" indent="0">
              <a:buNone/>
            </a:pPr>
            <a:r>
              <a:rPr lang="en-US" sz="2800" dirty="0"/>
              <a:t>(A) who is a youth, that the individual has English reading, writing, or computing skills at or below the 8th grade level on a generally accepted standardized test; or </a:t>
            </a:r>
          </a:p>
          <a:p>
            <a:pPr marL="0" indent="0">
              <a:buNone/>
            </a:pPr>
            <a:r>
              <a:rPr lang="en-US" sz="2800" dirty="0"/>
              <a:t>(B) who is a youth or adult, that the individual is unable to compute or solve problems, or read, write, or speak English, at a level necessary to function on the job, in the individual’s family, or in society. </a:t>
            </a:r>
          </a:p>
        </p:txBody>
      </p:sp>
    </p:spTree>
    <p:extLst>
      <p:ext uri="{BB962C8B-B14F-4D97-AF65-F5344CB8AC3E}">
        <p14:creationId xmlns:p14="http://schemas.microsoft.com/office/powerpoint/2010/main" val="240610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The Need in Vermont</a:t>
            </a:r>
          </a:p>
        </p:txBody>
      </p:sp>
      <p:sp>
        <p:nvSpPr>
          <p:cNvPr id="3" name="Content Placeholder 2"/>
          <p:cNvSpPr>
            <a:spLocks noGrp="1"/>
          </p:cNvSpPr>
          <p:nvPr>
            <p:ph sz="quarter" idx="10"/>
          </p:nvPr>
        </p:nvSpPr>
        <p:spPr/>
        <p:txBody>
          <a:bodyPr/>
          <a:lstStyle/>
          <a:p>
            <a:r>
              <a:rPr lang="en-US" sz="2400" dirty="0"/>
              <a:t>Adult Vermonters with less than a high school education*:</a:t>
            </a:r>
          </a:p>
          <a:p>
            <a:pPr marL="342900" indent="-342900">
              <a:buFont typeface="Arial" panose="020B0604020202020204" pitchFamily="34" charset="0"/>
              <a:buChar char="•"/>
            </a:pPr>
            <a:r>
              <a:rPr lang="en-US" sz="2400" dirty="0"/>
              <a:t>33,883 ages 25 and older (of these, 33% completed less than 9</a:t>
            </a:r>
            <a:r>
              <a:rPr lang="en-US" sz="2400" baseline="30000" dirty="0"/>
              <a:t>th</a:t>
            </a:r>
            <a:r>
              <a:rPr lang="en-US" sz="2400" dirty="0"/>
              <a:t> grade)</a:t>
            </a:r>
          </a:p>
          <a:p>
            <a:pPr marL="342900" indent="-342900">
              <a:buFont typeface="Arial" panose="020B0604020202020204" pitchFamily="34" charset="0"/>
              <a:buChar char="•"/>
            </a:pPr>
            <a:r>
              <a:rPr lang="en-US" sz="2400" dirty="0"/>
              <a:t>6,480 ages 18-24</a:t>
            </a:r>
          </a:p>
          <a:p>
            <a:r>
              <a:rPr lang="en-US" sz="3600" dirty="0"/>
              <a:t>40,363</a:t>
            </a:r>
          </a:p>
          <a:p>
            <a:endParaRPr lang="en-US" sz="2400" dirty="0"/>
          </a:p>
          <a:p>
            <a:r>
              <a:rPr lang="en-US" sz="3600" dirty="0"/>
              <a:t>35,567 </a:t>
            </a:r>
            <a:r>
              <a:rPr lang="en-US" sz="2400" dirty="0"/>
              <a:t>who speak a language other than English at home</a:t>
            </a:r>
          </a:p>
          <a:p>
            <a:r>
              <a:rPr lang="en-US" sz="2400" dirty="0"/>
              <a:t>Approximately </a:t>
            </a:r>
            <a:r>
              <a:rPr lang="en-US" sz="3600" dirty="0"/>
              <a:t>9,000</a:t>
            </a:r>
            <a:r>
              <a:rPr lang="en-US" sz="2400" dirty="0"/>
              <a:t> speak English less than very well</a:t>
            </a:r>
          </a:p>
        </p:txBody>
      </p:sp>
    </p:spTree>
    <p:extLst>
      <p:ext uri="{BB962C8B-B14F-4D97-AF65-F5344CB8AC3E}">
        <p14:creationId xmlns:p14="http://schemas.microsoft.com/office/powerpoint/2010/main" val="2185819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6007-DBB8-4988-BAC5-449ED2133065}"/>
              </a:ext>
            </a:extLst>
          </p:cNvPr>
          <p:cNvSpPr>
            <a:spLocks noGrp="1"/>
          </p:cNvSpPr>
          <p:nvPr>
            <p:ph type="title"/>
          </p:nvPr>
        </p:nvSpPr>
        <p:spPr/>
        <p:txBody>
          <a:bodyPr>
            <a:normAutofit fontScale="90000"/>
          </a:bodyPr>
          <a:lstStyle/>
          <a:p>
            <a:r>
              <a:rPr lang="en-US" dirty="0"/>
              <a:t>ADULT EDUCATION AND LITERACY ACTIVITIES</a:t>
            </a:r>
          </a:p>
        </p:txBody>
      </p:sp>
      <p:sp>
        <p:nvSpPr>
          <p:cNvPr id="3" name="Text Placeholder 2">
            <a:extLst>
              <a:ext uri="{FF2B5EF4-FFF2-40B4-BE49-F238E27FC236}">
                <a16:creationId xmlns:a16="http://schemas.microsoft.com/office/drawing/2014/main" id="{A3EB7DAC-8136-4705-97AB-321A894DEC93}"/>
              </a:ext>
            </a:extLst>
          </p:cNvPr>
          <p:cNvSpPr>
            <a:spLocks noGrp="1"/>
          </p:cNvSpPr>
          <p:nvPr>
            <p:ph type="body" sz="quarter" idx="10"/>
          </p:nvPr>
        </p:nvSpPr>
        <p:spPr/>
        <p:txBody>
          <a:bodyPr/>
          <a:lstStyle/>
          <a:p>
            <a:pPr marL="0" indent="0">
              <a:buNone/>
            </a:pPr>
            <a:r>
              <a:rPr lang="en-US" sz="2800" dirty="0"/>
              <a:t>. . . means programs, activities, and services that include </a:t>
            </a:r>
          </a:p>
          <a:p>
            <a:r>
              <a:rPr lang="en-US" sz="2400" dirty="0"/>
              <a:t>adult education</a:t>
            </a:r>
          </a:p>
          <a:p>
            <a:r>
              <a:rPr lang="en-US" sz="2400" dirty="0"/>
              <a:t>literacy</a:t>
            </a:r>
          </a:p>
          <a:p>
            <a:r>
              <a:rPr lang="en-US" sz="2400" dirty="0"/>
              <a:t>workplace adult education and literacy activities</a:t>
            </a:r>
          </a:p>
          <a:p>
            <a:r>
              <a:rPr lang="en-US" sz="2400" dirty="0"/>
              <a:t>family literacy activities</a:t>
            </a:r>
          </a:p>
          <a:p>
            <a:r>
              <a:rPr lang="en-US" sz="2400" dirty="0"/>
              <a:t>English language acquisition activities</a:t>
            </a:r>
          </a:p>
          <a:p>
            <a:r>
              <a:rPr lang="en-US" sz="2400" dirty="0"/>
              <a:t>integrated English literacy and civics education</a:t>
            </a:r>
          </a:p>
          <a:p>
            <a:r>
              <a:rPr lang="en-US" sz="2400" dirty="0"/>
              <a:t>workforce preparation activities, or </a:t>
            </a:r>
          </a:p>
          <a:p>
            <a:r>
              <a:rPr lang="en-US" sz="2400" dirty="0"/>
              <a:t>integrated education and training</a:t>
            </a:r>
          </a:p>
        </p:txBody>
      </p:sp>
    </p:spTree>
    <p:extLst>
      <p:ext uri="{BB962C8B-B14F-4D97-AF65-F5344CB8AC3E}">
        <p14:creationId xmlns:p14="http://schemas.microsoft.com/office/powerpoint/2010/main" val="369981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latin typeface="Franklin Gothic Book" panose="020B0503020102020204" pitchFamily="34" charset="0"/>
              </a:rPr>
              <a:t>Required services </a:t>
            </a:r>
            <a:br>
              <a:rPr lang="en-US" b="1" u="sng" dirty="0">
                <a:latin typeface="Franklin Gothic Book" panose="020B0503020102020204" pitchFamily="34" charset="0"/>
              </a:rPr>
            </a:br>
            <a:r>
              <a:rPr lang="en-US" b="1" u="sng" dirty="0">
                <a:latin typeface="Franklin Gothic Book" panose="020B0503020102020204" pitchFamily="34" charset="0"/>
              </a:rPr>
              <a:t>in Vermont</a:t>
            </a:r>
          </a:p>
        </p:txBody>
      </p:sp>
      <p:sp>
        <p:nvSpPr>
          <p:cNvPr id="3" name="Text Placeholder 2"/>
          <p:cNvSpPr>
            <a:spLocks noGrp="1"/>
          </p:cNvSpPr>
          <p:nvPr>
            <p:ph type="body" sz="quarter" idx="10"/>
          </p:nvPr>
        </p:nvSpPr>
        <p:spPr/>
        <p:txBody>
          <a:bodyPr/>
          <a:lstStyle/>
          <a:p>
            <a:r>
              <a:rPr lang="en-US" dirty="0"/>
              <a:t>Adult education and literacy </a:t>
            </a:r>
          </a:p>
          <a:p>
            <a:r>
              <a:rPr lang="en-US" dirty="0"/>
              <a:t>English language acquisition</a:t>
            </a:r>
          </a:p>
          <a:p>
            <a:r>
              <a:rPr lang="en-US" dirty="0"/>
              <a:t>Workforce preparation activities </a:t>
            </a:r>
          </a:p>
          <a:p>
            <a:r>
              <a:rPr lang="en-US" dirty="0"/>
              <a:t>Integrated education and training (IET)</a:t>
            </a:r>
          </a:p>
          <a:p>
            <a:r>
              <a:rPr lang="en-US" dirty="0"/>
              <a:t>Integrated English Literacy and Civics Education (IEL/CE)</a:t>
            </a:r>
          </a:p>
          <a:p>
            <a:pPr marL="0" indent="0">
              <a:buNone/>
            </a:pPr>
            <a:r>
              <a:rPr lang="en-US" dirty="0"/>
              <a:t> </a:t>
            </a:r>
          </a:p>
          <a:p>
            <a:pPr marL="0" indent="0">
              <a:buNone/>
            </a:pPr>
            <a:endParaRPr lang="en-US" dirty="0">
              <a:latin typeface="Palatino Linotype" panose="02040502050505030304" pitchFamily="18" charset="0"/>
            </a:endParaRPr>
          </a:p>
        </p:txBody>
      </p:sp>
    </p:spTree>
    <p:extLst>
      <p:ext uri="{BB962C8B-B14F-4D97-AF65-F5344CB8AC3E}">
        <p14:creationId xmlns:p14="http://schemas.microsoft.com/office/powerpoint/2010/main" val="3326514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885-8C05-4E29-89A7-A2F178FC3FE3}"/>
              </a:ext>
            </a:extLst>
          </p:cNvPr>
          <p:cNvSpPr>
            <a:spLocks noGrp="1"/>
          </p:cNvSpPr>
          <p:nvPr>
            <p:ph type="title"/>
          </p:nvPr>
        </p:nvSpPr>
        <p:spPr/>
        <p:txBody>
          <a:bodyPr>
            <a:normAutofit fontScale="90000"/>
          </a:bodyPr>
          <a:lstStyle/>
          <a:p>
            <a:r>
              <a:rPr lang="en-US" dirty="0"/>
              <a:t>ENGLISH LANGUAGE ACQUISITION PROGRAM</a:t>
            </a:r>
          </a:p>
        </p:txBody>
      </p:sp>
      <p:sp>
        <p:nvSpPr>
          <p:cNvPr id="3" name="Text Placeholder 2">
            <a:extLst>
              <a:ext uri="{FF2B5EF4-FFF2-40B4-BE49-F238E27FC236}">
                <a16:creationId xmlns:a16="http://schemas.microsoft.com/office/drawing/2014/main" id="{CB75EF23-1BFB-47AC-9FE7-C80AB6451F74}"/>
              </a:ext>
            </a:extLst>
          </p:cNvPr>
          <p:cNvSpPr>
            <a:spLocks noGrp="1"/>
          </p:cNvSpPr>
          <p:nvPr>
            <p:ph type="body" sz="quarter" idx="10"/>
          </p:nvPr>
        </p:nvSpPr>
        <p:spPr/>
        <p:txBody>
          <a:bodyPr/>
          <a:lstStyle/>
          <a:p>
            <a:pPr marL="0" indent="0">
              <a:buNone/>
            </a:pPr>
            <a:r>
              <a:rPr lang="en-US" dirty="0"/>
              <a:t>. . . means a program of instruction— </a:t>
            </a:r>
          </a:p>
          <a:p>
            <a:pPr marL="514350" indent="-514350">
              <a:buAutoNum type="alphaUcParenBoth"/>
            </a:pPr>
            <a:r>
              <a:rPr lang="en-US" dirty="0"/>
              <a:t> designed to help eligible individuals who are English language learners achieve competence in reading, writing, speaking, and comprehension of the English language; and </a:t>
            </a:r>
          </a:p>
        </p:txBody>
      </p:sp>
    </p:spTree>
    <p:extLst>
      <p:ext uri="{BB962C8B-B14F-4D97-AF65-F5344CB8AC3E}">
        <p14:creationId xmlns:p14="http://schemas.microsoft.com/office/powerpoint/2010/main" val="2133626326"/>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power-point-presentation-template" id="{53F17B5F-6214-49E8-8948-C0D0FAC97935}" vid="{886D336D-D31D-4E6E-ACC3-BC83E1787F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edu-power-point-presentation-template</Template>
  <TotalTime>477</TotalTime>
  <Words>1416</Words>
  <Application>Microsoft Office PowerPoint</Application>
  <PresentationFormat>On-screen Show (4:3)</PresentationFormat>
  <Paragraphs>183</Paragraphs>
  <Slides>27</Slides>
  <Notes>15</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Franklin Gothic Book</vt:lpstr>
      <vt:lpstr>Palatino Linotype</vt:lpstr>
      <vt:lpstr>Custom Design</vt:lpstr>
      <vt:lpstr>WIOA Title II Adult Education and Literacy (AEL)</vt:lpstr>
      <vt:lpstr>Agenda</vt:lpstr>
      <vt:lpstr>ADULT EDUCATION</vt:lpstr>
      <vt:lpstr>Who is Eligible?</vt:lpstr>
      <vt:lpstr>BASIC SKILLS DEFICIENT</vt:lpstr>
      <vt:lpstr>The Need in Vermont</vt:lpstr>
      <vt:lpstr>ADULT EDUCATION AND LITERACY ACTIVITIES</vt:lpstr>
      <vt:lpstr>Required services  in Vermont</vt:lpstr>
      <vt:lpstr>ENGLISH LANGUAGE ACQUISITION PROGRAM</vt:lpstr>
      <vt:lpstr>ENGLISH LANGUAGE ACQUISITION PROGRAM (cont’d)</vt:lpstr>
      <vt:lpstr>WORKFORCE PREPARATION ACTIVITIES</vt:lpstr>
      <vt:lpstr>WORKFORCE PREPARATION ACTIVITIES (cont’d)</vt:lpstr>
      <vt:lpstr>Integrated Education and Training (IET)</vt:lpstr>
      <vt:lpstr>INTEGRATED ENGLISH LITERACY AND CIVICS EDUCATION (IELCE)</vt:lpstr>
      <vt:lpstr>INTEGRATED ENGLISH LITERACY AND CIVICS EDUCATION (IELCE) (cont’d)</vt:lpstr>
      <vt:lpstr>IELCE (cont’d)</vt:lpstr>
      <vt:lpstr>IELCE – one more time!</vt:lpstr>
      <vt:lpstr>Other AEL services</vt:lpstr>
      <vt:lpstr>State Leadership Activities</vt:lpstr>
      <vt:lpstr>AEL Grant Cycle and Competition</vt:lpstr>
      <vt:lpstr>Rules for Review</vt:lpstr>
      <vt:lpstr>Two sections that  SWDB will review and score</vt:lpstr>
      <vt:lpstr> 13 Considerations for award that AOE will review </vt:lpstr>
      <vt:lpstr>Timeline FY21-22 Funding Competition</vt:lpstr>
      <vt:lpstr>Please note</vt:lpstr>
      <vt:lpstr>PowerPoint Presentation</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Castle, Robin</dc:creator>
  <cp:lastModifiedBy>Castle, Robin</cp:lastModifiedBy>
  <cp:revision>40</cp:revision>
  <cp:lastPrinted>2016-12-08T15:00:39Z</cp:lastPrinted>
  <dcterms:created xsi:type="dcterms:W3CDTF">2019-04-12T17:53:36Z</dcterms:created>
  <dcterms:modified xsi:type="dcterms:W3CDTF">2020-02-20T13:51:44Z</dcterms:modified>
</cp:coreProperties>
</file>