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9" r:id="rId2"/>
    <p:sldId id="258" r:id="rId3"/>
    <p:sldId id="259" r:id="rId4"/>
    <p:sldId id="260" r:id="rId5"/>
    <p:sldId id="261" r:id="rId6"/>
    <p:sldId id="262" r:id="rId7"/>
    <p:sldId id="263" r:id="rId8"/>
    <p:sldId id="266" r:id="rId9"/>
    <p:sldId id="267" r:id="rId10"/>
    <p:sldId id="268" r:id="rId11"/>
    <p:sldId id="270"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6635"/>
    <a:srgbClr val="579D5E"/>
    <a:srgbClr val="5D975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CACC36-393E-4479-95D2-3B4305D6EE62}" v="1" dt="2022-02-10T16:31:25.76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32" autoAdjust="0"/>
    <p:restoredTop sz="94660"/>
  </p:normalViewPr>
  <p:slideViewPr>
    <p:cSldViewPr snapToGrid="0">
      <p:cViewPr varScale="1">
        <p:scale>
          <a:sx n="67" d="100"/>
          <a:sy n="67" d="100"/>
        </p:scale>
        <p:origin x="580"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mith, Kendal" userId="f36fc15f-1e76-47dd-a63c-dffb01aff69a" providerId="ADAL" clId="{0ECACC36-393E-4479-95D2-3B4305D6EE62}"/>
    <pc:docChg chg="modSld">
      <pc:chgData name="Smith, Kendal" userId="f36fc15f-1e76-47dd-a63c-dffb01aff69a" providerId="ADAL" clId="{0ECACC36-393E-4479-95D2-3B4305D6EE62}" dt="2022-02-10T16:31:56.619" v="34" actId="20577"/>
      <pc:docMkLst>
        <pc:docMk/>
      </pc:docMkLst>
      <pc:sldChg chg="modSp mod">
        <pc:chgData name="Smith, Kendal" userId="f36fc15f-1e76-47dd-a63c-dffb01aff69a" providerId="ADAL" clId="{0ECACC36-393E-4479-95D2-3B4305D6EE62}" dt="2022-02-10T16:31:27.900" v="5" actId="20577"/>
        <pc:sldMkLst>
          <pc:docMk/>
          <pc:sldMk cId="656817034" sldId="260"/>
        </pc:sldMkLst>
        <pc:graphicFrameChg chg="mod modGraphic">
          <ac:chgData name="Smith, Kendal" userId="f36fc15f-1e76-47dd-a63c-dffb01aff69a" providerId="ADAL" clId="{0ECACC36-393E-4479-95D2-3B4305D6EE62}" dt="2022-02-10T16:31:27.900" v="5" actId="20577"/>
          <ac:graphicFrameMkLst>
            <pc:docMk/>
            <pc:sldMk cId="656817034" sldId="260"/>
            <ac:graphicFrameMk id="8" creationId="{6C69F43E-E49B-4881-91DA-AD9187590F7F}"/>
          </ac:graphicFrameMkLst>
        </pc:graphicFrameChg>
      </pc:sldChg>
      <pc:sldChg chg="modSp mod">
        <pc:chgData name="Smith, Kendal" userId="f36fc15f-1e76-47dd-a63c-dffb01aff69a" providerId="ADAL" clId="{0ECACC36-393E-4479-95D2-3B4305D6EE62}" dt="2022-02-10T16:31:56.619" v="34" actId="20577"/>
        <pc:sldMkLst>
          <pc:docMk/>
          <pc:sldMk cId="3549274604" sldId="266"/>
        </pc:sldMkLst>
        <pc:graphicFrameChg chg="modGraphic">
          <ac:chgData name="Smith, Kendal" userId="f36fc15f-1e76-47dd-a63c-dffb01aff69a" providerId="ADAL" clId="{0ECACC36-393E-4479-95D2-3B4305D6EE62}" dt="2022-02-10T16:31:56.619" v="34" actId="20577"/>
          <ac:graphicFrameMkLst>
            <pc:docMk/>
            <pc:sldMk cId="3549274604" sldId="266"/>
            <ac:graphicFrameMk id="8" creationId="{6C69F43E-E49B-4881-91DA-AD9187590F7F}"/>
          </ac:graphicFrameMkLst>
        </pc:graphicFrameChg>
      </pc:sldChg>
      <pc:sldChg chg="modSp mod">
        <pc:chgData name="Smith, Kendal" userId="f36fc15f-1e76-47dd-a63c-dffb01aff69a" providerId="ADAL" clId="{0ECACC36-393E-4479-95D2-3B4305D6EE62}" dt="2022-02-10T16:31:11.109" v="2" actId="20577"/>
        <pc:sldMkLst>
          <pc:docMk/>
          <pc:sldMk cId="3273565842" sldId="267"/>
        </pc:sldMkLst>
        <pc:graphicFrameChg chg="modGraphic">
          <ac:chgData name="Smith, Kendal" userId="f36fc15f-1e76-47dd-a63c-dffb01aff69a" providerId="ADAL" clId="{0ECACC36-393E-4479-95D2-3B4305D6EE62}" dt="2022-02-10T16:31:11.109" v="2" actId="20577"/>
          <ac:graphicFrameMkLst>
            <pc:docMk/>
            <pc:sldMk cId="3273565842" sldId="267"/>
            <ac:graphicFrameMk id="8" creationId="{6C69F43E-E49B-4881-91DA-AD9187590F7F}"/>
          </ac:graphicFrameMkLst>
        </pc:graphicFrameChg>
      </pc:sldChg>
      <pc:sldChg chg="modSp mod">
        <pc:chgData name="Smith, Kendal" userId="f36fc15f-1e76-47dd-a63c-dffb01aff69a" providerId="ADAL" clId="{0ECACC36-393E-4479-95D2-3B4305D6EE62}" dt="2022-02-09T20:44:30.083" v="0" actId="1076"/>
        <pc:sldMkLst>
          <pc:docMk/>
          <pc:sldMk cId="409043720" sldId="270"/>
        </pc:sldMkLst>
        <pc:picChg chg="mod">
          <ac:chgData name="Smith, Kendal" userId="f36fc15f-1e76-47dd-a63c-dffb01aff69a" providerId="ADAL" clId="{0ECACC36-393E-4479-95D2-3B4305D6EE62}" dt="2022-02-09T20:44:30.083" v="0" actId="1076"/>
          <ac:picMkLst>
            <pc:docMk/>
            <pc:sldMk cId="409043720" sldId="270"/>
            <ac:picMk id="4" creationId="{4A510343-595D-4878-BC58-172E35A4E001}"/>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538B95A-A885-47F7-800B-1DBF5CB5E24C}" type="datetimeFigureOut">
              <a:rPr lang="en-US" smtClean="0"/>
              <a:t>2/11/2022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A7DDD1-E1DD-4A2D-9F24-6F0F15C98B8E}" type="slidenum">
              <a:rPr lang="en-US" smtClean="0"/>
              <a:t>‹#›</a:t>
            </a:fld>
            <a:endParaRPr lang="en-US"/>
          </a:p>
        </p:txBody>
      </p:sp>
    </p:spTree>
    <p:extLst>
      <p:ext uri="{BB962C8B-B14F-4D97-AF65-F5344CB8AC3E}">
        <p14:creationId xmlns:p14="http://schemas.microsoft.com/office/powerpoint/2010/main" val="3015069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38B95A-A885-47F7-800B-1DBF5CB5E24C}" type="datetimeFigureOut">
              <a:rPr lang="en-US" smtClean="0"/>
              <a:t>2/11/2022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A7DDD1-E1DD-4A2D-9F24-6F0F15C98B8E}" type="slidenum">
              <a:rPr lang="en-US" smtClean="0"/>
              <a:t>‹#›</a:t>
            </a:fld>
            <a:endParaRPr lang="en-US"/>
          </a:p>
        </p:txBody>
      </p:sp>
    </p:spTree>
    <p:extLst>
      <p:ext uri="{BB962C8B-B14F-4D97-AF65-F5344CB8AC3E}">
        <p14:creationId xmlns:p14="http://schemas.microsoft.com/office/powerpoint/2010/main" val="2489094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38B95A-A885-47F7-800B-1DBF5CB5E24C}" type="datetimeFigureOut">
              <a:rPr lang="en-US" smtClean="0"/>
              <a:t>2/11/2022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A7DDD1-E1DD-4A2D-9F24-6F0F15C98B8E}" type="slidenum">
              <a:rPr lang="en-US" smtClean="0"/>
              <a:t>‹#›</a:t>
            </a:fld>
            <a:endParaRPr lang="en-US"/>
          </a:p>
        </p:txBody>
      </p:sp>
    </p:spTree>
    <p:extLst>
      <p:ext uri="{BB962C8B-B14F-4D97-AF65-F5344CB8AC3E}">
        <p14:creationId xmlns:p14="http://schemas.microsoft.com/office/powerpoint/2010/main" val="4012541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38B95A-A885-47F7-800B-1DBF5CB5E24C}" type="datetimeFigureOut">
              <a:rPr lang="en-US" smtClean="0"/>
              <a:t>2/11/2022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A7DDD1-E1DD-4A2D-9F24-6F0F15C98B8E}" type="slidenum">
              <a:rPr lang="en-US" smtClean="0"/>
              <a:t>‹#›</a:t>
            </a:fld>
            <a:endParaRPr lang="en-US"/>
          </a:p>
        </p:txBody>
      </p:sp>
    </p:spTree>
    <p:extLst>
      <p:ext uri="{BB962C8B-B14F-4D97-AF65-F5344CB8AC3E}">
        <p14:creationId xmlns:p14="http://schemas.microsoft.com/office/powerpoint/2010/main" val="3240719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38B95A-A885-47F7-800B-1DBF5CB5E24C}" type="datetimeFigureOut">
              <a:rPr lang="en-US" smtClean="0"/>
              <a:t>2/11/2022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A7DDD1-E1DD-4A2D-9F24-6F0F15C98B8E}" type="slidenum">
              <a:rPr lang="en-US" smtClean="0"/>
              <a:t>‹#›</a:t>
            </a:fld>
            <a:endParaRPr lang="en-US"/>
          </a:p>
        </p:txBody>
      </p:sp>
    </p:spTree>
    <p:extLst>
      <p:ext uri="{BB962C8B-B14F-4D97-AF65-F5344CB8AC3E}">
        <p14:creationId xmlns:p14="http://schemas.microsoft.com/office/powerpoint/2010/main" val="2358349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538B95A-A885-47F7-800B-1DBF5CB5E24C}" type="datetimeFigureOut">
              <a:rPr lang="en-US" smtClean="0"/>
              <a:t>2/11/2022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A7DDD1-E1DD-4A2D-9F24-6F0F15C98B8E}" type="slidenum">
              <a:rPr lang="en-US" smtClean="0"/>
              <a:t>‹#›</a:t>
            </a:fld>
            <a:endParaRPr lang="en-US"/>
          </a:p>
        </p:txBody>
      </p:sp>
    </p:spTree>
    <p:extLst>
      <p:ext uri="{BB962C8B-B14F-4D97-AF65-F5344CB8AC3E}">
        <p14:creationId xmlns:p14="http://schemas.microsoft.com/office/powerpoint/2010/main" val="1607671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38B95A-A885-47F7-800B-1DBF5CB5E24C}" type="datetimeFigureOut">
              <a:rPr lang="en-US" smtClean="0"/>
              <a:t>2/11/2022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A7DDD1-E1DD-4A2D-9F24-6F0F15C98B8E}" type="slidenum">
              <a:rPr lang="en-US" smtClean="0"/>
              <a:t>‹#›</a:t>
            </a:fld>
            <a:endParaRPr lang="en-US"/>
          </a:p>
        </p:txBody>
      </p:sp>
    </p:spTree>
    <p:extLst>
      <p:ext uri="{BB962C8B-B14F-4D97-AF65-F5344CB8AC3E}">
        <p14:creationId xmlns:p14="http://schemas.microsoft.com/office/powerpoint/2010/main" val="2113910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538B95A-A885-47F7-800B-1DBF5CB5E24C}" type="datetimeFigureOut">
              <a:rPr lang="en-US" smtClean="0"/>
              <a:t>2/11/2022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A7DDD1-E1DD-4A2D-9F24-6F0F15C98B8E}" type="slidenum">
              <a:rPr lang="en-US" smtClean="0"/>
              <a:t>‹#›</a:t>
            </a:fld>
            <a:endParaRPr lang="en-US"/>
          </a:p>
        </p:txBody>
      </p:sp>
    </p:spTree>
    <p:extLst>
      <p:ext uri="{BB962C8B-B14F-4D97-AF65-F5344CB8AC3E}">
        <p14:creationId xmlns:p14="http://schemas.microsoft.com/office/powerpoint/2010/main" val="1545581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38B95A-A885-47F7-800B-1DBF5CB5E24C}" type="datetimeFigureOut">
              <a:rPr lang="en-US" smtClean="0"/>
              <a:t>2/11/2022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A7DDD1-E1DD-4A2D-9F24-6F0F15C98B8E}" type="slidenum">
              <a:rPr lang="en-US" smtClean="0"/>
              <a:t>‹#›</a:t>
            </a:fld>
            <a:endParaRPr lang="en-US"/>
          </a:p>
        </p:txBody>
      </p:sp>
    </p:spTree>
    <p:extLst>
      <p:ext uri="{BB962C8B-B14F-4D97-AF65-F5344CB8AC3E}">
        <p14:creationId xmlns:p14="http://schemas.microsoft.com/office/powerpoint/2010/main" val="1893199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538B95A-A885-47F7-800B-1DBF5CB5E24C}" type="datetimeFigureOut">
              <a:rPr lang="en-US" smtClean="0"/>
              <a:t>2/11/2022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A7DDD1-E1DD-4A2D-9F24-6F0F15C98B8E}" type="slidenum">
              <a:rPr lang="en-US" smtClean="0"/>
              <a:t>‹#›</a:t>
            </a:fld>
            <a:endParaRPr lang="en-US"/>
          </a:p>
        </p:txBody>
      </p:sp>
    </p:spTree>
    <p:extLst>
      <p:ext uri="{BB962C8B-B14F-4D97-AF65-F5344CB8AC3E}">
        <p14:creationId xmlns:p14="http://schemas.microsoft.com/office/powerpoint/2010/main" val="1995752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538B95A-A885-47F7-800B-1DBF5CB5E24C}" type="datetimeFigureOut">
              <a:rPr lang="en-US" smtClean="0"/>
              <a:t>2/11/2022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A7DDD1-E1DD-4A2D-9F24-6F0F15C98B8E}" type="slidenum">
              <a:rPr lang="en-US" smtClean="0"/>
              <a:t>‹#›</a:t>
            </a:fld>
            <a:endParaRPr lang="en-US"/>
          </a:p>
        </p:txBody>
      </p:sp>
    </p:spTree>
    <p:extLst>
      <p:ext uri="{BB962C8B-B14F-4D97-AF65-F5344CB8AC3E}">
        <p14:creationId xmlns:p14="http://schemas.microsoft.com/office/powerpoint/2010/main" val="1388753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38B95A-A885-47F7-800B-1DBF5CB5E24C}" type="datetimeFigureOut">
              <a:rPr lang="en-US" smtClean="0"/>
              <a:t>2/11/2022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A7DDD1-E1DD-4A2D-9F24-6F0F15C98B8E}" type="slidenum">
              <a:rPr lang="en-US" smtClean="0"/>
              <a:t>‹#›</a:t>
            </a:fld>
            <a:endParaRPr lang="en-US"/>
          </a:p>
        </p:txBody>
      </p:sp>
    </p:spTree>
    <p:extLst>
      <p:ext uri="{BB962C8B-B14F-4D97-AF65-F5344CB8AC3E}">
        <p14:creationId xmlns:p14="http://schemas.microsoft.com/office/powerpoint/2010/main" val="365549866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330E5-74EB-46E6-BA27-C2419D72723F}"/>
              </a:ext>
            </a:extLst>
          </p:cNvPr>
          <p:cNvSpPr>
            <a:spLocks noGrp="1"/>
          </p:cNvSpPr>
          <p:nvPr>
            <p:ph type="title"/>
          </p:nvPr>
        </p:nvSpPr>
        <p:spPr>
          <a:xfrm>
            <a:off x="838200" y="621157"/>
            <a:ext cx="10515600" cy="1325563"/>
          </a:xfrm>
        </p:spPr>
        <p:txBody>
          <a:bodyPr>
            <a:normAutofit fontScale="90000"/>
          </a:bodyPr>
          <a:lstStyle/>
          <a:p>
            <a:pPr algn="ctr"/>
            <a:r>
              <a:rPr lang="en-US" sz="4800" b="1" u="sng" dirty="0"/>
              <a:t>FY23 / 2022 Workforce Development </a:t>
            </a:r>
            <a:br>
              <a:rPr lang="en-US" sz="4800" b="1" u="sng" dirty="0"/>
            </a:br>
            <a:r>
              <a:rPr lang="en-US" sz="4800" b="1" u="sng" dirty="0"/>
              <a:t>&amp; Expansion Proposals</a:t>
            </a:r>
          </a:p>
        </p:txBody>
      </p:sp>
      <p:sp>
        <p:nvSpPr>
          <p:cNvPr id="4" name="Content Placeholder 3">
            <a:extLst>
              <a:ext uri="{FF2B5EF4-FFF2-40B4-BE49-F238E27FC236}">
                <a16:creationId xmlns:a16="http://schemas.microsoft.com/office/drawing/2014/main" id="{7FFC2EEC-864E-4D0D-94D0-FAFF71BD56D0}"/>
              </a:ext>
            </a:extLst>
          </p:cNvPr>
          <p:cNvSpPr>
            <a:spLocks noGrp="1"/>
          </p:cNvSpPr>
          <p:nvPr>
            <p:ph sz="half" idx="2"/>
          </p:nvPr>
        </p:nvSpPr>
        <p:spPr>
          <a:xfrm>
            <a:off x="838200" y="4019931"/>
            <a:ext cx="8715692" cy="2002917"/>
          </a:xfrm>
        </p:spPr>
        <p:txBody>
          <a:bodyPr vert="horz" lIns="91440" tIns="45720" rIns="91440" bIns="45720" rtlCol="0" anchor="t">
            <a:normAutofit/>
          </a:bodyPr>
          <a:lstStyle/>
          <a:p>
            <a:pPr marL="0" indent="0">
              <a:buNone/>
            </a:pPr>
            <a:r>
              <a:rPr lang="en-US" sz="2400" dirty="0"/>
              <a:t>Kendal Smith, Office of Governor Phil Scott, Director of Policy Development &amp; Legislative Affairs</a:t>
            </a:r>
          </a:p>
          <a:p>
            <a:pPr marL="0" indent="0">
              <a:buNone/>
            </a:pPr>
            <a:endParaRPr lang="en-US" sz="2400" dirty="0"/>
          </a:p>
          <a:p>
            <a:pPr marL="0" indent="0">
              <a:buNone/>
            </a:pPr>
            <a:r>
              <a:rPr lang="en-US" sz="2400" dirty="0"/>
              <a:t>Representative Tristan Toleno, Appropriations Committee</a:t>
            </a:r>
            <a:endParaRPr lang="en-US" sz="2400" dirty="0">
              <a:cs typeface="Calibri"/>
            </a:endParaRPr>
          </a:p>
        </p:txBody>
      </p:sp>
      <p:sp>
        <p:nvSpPr>
          <p:cNvPr id="7" name="Content Placeholder 3">
            <a:extLst>
              <a:ext uri="{FF2B5EF4-FFF2-40B4-BE49-F238E27FC236}">
                <a16:creationId xmlns:a16="http://schemas.microsoft.com/office/drawing/2014/main" id="{A16D35E2-9F20-44BF-B1D4-046E9484E650}"/>
              </a:ext>
            </a:extLst>
          </p:cNvPr>
          <p:cNvSpPr txBox="1">
            <a:spLocks/>
          </p:cNvSpPr>
          <p:nvPr/>
        </p:nvSpPr>
        <p:spPr>
          <a:xfrm>
            <a:off x="1513396" y="2387251"/>
            <a:ext cx="8715692" cy="119214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dirty="0"/>
              <a:t>State Workforce Development Board Discussion</a:t>
            </a:r>
          </a:p>
          <a:p>
            <a:pPr marL="0" indent="0" algn="ctr">
              <a:buFont typeface="Arial" panose="020B0604020202020204" pitchFamily="34" charset="0"/>
              <a:buNone/>
            </a:pPr>
            <a:r>
              <a:rPr lang="en-US" dirty="0"/>
              <a:t>February 10, 2022</a:t>
            </a:r>
          </a:p>
        </p:txBody>
      </p:sp>
    </p:spTree>
    <p:extLst>
      <p:ext uri="{BB962C8B-B14F-4D97-AF65-F5344CB8AC3E}">
        <p14:creationId xmlns:p14="http://schemas.microsoft.com/office/powerpoint/2010/main" val="21820314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75A98-AF10-43A2-9987-1E7D8FDA30F5}"/>
              </a:ext>
            </a:extLst>
          </p:cNvPr>
          <p:cNvSpPr>
            <a:spLocks noGrp="1"/>
          </p:cNvSpPr>
          <p:nvPr>
            <p:ph type="title"/>
          </p:nvPr>
        </p:nvSpPr>
        <p:spPr>
          <a:xfrm>
            <a:off x="0" y="0"/>
            <a:ext cx="12192000" cy="996949"/>
          </a:xfrm>
          <a:solidFill>
            <a:srgbClr val="106635"/>
          </a:solidFill>
        </p:spPr>
        <p:txBody>
          <a:bodyPr>
            <a:normAutofit/>
          </a:bodyPr>
          <a:lstStyle/>
          <a:p>
            <a:pPr algn="ctr"/>
            <a:r>
              <a:rPr lang="en-US" b="1" dirty="0">
                <a:solidFill>
                  <a:schemeClr val="bg1"/>
                </a:solidFill>
              </a:rPr>
              <a:t>Making Vermont More Affordable</a:t>
            </a:r>
          </a:p>
        </p:txBody>
      </p:sp>
      <p:graphicFrame>
        <p:nvGraphicFramePr>
          <p:cNvPr id="8" name="Table 8">
            <a:extLst>
              <a:ext uri="{FF2B5EF4-FFF2-40B4-BE49-F238E27FC236}">
                <a16:creationId xmlns:a16="http://schemas.microsoft.com/office/drawing/2014/main" id="{6C69F43E-E49B-4881-91DA-AD9187590F7F}"/>
              </a:ext>
            </a:extLst>
          </p:cNvPr>
          <p:cNvGraphicFramePr>
            <a:graphicFrameLocks noGrp="1"/>
          </p:cNvGraphicFramePr>
          <p:nvPr>
            <p:extLst>
              <p:ext uri="{D42A27DB-BD31-4B8C-83A1-F6EECF244321}">
                <p14:modId xmlns:p14="http://schemas.microsoft.com/office/powerpoint/2010/main" val="3380927635"/>
              </p:ext>
            </p:extLst>
          </p:nvPr>
        </p:nvGraphicFramePr>
        <p:xfrm>
          <a:off x="0" y="1106424"/>
          <a:ext cx="12192000" cy="5751576"/>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3023166122"/>
                    </a:ext>
                  </a:extLst>
                </a:gridCol>
                <a:gridCol w="4064000">
                  <a:extLst>
                    <a:ext uri="{9D8B030D-6E8A-4147-A177-3AD203B41FA5}">
                      <a16:colId xmlns:a16="http://schemas.microsoft.com/office/drawing/2014/main" val="2296033154"/>
                    </a:ext>
                  </a:extLst>
                </a:gridCol>
                <a:gridCol w="4064000">
                  <a:extLst>
                    <a:ext uri="{9D8B030D-6E8A-4147-A177-3AD203B41FA5}">
                      <a16:colId xmlns:a16="http://schemas.microsoft.com/office/drawing/2014/main" val="1573396753"/>
                    </a:ext>
                  </a:extLst>
                </a:gridCol>
              </a:tblGrid>
              <a:tr h="377884">
                <a:tc>
                  <a:txBody>
                    <a:bodyPr/>
                    <a:lstStyle/>
                    <a:p>
                      <a:pPr algn="ctr"/>
                      <a:r>
                        <a:rPr lang="en-US" dirty="0"/>
                        <a:t>Governor Scott</a:t>
                      </a:r>
                    </a:p>
                  </a:txBody>
                  <a:tcPr>
                    <a:solidFill>
                      <a:srgbClr val="106635"/>
                    </a:solidFill>
                  </a:tcPr>
                </a:tc>
                <a:tc>
                  <a:txBody>
                    <a:bodyPr/>
                    <a:lstStyle/>
                    <a:p>
                      <a:pPr algn="ctr"/>
                      <a:r>
                        <a:rPr lang="en-US" dirty="0"/>
                        <a:t>H.703</a:t>
                      </a:r>
                    </a:p>
                  </a:txBody>
                  <a:tcPr>
                    <a:solidFill>
                      <a:srgbClr val="106635"/>
                    </a:solidFill>
                  </a:tcPr>
                </a:tc>
                <a:tc>
                  <a:txBody>
                    <a:bodyPr/>
                    <a:lstStyle/>
                    <a:p>
                      <a:pPr algn="ctr"/>
                      <a:r>
                        <a:rPr lang="en-US" dirty="0"/>
                        <a:t>Other</a:t>
                      </a:r>
                    </a:p>
                  </a:txBody>
                  <a:tcPr>
                    <a:solidFill>
                      <a:srgbClr val="106635"/>
                    </a:solidFill>
                  </a:tcPr>
                </a:tc>
                <a:extLst>
                  <a:ext uri="{0D108BD9-81ED-4DB2-BD59-A6C34878D82A}">
                    <a16:rowId xmlns:a16="http://schemas.microsoft.com/office/drawing/2014/main" val="2608090984"/>
                  </a:ext>
                </a:extLst>
              </a:tr>
              <a:tr h="5373692">
                <a:tc>
                  <a:txBody>
                    <a:bodyPr/>
                    <a:lstStyle/>
                    <a:p>
                      <a:pPr marL="285750" indent="-285750">
                        <a:buFont typeface="Wingdings" panose="05000000000000000000" pitchFamily="2" charset="2"/>
                        <a:buChar char="Ø"/>
                      </a:pPr>
                      <a:r>
                        <a:rPr lang="en-US" sz="1600" dirty="0"/>
                        <a:t>Exempting military income and surviving spouse benefits from income taxation</a:t>
                      </a:r>
                    </a:p>
                    <a:p>
                      <a:pPr marL="285750" indent="-285750">
                        <a:buFont typeface="Wingdings" panose="05000000000000000000" pitchFamily="2" charset="2"/>
                        <a:buChar char="Ø"/>
                      </a:pPr>
                      <a:endParaRPr lang="en-US" sz="1600" dirty="0"/>
                    </a:p>
                    <a:p>
                      <a:pPr marL="285750" indent="-285750">
                        <a:buFont typeface="Wingdings" panose="05000000000000000000" pitchFamily="2" charset="2"/>
                        <a:buChar char="Ø"/>
                      </a:pPr>
                      <a:r>
                        <a:rPr lang="en-US" sz="1600" dirty="0"/>
                        <a:t>Allow all Vermonters paying interest on student loans to deduct the interest paid on these loans</a:t>
                      </a:r>
                    </a:p>
                    <a:p>
                      <a:pPr marL="285750" indent="-285750">
                        <a:buFont typeface="Wingdings" panose="05000000000000000000" pitchFamily="2" charset="2"/>
                        <a:buChar char="Ø"/>
                      </a:pPr>
                      <a:endParaRPr lang="en-US" sz="1600" dirty="0"/>
                    </a:p>
                    <a:p>
                      <a:pPr marL="285750" indent="-285750">
                        <a:buFont typeface="Wingdings" panose="05000000000000000000" pitchFamily="2" charset="2"/>
                        <a:buChar char="Ø"/>
                      </a:pPr>
                      <a:r>
                        <a:rPr lang="en-US" sz="1600" dirty="0"/>
                        <a:t>Expansion of the fully refundable Earned Income Tax Credit (EITC) to 45% of the federal credit</a:t>
                      </a:r>
                    </a:p>
                    <a:p>
                      <a:pPr marL="285750" indent="-285750">
                        <a:buFont typeface="Wingdings" panose="05000000000000000000" pitchFamily="2" charset="2"/>
                        <a:buChar char="Ø"/>
                      </a:pPr>
                      <a:endParaRPr lang="en-US" sz="1600" dirty="0"/>
                    </a:p>
                    <a:p>
                      <a:pPr marL="285750" indent="-285750">
                        <a:buFont typeface="Wingdings" panose="05000000000000000000" pitchFamily="2" charset="2"/>
                        <a:buChar char="Ø"/>
                      </a:pPr>
                      <a:r>
                        <a:rPr lang="en-US" sz="1600" dirty="0"/>
                        <a:t>Returning up to $45,000,000.00 of the forecasted Education Fund surplus to property taxpayers with rebate checks </a:t>
                      </a:r>
                    </a:p>
                    <a:p>
                      <a:pPr marL="285750" indent="-285750">
                        <a:buFont typeface="Wingdings" panose="05000000000000000000" pitchFamily="2" charset="2"/>
                        <a:buChar char="Ø"/>
                      </a:pPr>
                      <a:endParaRPr lang="en-US" sz="1600" dirty="0"/>
                    </a:p>
                    <a:p>
                      <a:pPr marL="285750" indent="-285750">
                        <a:buFont typeface="Wingdings" panose="05000000000000000000" pitchFamily="2" charset="2"/>
                        <a:buChar char="Ø"/>
                      </a:pPr>
                      <a:r>
                        <a:rPr lang="en-US" sz="1600" dirty="0"/>
                        <a:t>Replace the Child and Dependent Care Credit with a fully refundable credit equal to 65% of the federal credit amount</a:t>
                      </a:r>
                    </a:p>
                    <a:p>
                      <a:pPr marL="285750" indent="-285750">
                        <a:buFont typeface="Wingdings" panose="05000000000000000000" pitchFamily="2" charset="2"/>
                        <a:buChar char="Ø"/>
                      </a:pPr>
                      <a:endParaRPr lang="en-US" sz="1600" dirty="0"/>
                    </a:p>
                    <a:p>
                      <a:pPr marL="285750" indent="-285750">
                        <a:buFont typeface="Wingdings" panose="05000000000000000000" pitchFamily="2" charset="2"/>
                        <a:buChar char="Ø"/>
                      </a:pPr>
                      <a:r>
                        <a:rPr lang="en-US" sz="1600" dirty="0"/>
                        <a:t>Increase the social security income tax exemption threshold by $30,000 </a:t>
                      </a:r>
                    </a:p>
                  </a:txBody>
                  <a:tcPr/>
                </a:tc>
                <a:tc>
                  <a:txBody>
                    <a:bodyPr/>
                    <a:lstStyle/>
                    <a:p>
                      <a:pPr marL="285750" indent="-285750">
                        <a:buFont typeface="Wingdings" panose="05000000000000000000" pitchFamily="2" charset="2"/>
                        <a:buChar char="Ø"/>
                      </a:pPr>
                      <a:endParaRPr lang="en-US" sz="1600" dirty="0"/>
                    </a:p>
                  </a:txBody>
                  <a:tcPr/>
                </a:tc>
                <a:tc>
                  <a:txBody>
                    <a:bodyPr/>
                    <a:lstStyle/>
                    <a:p>
                      <a:pPr marL="285750" indent="-285750">
                        <a:buFont typeface="Wingdings" panose="05000000000000000000" pitchFamily="2" charset="2"/>
                        <a:buChar char="Ø"/>
                      </a:pPr>
                      <a:r>
                        <a:rPr lang="en-US" sz="1600" dirty="0"/>
                        <a:t>H.597: exempt certain military income from Vermont personal income tax, exempt all U.S. military retirement income and U.S. military survivor benefit income received by the surviving spouse of a deceased service member (several versions of this initiative introduced)</a:t>
                      </a:r>
                    </a:p>
                    <a:p>
                      <a:pPr marL="285750" indent="-285750">
                        <a:buFont typeface="Wingdings" panose="05000000000000000000" pitchFamily="2" charset="2"/>
                        <a:buChar char="Ø"/>
                      </a:pPr>
                      <a:endParaRPr lang="en-US" sz="1600" dirty="0"/>
                    </a:p>
                    <a:p>
                      <a:pPr marL="285750" indent="-285750">
                        <a:buFont typeface="Wingdings" panose="05000000000000000000" pitchFamily="2" charset="2"/>
                        <a:buChar char="Ø"/>
                      </a:pPr>
                      <a:r>
                        <a:rPr lang="en-US" sz="1600" dirty="0"/>
                        <a:t>H.510: creates a child tax credit for families with children 6 and under - $1,200 per child (up to 3 children), and increases the social security income tax exemption threshold by $5,000</a:t>
                      </a:r>
                    </a:p>
                  </a:txBody>
                  <a:tcPr/>
                </a:tc>
                <a:extLst>
                  <a:ext uri="{0D108BD9-81ED-4DB2-BD59-A6C34878D82A}">
                    <a16:rowId xmlns:a16="http://schemas.microsoft.com/office/drawing/2014/main" val="3998595980"/>
                  </a:ext>
                </a:extLst>
              </a:tr>
            </a:tbl>
          </a:graphicData>
        </a:graphic>
      </p:graphicFrame>
      <p:pic>
        <p:nvPicPr>
          <p:cNvPr id="4" name="Picture 3" descr="Text&#10;&#10;Description automatically generated">
            <a:extLst>
              <a:ext uri="{FF2B5EF4-FFF2-40B4-BE49-F238E27FC236}">
                <a16:creationId xmlns:a16="http://schemas.microsoft.com/office/drawing/2014/main" id="{4A510343-595D-4878-BC58-172E35A4E0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6321" y="6036525"/>
            <a:ext cx="2265680" cy="821475"/>
          </a:xfrm>
          <a:prstGeom prst="rect">
            <a:avLst/>
          </a:prstGeom>
        </p:spPr>
      </p:pic>
    </p:spTree>
    <p:extLst>
      <p:ext uri="{BB962C8B-B14F-4D97-AF65-F5344CB8AC3E}">
        <p14:creationId xmlns:p14="http://schemas.microsoft.com/office/powerpoint/2010/main" val="24680383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75A98-AF10-43A2-9987-1E7D8FDA30F5}"/>
              </a:ext>
            </a:extLst>
          </p:cNvPr>
          <p:cNvSpPr>
            <a:spLocks noGrp="1"/>
          </p:cNvSpPr>
          <p:nvPr>
            <p:ph type="title"/>
          </p:nvPr>
        </p:nvSpPr>
        <p:spPr>
          <a:xfrm>
            <a:off x="0" y="0"/>
            <a:ext cx="12192000" cy="996949"/>
          </a:xfrm>
          <a:solidFill>
            <a:srgbClr val="106635"/>
          </a:solidFill>
        </p:spPr>
        <p:txBody>
          <a:bodyPr>
            <a:normAutofit/>
          </a:bodyPr>
          <a:lstStyle/>
          <a:p>
            <a:pPr algn="ctr"/>
            <a:r>
              <a:rPr lang="en-US" b="1" dirty="0">
                <a:solidFill>
                  <a:schemeClr val="bg1"/>
                </a:solidFill>
              </a:rPr>
              <a:t>Housing</a:t>
            </a:r>
          </a:p>
        </p:txBody>
      </p:sp>
      <p:graphicFrame>
        <p:nvGraphicFramePr>
          <p:cNvPr id="8" name="Table 8">
            <a:extLst>
              <a:ext uri="{FF2B5EF4-FFF2-40B4-BE49-F238E27FC236}">
                <a16:creationId xmlns:a16="http://schemas.microsoft.com/office/drawing/2014/main" id="{6C69F43E-E49B-4881-91DA-AD9187590F7F}"/>
              </a:ext>
            </a:extLst>
          </p:cNvPr>
          <p:cNvGraphicFramePr>
            <a:graphicFrameLocks noGrp="1"/>
          </p:cNvGraphicFramePr>
          <p:nvPr>
            <p:extLst>
              <p:ext uri="{D42A27DB-BD31-4B8C-83A1-F6EECF244321}">
                <p14:modId xmlns:p14="http://schemas.microsoft.com/office/powerpoint/2010/main" val="3146378374"/>
              </p:ext>
            </p:extLst>
          </p:nvPr>
        </p:nvGraphicFramePr>
        <p:xfrm>
          <a:off x="0" y="1106424"/>
          <a:ext cx="12192000" cy="5751576"/>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3023166122"/>
                    </a:ext>
                  </a:extLst>
                </a:gridCol>
                <a:gridCol w="4064000">
                  <a:extLst>
                    <a:ext uri="{9D8B030D-6E8A-4147-A177-3AD203B41FA5}">
                      <a16:colId xmlns:a16="http://schemas.microsoft.com/office/drawing/2014/main" val="2296033154"/>
                    </a:ext>
                  </a:extLst>
                </a:gridCol>
                <a:gridCol w="4064000">
                  <a:extLst>
                    <a:ext uri="{9D8B030D-6E8A-4147-A177-3AD203B41FA5}">
                      <a16:colId xmlns:a16="http://schemas.microsoft.com/office/drawing/2014/main" val="1573396753"/>
                    </a:ext>
                  </a:extLst>
                </a:gridCol>
              </a:tblGrid>
              <a:tr h="377884">
                <a:tc>
                  <a:txBody>
                    <a:bodyPr/>
                    <a:lstStyle/>
                    <a:p>
                      <a:pPr algn="ctr"/>
                      <a:r>
                        <a:rPr lang="en-US" sz="1400" dirty="0"/>
                        <a:t>Governor Scott</a:t>
                      </a:r>
                    </a:p>
                  </a:txBody>
                  <a:tcPr>
                    <a:solidFill>
                      <a:srgbClr val="106635"/>
                    </a:solidFill>
                  </a:tcPr>
                </a:tc>
                <a:tc>
                  <a:txBody>
                    <a:bodyPr/>
                    <a:lstStyle/>
                    <a:p>
                      <a:pPr algn="ctr"/>
                      <a:r>
                        <a:rPr lang="en-US" dirty="0"/>
                        <a:t>H.703</a:t>
                      </a:r>
                    </a:p>
                  </a:txBody>
                  <a:tcPr>
                    <a:solidFill>
                      <a:srgbClr val="106635"/>
                    </a:solidFill>
                  </a:tcPr>
                </a:tc>
                <a:tc>
                  <a:txBody>
                    <a:bodyPr/>
                    <a:lstStyle/>
                    <a:p>
                      <a:pPr algn="ctr"/>
                      <a:r>
                        <a:rPr lang="en-US" dirty="0"/>
                        <a:t>Other</a:t>
                      </a:r>
                    </a:p>
                  </a:txBody>
                  <a:tcPr>
                    <a:solidFill>
                      <a:srgbClr val="106635"/>
                    </a:solidFill>
                  </a:tcPr>
                </a:tc>
                <a:extLst>
                  <a:ext uri="{0D108BD9-81ED-4DB2-BD59-A6C34878D82A}">
                    <a16:rowId xmlns:a16="http://schemas.microsoft.com/office/drawing/2014/main" val="2608090984"/>
                  </a:ext>
                </a:extLst>
              </a:tr>
              <a:tr h="5373692">
                <a:tc>
                  <a:txBody>
                    <a:bodyPr/>
                    <a:lstStyle/>
                    <a:p>
                      <a:pPr marL="285750" indent="-285750">
                        <a:buFont typeface="Wingdings" panose="05000000000000000000" pitchFamily="2" charset="2"/>
                        <a:buChar char="Ø"/>
                      </a:pPr>
                      <a:r>
                        <a:rPr lang="en-US" sz="1400" dirty="0"/>
                        <a:t>$15,000,000 (total) to create “missing middle” housing for moderate-income homebuyers. This pilot program will support homebuilders’ access to up-front construction capital through Vermont banks and credit unions and provide a direct project subsidy for up to 35% of eligible development costs. </a:t>
                      </a:r>
                    </a:p>
                    <a:p>
                      <a:pPr marL="285750" indent="-285750">
                        <a:buFont typeface="Wingdings" panose="05000000000000000000" pitchFamily="2" charset="2"/>
                        <a:buChar char="Ø"/>
                      </a:pPr>
                      <a:endParaRPr lang="en-US" sz="1400" dirty="0"/>
                    </a:p>
                    <a:p>
                      <a:pPr marL="285750" indent="-285750">
                        <a:buFont typeface="Wingdings" panose="05000000000000000000" pitchFamily="2" charset="2"/>
                        <a:buChar char="Ø"/>
                      </a:pPr>
                      <a:r>
                        <a:rPr lang="en-US" sz="1400" dirty="0"/>
                        <a:t>$25,000,000 (total) for Vermont Housing Improvement Program (VHIP), helping private owners of vacant rental properties bring units back online providing safe, healthy, affordable housing to low- and moderate-income households</a:t>
                      </a:r>
                    </a:p>
                    <a:p>
                      <a:pPr marL="285750" indent="-285750">
                        <a:buFont typeface="Wingdings" panose="05000000000000000000" pitchFamily="2" charset="2"/>
                        <a:buChar char="Ø"/>
                      </a:pPr>
                      <a:endParaRPr lang="en-US" sz="1400" dirty="0"/>
                    </a:p>
                    <a:p>
                      <a:pPr marL="285750" indent="-285750">
                        <a:buFont typeface="Wingdings" panose="05000000000000000000" pitchFamily="2" charset="2"/>
                        <a:buChar char="Ø"/>
                      </a:pPr>
                      <a:r>
                        <a:rPr lang="en-US" sz="1400" dirty="0"/>
                        <a:t>$105,000,000 (total) to provide affordable mixed-income rental housing and homeownership units, manufactured homes, and improved farm worker and refugee housing</a:t>
                      </a:r>
                    </a:p>
                    <a:p>
                      <a:pPr marL="285750" indent="-285750">
                        <a:buFont typeface="Wingdings" panose="05000000000000000000" pitchFamily="2" charset="2"/>
                        <a:buChar char="Ø"/>
                      </a:pPr>
                      <a:endParaRPr lang="en-US" sz="1400" dirty="0"/>
                    </a:p>
                    <a:p>
                      <a:pPr marL="285750" indent="-285750">
                        <a:buFont typeface="Wingdings" panose="05000000000000000000" pitchFamily="2" charset="2"/>
                        <a:buChar char="Ø"/>
                      </a:pPr>
                      <a:r>
                        <a:rPr lang="en-US" sz="1400" dirty="0"/>
                        <a:t>$6,100,000 to address Emergency Housing and transitional housing needs</a:t>
                      </a:r>
                    </a:p>
                  </a:txBody>
                  <a:tcPr/>
                </a:tc>
                <a:tc>
                  <a:txBody>
                    <a:bodyPr/>
                    <a:lstStyle/>
                    <a:p>
                      <a:pPr marL="285750" indent="-285750">
                        <a:buFont typeface="Wingdings" panose="05000000000000000000" pitchFamily="2" charset="2"/>
                        <a:buChar char="Ø"/>
                      </a:pPr>
                      <a:endParaRPr lang="en-US" sz="1600" dirty="0"/>
                    </a:p>
                  </a:txBody>
                  <a:tcPr/>
                </a:tc>
                <a:tc>
                  <a:txBody>
                    <a:bodyPr/>
                    <a:lstStyle/>
                    <a:p>
                      <a:pPr marL="285750" indent="-285750">
                        <a:buFont typeface="Wingdings" panose="05000000000000000000" pitchFamily="2" charset="2"/>
                        <a:buChar char="Ø"/>
                      </a:pPr>
                      <a:endParaRPr lang="en-US" sz="1600" dirty="0"/>
                    </a:p>
                  </a:txBody>
                  <a:tcPr/>
                </a:tc>
                <a:extLst>
                  <a:ext uri="{0D108BD9-81ED-4DB2-BD59-A6C34878D82A}">
                    <a16:rowId xmlns:a16="http://schemas.microsoft.com/office/drawing/2014/main" val="3998595980"/>
                  </a:ext>
                </a:extLst>
              </a:tr>
            </a:tbl>
          </a:graphicData>
        </a:graphic>
      </p:graphicFrame>
      <p:pic>
        <p:nvPicPr>
          <p:cNvPr id="4" name="Picture 3" descr="Text&#10;&#10;Description automatically generated">
            <a:extLst>
              <a:ext uri="{FF2B5EF4-FFF2-40B4-BE49-F238E27FC236}">
                <a16:creationId xmlns:a16="http://schemas.microsoft.com/office/drawing/2014/main" id="{4A510343-595D-4878-BC58-172E35A4E0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6320" y="6036525"/>
            <a:ext cx="2265680" cy="821475"/>
          </a:xfrm>
          <a:prstGeom prst="rect">
            <a:avLst/>
          </a:prstGeom>
        </p:spPr>
      </p:pic>
    </p:spTree>
    <p:extLst>
      <p:ext uri="{BB962C8B-B14F-4D97-AF65-F5344CB8AC3E}">
        <p14:creationId xmlns:p14="http://schemas.microsoft.com/office/powerpoint/2010/main" val="409043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75A98-AF10-43A2-9987-1E7D8FDA30F5}"/>
              </a:ext>
            </a:extLst>
          </p:cNvPr>
          <p:cNvSpPr>
            <a:spLocks noGrp="1"/>
          </p:cNvSpPr>
          <p:nvPr>
            <p:ph type="title"/>
          </p:nvPr>
        </p:nvSpPr>
        <p:spPr>
          <a:xfrm>
            <a:off x="0" y="0"/>
            <a:ext cx="12192000" cy="996949"/>
          </a:xfrm>
          <a:solidFill>
            <a:srgbClr val="106635"/>
          </a:solidFill>
        </p:spPr>
        <p:txBody>
          <a:bodyPr>
            <a:normAutofit/>
          </a:bodyPr>
          <a:lstStyle/>
          <a:p>
            <a:pPr algn="ctr"/>
            <a:r>
              <a:rPr lang="en-US" b="1" dirty="0">
                <a:solidFill>
                  <a:schemeClr val="bg1"/>
                </a:solidFill>
              </a:rPr>
              <a:t> Career Technical Education (CTE)</a:t>
            </a:r>
          </a:p>
        </p:txBody>
      </p:sp>
      <p:graphicFrame>
        <p:nvGraphicFramePr>
          <p:cNvPr id="8" name="Table 8">
            <a:extLst>
              <a:ext uri="{FF2B5EF4-FFF2-40B4-BE49-F238E27FC236}">
                <a16:creationId xmlns:a16="http://schemas.microsoft.com/office/drawing/2014/main" id="{6C69F43E-E49B-4881-91DA-AD9187590F7F}"/>
              </a:ext>
            </a:extLst>
          </p:cNvPr>
          <p:cNvGraphicFramePr>
            <a:graphicFrameLocks noGrp="1"/>
          </p:cNvGraphicFramePr>
          <p:nvPr>
            <p:extLst>
              <p:ext uri="{D42A27DB-BD31-4B8C-83A1-F6EECF244321}">
                <p14:modId xmlns:p14="http://schemas.microsoft.com/office/powerpoint/2010/main" val="2049704079"/>
              </p:ext>
            </p:extLst>
          </p:nvPr>
        </p:nvGraphicFramePr>
        <p:xfrm>
          <a:off x="0" y="1133474"/>
          <a:ext cx="12192000" cy="5724526"/>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3023166122"/>
                    </a:ext>
                  </a:extLst>
                </a:gridCol>
                <a:gridCol w="4064000">
                  <a:extLst>
                    <a:ext uri="{9D8B030D-6E8A-4147-A177-3AD203B41FA5}">
                      <a16:colId xmlns:a16="http://schemas.microsoft.com/office/drawing/2014/main" val="2296033154"/>
                    </a:ext>
                  </a:extLst>
                </a:gridCol>
                <a:gridCol w="4064000">
                  <a:extLst>
                    <a:ext uri="{9D8B030D-6E8A-4147-A177-3AD203B41FA5}">
                      <a16:colId xmlns:a16="http://schemas.microsoft.com/office/drawing/2014/main" val="1573396753"/>
                    </a:ext>
                  </a:extLst>
                </a:gridCol>
              </a:tblGrid>
              <a:tr h="387728">
                <a:tc>
                  <a:txBody>
                    <a:bodyPr/>
                    <a:lstStyle/>
                    <a:p>
                      <a:pPr algn="ctr"/>
                      <a:r>
                        <a:rPr lang="en-US" dirty="0"/>
                        <a:t>Governor Scott</a:t>
                      </a:r>
                    </a:p>
                  </a:txBody>
                  <a:tcPr>
                    <a:solidFill>
                      <a:srgbClr val="106635"/>
                    </a:solidFill>
                  </a:tcPr>
                </a:tc>
                <a:tc>
                  <a:txBody>
                    <a:bodyPr/>
                    <a:lstStyle/>
                    <a:p>
                      <a:pPr algn="ctr"/>
                      <a:r>
                        <a:rPr lang="en-US" dirty="0"/>
                        <a:t>H.703</a:t>
                      </a:r>
                    </a:p>
                  </a:txBody>
                  <a:tcPr>
                    <a:solidFill>
                      <a:srgbClr val="106635"/>
                    </a:solidFill>
                  </a:tcPr>
                </a:tc>
                <a:tc>
                  <a:txBody>
                    <a:bodyPr/>
                    <a:lstStyle/>
                    <a:p>
                      <a:pPr algn="ctr"/>
                      <a:r>
                        <a:rPr lang="en-US" dirty="0"/>
                        <a:t>Other</a:t>
                      </a:r>
                    </a:p>
                  </a:txBody>
                  <a:tcPr>
                    <a:solidFill>
                      <a:srgbClr val="106635"/>
                    </a:solidFill>
                  </a:tcPr>
                </a:tc>
                <a:extLst>
                  <a:ext uri="{0D108BD9-81ED-4DB2-BD59-A6C34878D82A}">
                    <a16:rowId xmlns:a16="http://schemas.microsoft.com/office/drawing/2014/main" val="2608090984"/>
                  </a:ext>
                </a:extLst>
              </a:tr>
              <a:tr h="5336798">
                <a:tc>
                  <a:txBody>
                    <a:bodyPr/>
                    <a:lstStyle/>
                    <a:p>
                      <a:pPr marL="285750" indent="-285750">
                        <a:buFont typeface="Wingdings" panose="05000000000000000000" pitchFamily="2" charset="2"/>
                        <a:buChar char="Ø"/>
                      </a:pPr>
                      <a:r>
                        <a:rPr lang="en-US" sz="1400" dirty="0"/>
                        <a:t>Half of the Education Fund surplus ($45M+) to workforce development programs in K-12 settings, such as CTE, including upgrades to existing facilities</a:t>
                      </a:r>
                    </a:p>
                    <a:p>
                      <a:pPr marL="0" indent="0">
                        <a:buFont typeface="Wingdings" panose="05000000000000000000" pitchFamily="2" charset="2"/>
                        <a:buNone/>
                      </a:pPr>
                      <a:endParaRPr lang="en-US" sz="1400" dirty="0"/>
                    </a:p>
                    <a:p>
                      <a:pPr marL="285750" indent="-285750">
                        <a:buFont typeface="Wingdings" panose="05000000000000000000" pitchFamily="2" charset="2"/>
                        <a:buChar char="Ø"/>
                      </a:pPr>
                      <a:r>
                        <a:rPr lang="en-US" sz="1400" dirty="0"/>
                        <a:t>$1,500,000.00 from Education Fund for CTE centers to offset pandemic-related costs</a:t>
                      </a:r>
                    </a:p>
                    <a:p>
                      <a:pPr marL="0" indent="0">
                        <a:buFont typeface="Wingdings" panose="05000000000000000000" pitchFamily="2" charset="2"/>
                        <a:buNone/>
                      </a:pPr>
                      <a:endParaRPr lang="en-US" sz="1400" dirty="0"/>
                    </a:p>
                    <a:p>
                      <a:pPr marL="285750" indent="-285750">
                        <a:buFont typeface="Wingdings" panose="05000000000000000000" pitchFamily="2" charset="2"/>
                        <a:buChar char="Ø"/>
                      </a:pPr>
                      <a:r>
                        <a:rPr lang="en-US" sz="1400" dirty="0"/>
                        <a:t>$1,400,000.00 of federal relief aid to create recruitment campaign for CTE enrollment</a:t>
                      </a:r>
                    </a:p>
                    <a:p>
                      <a:pPr marL="0" indent="0">
                        <a:buFont typeface="Wingdings" panose="05000000000000000000" pitchFamily="2" charset="2"/>
                        <a:buNone/>
                      </a:pPr>
                      <a:endParaRPr lang="en-US" sz="1400" dirty="0"/>
                    </a:p>
                    <a:p>
                      <a:pPr marL="285750" indent="-285750">
                        <a:buFont typeface="Wingdings" panose="05000000000000000000" pitchFamily="2" charset="2"/>
                        <a:buChar char="Ø"/>
                      </a:pPr>
                      <a:r>
                        <a:rPr lang="en-US" sz="1400" dirty="0"/>
                        <a:t>$500,000.00 of federal relief funds to launch two or three electric transportation (aviation and vehicles) pilot programs in CTEs across the state </a:t>
                      </a:r>
                    </a:p>
                    <a:p>
                      <a:pPr marL="285750" indent="-285750">
                        <a:buFont typeface="Wingdings" panose="05000000000000000000" pitchFamily="2" charset="2"/>
                        <a:buChar char="Ø"/>
                      </a:pPr>
                      <a:endParaRPr lang="en-US" sz="1400" dirty="0"/>
                    </a:p>
                    <a:p>
                      <a:pPr marL="285750" indent="-285750">
                        <a:buFont typeface="Wingdings" panose="05000000000000000000" pitchFamily="2" charset="2"/>
                        <a:buChar char="Ø"/>
                      </a:pPr>
                      <a:r>
                        <a:rPr lang="en-US" sz="1400" dirty="0"/>
                        <a:t>Allow students to attend a state-designated virtual high school as sending school for academics, to create more time for WBL and CTE courses</a:t>
                      </a:r>
                    </a:p>
                    <a:p>
                      <a:pPr marL="285750" indent="-285750">
                        <a:buFont typeface="Wingdings" panose="05000000000000000000" pitchFamily="2" charset="2"/>
                        <a:buChar char="Ø"/>
                      </a:pPr>
                      <a:endParaRPr lang="en-US" sz="1400" dirty="0"/>
                    </a:p>
                    <a:p>
                      <a:pPr marL="285750" indent="-285750">
                        <a:buFont typeface="Wingdings" panose="05000000000000000000" pitchFamily="2" charset="2"/>
                        <a:buChar char="Ø"/>
                      </a:pPr>
                      <a:r>
                        <a:rPr lang="en-US" sz="1400" dirty="0"/>
                        <a:t>Supporting work for VTC to deploy their courses in regional CTE centers</a:t>
                      </a:r>
                    </a:p>
                    <a:p>
                      <a:pPr marL="285750" indent="-285750">
                        <a:buFont typeface="Wingdings" panose="05000000000000000000" pitchFamily="2" charset="2"/>
                        <a:buChar char="Ø"/>
                      </a:pPr>
                      <a:endParaRPr lang="en-US" sz="1400" dirty="0"/>
                    </a:p>
                  </a:txBody>
                  <a:tcPr/>
                </a:tc>
                <a:tc>
                  <a:txBody>
                    <a:bodyPr/>
                    <a:lstStyle/>
                    <a:p>
                      <a:pPr marL="285750" indent="-285750">
                        <a:buFont typeface="Wingdings" panose="05000000000000000000" pitchFamily="2" charset="2"/>
                        <a:buChar char="Ø"/>
                      </a:pPr>
                      <a:r>
                        <a:rPr lang="en-US" sz="1400" dirty="0"/>
                        <a:t>$35,000,000.00 for CTE modernization including upgrades to existing facilities to expand CTE course offerings across the State </a:t>
                      </a:r>
                    </a:p>
                    <a:p>
                      <a:pPr marL="0" indent="0">
                        <a:buFont typeface="Wingdings" panose="05000000000000000000" pitchFamily="2" charset="2"/>
                        <a:buNone/>
                      </a:pPr>
                      <a:endParaRPr lang="en-US" sz="1400" dirty="0"/>
                    </a:p>
                    <a:p>
                      <a:pPr marL="285750" indent="-285750">
                        <a:buFont typeface="Wingdings" panose="05000000000000000000" pitchFamily="2" charset="2"/>
                        <a:buChar char="Ø"/>
                      </a:pPr>
                      <a:r>
                        <a:rPr lang="en-US" sz="1400" dirty="0"/>
                        <a:t>$300,000.00 to VTC to develop a skilled meat cutter training and apprenticeship facility </a:t>
                      </a:r>
                    </a:p>
                    <a:p>
                      <a:pPr marL="285750" indent="-285750">
                        <a:buFont typeface="Wingdings" panose="05000000000000000000" pitchFamily="2" charset="2"/>
                        <a:buChar char="Ø"/>
                      </a:pPr>
                      <a:endParaRPr lang="en-US" sz="1400" dirty="0"/>
                    </a:p>
                    <a:p>
                      <a:pPr marL="285750" indent="-285750">
                        <a:buFont typeface="Wingdings" panose="05000000000000000000" pitchFamily="2" charset="2"/>
                        <a:buChar char="Ø"/>
                      </a:pPr>
                      <a:r>
                        <a:rPr lang="en-US" sz="1400" dirty="0"/>
                        <a:t>Create a CTE Redesign Task Force that reimagines CTE system; develops new funding model; develops a new CTE delivery model, financing, and governance system; and redesigns CTE system for digital age </a:t>
                      </a:r>
                    </a:p>
                    <a:p>
                      <a:pPr marL="0" indent="0">
                        <a:buFont typeface="Wingdings" panose="05000000000000000000" pitchFamily="2" charset="2"/>
                        <a:buNone/>
                      </a:pPr>
                      <a:endParaRPr lang="en-US" sz="1400" dirty="0"/>
                    </a:p>
                    <a:p>
                      <a:pPr marL="285750" indent="-285750">
                        <a:buFont typeface="Wingdings" panose="05000000000000000000" pitchFamily="2" charset="2"/>
                        <a:buChar char="Ø"/>
                      </a:pPr>
                      <a:endParaRPr lang="en-US" sz="1400" dirty="0"/>
                    </a:p>
                    <a:p>
                      <a:pPr marL="285750" indent="-285750">
                        <a:buFont typeface="Wingdings" panose="05000000000000000000" pitchFamily="2" charset="2"/>
                        <a:buChar char="Ø"/>
                      </a:pPr>
                      <a:endParaRPr lang="en-US" sz="1400" dirty="0"/>
                    </a:p>
                  </a:txBody>
                  <a:tcPr/>
                </a:tc>
                <a:tc>
                  <a:txBody>
                    <a:bodyPr/>
                    <a:lstStyle/>
                    <a:p>
                      <a:pPr marL="285750" indent="-285750">
                        <a:buFont typeface="Wingdings" panose="05000000000000000000" pitchFamily="2" charset="2"/>
                        <a:buChar char="Ø"/>
                      </a:pPr>
                      <a:r>
                        <a:rPr lang="en-US" sz="1400" dirty="0"/>
                        <a:t>H.582: Pipelines and Pathways Grant Program that provides grants to connect regional career and technical centers, school districts providing high school education, regional development corporations, the VSAC, and other regional workforce resources, each regional eligible for a grant up to $75,000.00, sum of $900,000.00 from General Fund to Agency of Education </a:t>
                      </a:r>
                    </a:p>
                    <a:p>
                      <a:pPr marL="285750" indent="-285750">
                        <a:buFont typeface="Wingdings" panose="05000000000000000000" pitchFamily="2" charset="2"/>
                        <a:buChar char="Ø"/>
                      </a:pPr>
                      <a:endParaRPr lang="en-US" sz="1400" dirty="0"/>
                    </a:p>
                    <a:p>
                      <a:pPr marL="285750" indent="-285750">
                        <a:buFont typeface="Wingdings" panose="05000000000000000000" pitchFamily="2" charset="2"/>
                        <a:buChar char="Ø"/>
                      </a:pPr>
                      <a:r>
                        <a:rPr lang="en-US" sz="1400" dirty="0"/>
                        <a:t>H.483: CTE financing and governance reform</a:t>
                      </a:r>
                    </a:p>
                    <a:p>
                      <a:pPr marL="285750" indent="-285750">
                        <a:buFont typeface="Wingdings" panose="05000000000000000000" pitchFamily="2" charset="2"/>
                        <a:buChar char="Ø"/>
                      </a:pPr>
                      <a:endParaRPr lang="en-US" sz="1400" dirty="0"/>
                    </a:p>
                  </a:txBody>
                  <a:tcPr/>
                </a:tc>
                <a:extLst>
                  <a:ext uri="{0D108BD9-81ED-4DB2-BD59-A6C34878D82A}">
                    <a16:rowId xmlns:a16="http://schemas.microsoft.com/office/drawing/2014/main" val="3998595980"/>
                  </a:ext>
                </a:extLst>
              </a:tr>
            </a:tbl>
          </a:graphicData>
        </a:graphic>
      </p:graphicFrame>
      <p:pic>
        <p:nvPicPr>
          <p:cNvPr id="13" name="Picture 12" descr="Text&#10;&#10;Description automatically generated">
            <a:extLst>
              <a:ext uri="{FF2B5EF4-FFF2-40B4-BE49-F238E27FC236}">
                <a16:creationId xmlns:a16="http://schemas.microsoft.com/office/drawing/2014/main" id="{4F996441-EE18-4EC0-8DBA-89D965B260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6320" y="6036525"/>
            <a:ext cx="2265680" cy="821475"/>
          </a:xfrm>
          <a:prstGeom prst="rect">
            <a:avLst/>
          </a:prstGeom>
        </p:spPr>
      </p:pic>
    </p:spTree>
    <p:extLst>
      <p:ext uri="{BB962C8B-B14F-4D97-AF65-F5344CB8AC3E}">
        <p14:creationId xmlns:p14="http://schemas.microsoft.com/office/powerpoint/2010/main" val="1252946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75A98-AF10-43A2-9987-1E7D8FDA30F5}"/>
              </a:ext>
            </a:extLst>
          </p:cNvPr>
          <p:cNvSpPr>
            <a:spLocks noGrp="1"/>
          </p:cNvSpPr>
          <p:nvPr>
            <p:ph type="title"/>
          </p:nvPr>
        </p:nvSpPr>
        <p:spPr>
          <a:xfrm>
            <a:off x="0" y="0"/>
            <a:ext cx="12192000" cy="996949"/>
          </a:xfrm>
          <a:solidFill>
            <a:srgbClr val="106635"/>
          </a:solidFill>
        </p:spPr>
        <p:txBody>
          <a:bodyPr>
            <a:normAutofit/>
          </a:bodyPr>
          <a:lstStyle/>
          <a:p>
            <a:pPr algn="ctr"/>
            <a:r>
              <a:rPr lang="en-US" b="1" dirty="0">
                <a:solidFill>
                  <a:schemeClr val="bg1"/>
                </a:solidFill>
              </a:rPr>
              <a:t>Trades Training &amp; Retention</a:t>
            </a:r>
          </a:p>
        </p:txBody>
      </p:sp>
      <p:graphicFrame>
        <p:nvGraphicFramePr>
          <p:cNvPr id="8" name="Table 8">
            <a:extLst>
              <a:ext uri="{FF2B5EF4-FFF2-40B4-BE49-F238E27FC236}">
                <a16:creationId xmlns:a16="http://schemas.microsoft.com/office/drawing/2014/main" id="{6C69F43E-E49B-4881-91DA-AD9187590F7F}"/>
              </a:ext>
            </a:extLst>
          </p:cNvPr>
          <p:cNvGraphicFramePr>
            <a:graphicFrameLocks noGrp="1"/>
          </p:cNvGraphicFramePr>
          <p:nvPr>
            <p:extLst>
              <p:ext uri="{D42A27DB-BD31-4B8C-83A1-F6EECF244321}">
                <p14:modId xmlns:p14="http://schemas.microsoft.com/office/powerpoint/2010/main" val="2116766046"/>
              </p:ext>
            </p:extLst>
          </p:nvPr>
        </p:nvGraphicFramePr>
        <p:xfrm>
          <a:off x="-1" y="1123951"/>
          <a:ext cx="12191998" cy="5738951"/>
        </p:xfrm>
        <a:graphic>
          <a:graphicData uri="http://schemas.openxmlformats.org/drawingml/2006/table">
            <a:tbl>
              <a:tblPr firstRow="1" bandRow="1">
                <a:tableStyleId>{5C22544A-7EE6-4342-B048-85BDC9FD1C3A}</a:tableStyleId>
              </a:tblPr>
              <a:tblGrid>
                <a:gridCol w="4048926">
                  <a:extLst>
                    <a:ext uri="{9D8B030D-6E8A-4147-A177-3AD203B41FA5}">
                      <a16:colId xmlns:a16="http://schemas.microsoft.com/office/drawing/2014/main" val="3023166122"/>
                    </a:ext>
                  </a:extLst>
                </a:gridCol>
                <a:gridCol w="4071536">
                  <a:extLst>
                    <a:ext uri="{9D8B030D-6E8A-4147-A177-3AD203B41FA5}">
                      <a16:colId xmlns:a16="http://schemas.microsoft.com/office/drawing/2014/main" val="2296033154"/>
                    </a:ext>
                  </a:extLst>
                </a:gridCol>
                <a:gridCol w="4071536">
                  <a:extLst>
                    <a:ext uri="{9D8B030D-6E8A-4147-A177-3AD203B41FA5}">
                      <a16:colId xmlns:a16="http://schemas.microsoft.com/office/drawing/2014/main" val="1573396753"/>
                    </a:ext>
                  </a:extLst>
                </a:gridCol>
              </a:tblGrid>
              <a:tr h="360858">
                <a:tc>
                  <a:txBody>
                    <a:bodyPr/>
                    <a:lstStyle/>
                    <a:p>
                      <a:pPr algn="ctr"/>
                      <a:r>
                        <a:rPr lang="en-US" dirty="0"/>
                        <a:t>Governor Scott</a:t>
                      </a:r>
                    </a:p>
                  </a:txBody>
                  <a:tcPr>
                    <a:solidFill>
                      <a:srgbClr val="106635"/>
                    </a:solidFill>
                  </a:tcPr>
                </a:tc>
                <a:tc>
                  <a:txBody>
                    <a:bodyPr/>
                    <a:lstStyle/>
                    <a:p>
                      <a:pPr algn="ctr"/>
                      <a:r>
                        <a:rPr lang="en-US" dirty="0"/>
                        <a:t>H.703</a:t>
                      </a:r>
                    </a:p>
                  </a:txBody>
                  <a:tcPr>
                    <a:solidFill>
                      <a:srgbClr val="106635"/>
                    </a:solidFill>
                  </a:tcPr>
                </a:tc>
                <a:tc>
                  <a:txBody>
                    <a:bodyPr/>
                    <a:lstStyle/>
                    <a:p>
                      <a:pPr algn="ctr"/>
                      <a:r>
                        <a:rPr lang="en-US" dirty="0"/>
                        <a:t>Other</a:t>
                      </a:r>
                    </a:p>
                  </a:txBody>
                  <a:tcPr>
                    <a:solidFill>
                      <a:srgbClr val="106635"/>
                    </a:solidFill>
                  </a:tcPr>
                </a:tc>
                <a:extLst>
                  <a:ext uri="{0D108BD9-81ED-4DB2-BD59-A6C34878D82A}">
                    <a16:rowId xmlns:a16="http://schemas.microsoft.com/office/drawing/2014/main" val="2608090984"/>
                  </a:ext>
                </a:extLst>
              </a:tr>
              <a:tr h="5373191">
                <a:tc>
                  <a:txBody>
                    <a:bodyPr/>
                    <a:lstStyle/>
                    <a:p>
                      <a:pPr marL="285750" indent="-285750">
                        <a:buFont typeface="Wingdings" panose="05000000000000000000" pitchFamily="2" charset="2"/>
                        <a:buChar char="Ø"/>
                      </a:pPr>
                      <a:r>
                        <a:rPr lang="en-US" sz="1600" dirty="0"/>
                        <a:t>$3,000,000.00 fund for scholarships and tuition payments for those in industrial, building, and mechanical trade programs with one-year Vermont work commitment</a:t>
                      </a:r>
                    </a:p>
                    <a:p>
                      <a:pPr marL="285750" indent="-285750">
                        <a:buFont typeface="Wingdings" panose="05000000000000000000" pitchFamily="2" charset="2"/>
                        <a:buChar char="Ø"/>
                      </a:pPr>
                      <a:endParaRPr lang="en-US" sz="1600" dirty="0"/>
                    </a:p>
                    <a:p>
                      <a:pPr marL="285750" indent="-285750">
                        <a:buFont typeface="Wingdings" panose="05000000000000000000" pitchFamily="2" charset="2"/>
                        <a:buChar char="Ø"/>
                      </a:pPr>
                      <a:r>
                        <a:rPr lang="en-US" sz="1600" dirty="0"/>
                        <a:t>$500,000.00 for loan repayment fund for those with debt in the industrial building and mechanical trades to be reimbursed annually for working in Vermont </a:t>
                      </a:r>
                    </a:p>
                    <a:p>
                      <a:pPr marL="285750" indent="-285750">
                        <a:buFont typeface="Wingdings" panose="05000000000000000000" pitchFamily="2" charset="2"/>
                        <a:buChar char="Ø"/>
                      </a:pPr>
                      <a:endParaRPr lang="en-US" sz="1600" dirty="0"/>
                    </a:p>
                    <a:p>
                      <a:pPr marL="285750" indent="-285750">
                        <a:buFont typeface="Wingdings" panose="05000000000000000000" pitchFamily="2" charset="2"/>
                        <a:buChar char="Ø"/>
                      </a:pPr>
                      <a:r>
                        <a:rPr lang="en-US" sz="1600" dirty="0"/>
                        <a:t>Reimbursing employers with apprentices for tool costs</a:t>
                      </a:r>
                    </a:p>
                    <a:p>
                      <a:pPr marL="285750" indent="-285750">
                        <a:buFont typeface="Wingdings" panose="05000000000000000000" pitchFamily="2" charset="2"/>
                        <a:buChar char="Ø"/>
                      </a:pPr>
                      <a:endParaRPr lang="en-US" sz="1600" dirty="0"/>
                    </a:p>
                    <a:p>
                      <a:pPr marL="285750" indent="-285750">
                        <a:buFont typeface="Wingdings" panose="05000000000000000000" pitchFamily="2" charset="2"/>
                        <a:buChar char="Ø"/>
                      </a:pPr>
                      <a:r>
                        <a:rPr lang="en-US" sz="1600" dirty="0"/>
                        <a:t>At least 5 new registered apprenticeship programs by July 1, 2023 and review regulatory limitations on ratio of apprentices to journey workers</a:t>
                      </a:r>
                    </a:p>
                    <a:p>
                      <a:pPr marL="285750" indent="-285750">
                        <a:buFont typeface="Wingdings" panose="05000000000000000000" pitchFamily="2" charset="2"/>
                        <a:buChar char="Ø"/>
                      </a:pPr>
                      <a:endParaRPr lang="en-US" sz="1600" dirty="0"/>
                    </a:p>
                    <a:p>
                      <a:pPr marL="285750" indent="-285750">
                        <a:buFont typeface="Wingdings" panose="05000000000000000000" pitchFamily="2" charset="2"/>
                        <a:buChar char="Ø"/>
                      </a:pPr>
                      <a:r>
                        <a:rPr lang="en-US" sz="1600" dirty="0"/>
                        <a:t>Waving occupational licensing fees for those 25 and under </a:t>
                      </a:r>
                    </a:p>
                  </a:txBody>
                  <a:tcPr/>
                </a:tc>
                <a:tc>
                  <a:txBody>
                    <a:bodyPr/>
                    <a:lstStyle/>
                    <a:p>
                      <a:pPr marL="285750" indent="-285750">
                        <a:buFont typeface="Wingdings" panose="05000000000000000000" pitchFamily="2" charset="2"/>
                        <a:buChar char="Ø"/>
                      </a:pPr>
                      <a:r>
                        <a:rPr lang="en-US" sz="1600" dirty="0"/>
                        <a:t>$2,000,000.00 to ACCD to regrant to entities working to scale investments in sector and occupation career pathways to complete Talent Pipelines for all priority sectors and occupations within two years </a:t>
                      </a:r>
                    </a:p>
                    <a:p>
                      <a:pPr marL="285750" indent="-285750">
                        <a:buFont typeface="Wingdings" panose="05000000000000000000" pitchFamily="2" charset="2"/>
                        <a:buChar char="Ø"/>
                      </a:pPr>
                      <a:endParaRPr lang="en-US" sz="1600" dirty="0"/>
                    </a:p>
                    <a:p>
                      <a:pPr marL="285750" indent="-285750">
                        <a:buFont typeface="Wingdings" panose="05000000000000000000" pitchFamily="2" charset="2"/>
                        <a:buChar char="Ø"/>
                      </a:pPr>
                      <a:r>
                        <a:rPr lang="en-US" sz="1600" dirty="0"/>
                        <a:t>Waiving licensing fees in critical public sectors</a:t>
                      </a:r>
                    </a:p>
                    <a:p>
                      <a:pPr marL="285750" indent="-285750">
                        <a:buFont typeface="Wingdings" panose="05000000000000000000" pitchFamily="2" charset="2"/>
                        <a:buChar char="Ø"/>
                      </a:pPr>
                      <a:endParaRPr lang="en-US" sz="1600" dirty="0"/>
                    </a:p>
                    <a:p>
                      <a:pPr marL="285750" indent="-285750">
                        <a:buFont typeface="Wingdings" panose="05000000000000000000" pitchFamily="2" charset="2"/>
                        <a:buChar char="Ø"/>
                      </a:pPr>
                      <a:r>
                        <a:rPr lang="en-US" sz="1600" dirty="0"/>
                        <a:t>Immediate strategies and funding for strategic sectors </a:t>
                      </a:r>
                    </a:p>
                    <a:p>
                      <a:pPr marL="285750" indent="-285750">
                        <a:buFont typeface="Wingdings" panose="05000000000000000000" pitchFamily="2" charset="2"/>
                        <a:buChar char="Ø"/>
                      </a:pPr>
                      <a:endParaRPr lang="en-US" sz="1600" dirty="0"/>
                    </a:p>
                    <a:p>
                      <a:pPr marL="285750" indent="-285750">
                        <a:buFont typeface="Wingdings" panose="05000000000000000000" pitchFamily="2" charset="2"/>
                        <a:buChar char="Ø"/>
                      </a:pPr>
                      <a:r>
                        <a:rPr lang="en-US" sz="1600" dirty="0"/>
                        <a:t>Future-driven initiatives concerning green economy and climate workforce</a:t>
                      </a:r>
                    </a:p>
                    <a:p>
                      <a:pPr marL="285750" indent="-285750">
                        <a:buFont typeface="Wingdings" panose="05000000000000000000" pitchFamily="2" charset="2"/>
                        <a:buChar char="Ø"/>
                      </a:pPr>
                      <a:endParaRPr lang="en-US" sz="1600" dirty="0"/>
                    </a:p>
                    <a:p>
                      <a:pPr marL="285750" indent="-285750">
                        <a:buFont typeface="Wingdings" panose="05000000000000000000" pitchFamily="2" charset="2"/>
                        <a:buChar char="Ø"/>
                      </a:pPr>
                      <a:r>
                        <a:rPr lang="en-US" sz="1600" dirty="0"/>
                        <a:t>The Office of Professional Regulation (OPR) to expand recognition of work and credentials experience out of state or county </a:t>
                      </a:r>
                    </a:p>
                  </a:txBody>
                  <a:tcPr/>
                </a:tc>
                <a:tc>
                  <a:txBody>
                    <a:bodyPr/>
                    <a:lstStyle/>
                    <a:p>
                      <a:pPr marL="285750" indent="-285750">
                        <a:buFont typeface="Wingdings" panose="05000000000000000000" pitchFamily="2" charset="2"/>
                        <a:buChar char="Ø"/>
                      </a:pPr>
                      <a:r>
                        <a:rPr lang="en-US" dirty="0"/>
                        <a:t>FY22 BAA currently includes $7.4M for the VSC Critical Occupations scholarship program </a:t>
                      </a:r>
                    </a:p>
                    <a:p>
                      <a:pPr marL="285750" indent="-285750">
                        <a:buFont typeface="Wingdings" panose="05000000000000000000" pitchFamily="2" charset="2"/>
                        <a:buChar char="Ø"/>
                      </a:pPr>
                      <a:endParaRPr lang="en-US" dirty="0"/>
                    </a:p>
                    <a:p>
                      <a:pPr marL="285750" indent="-285750">
                        <a:buFont typeface="Wingdings" panose="05000000000000000000" pitchFamily="2" charset="2"/>
                        <a:buChar char="Ø"/>
                      </a:pPr>
                      <a:r>
                        <a:rPr lang="en-US" dirty="0"/>
                        <a:t>H.494/S.203: Vermont Workforce Expansion Act (VWEA), occupational licensing fee waiver application, expedited licensing recognition, expanded apprenticeships, appropriation recommendation for Vermont Strong Scholars Initiative </a:t>
                      </a:r>
                    </a:p>
                    <a:p>
                      <a:pPr marL="285750" indent="-285750">
                        <a:buFont typeface="Wingdings" panose="05000000000000000000" pitchFamily="2" charset="2"/>
                        <a:buChar char="Ø"/>
                      </a:pPr>
                      <a:endParaRPr lang="en-US" dirty="0"/>
                    </a:p>
                  </a:txBody>
                  <a:tcPr/>
                </a:tc>
                <a:extLst>
                  <a:ext uri="{0D108BD9-81ED-4DB2-BD59-A6C34878D82A}">
                    <a16:rowId xmlns:a16="http://schemas.microsoft.com/office/drawing/2014/main" val="3998595980"/>
                  </a:ext>
                </a:extLst>
              </a:tr>
            </a:tbl>
          </a:graphicData>
        </a:graphic>
      </p:graphicFrame>
      <p:pic>
        <p:nvPicPr>
          <p:cNvPr id="5" name="Picture 4" descr="Text&#10;&#10;Description automatically generated">
            <a:extLst>
              <a:ext uri="{FF2B5EF4-FFF2-40B4-BE49-F238E27FC236}">
                <a16:creationId xmlns:a16="http://schemas.microsoft.com/office/drawing/2014/main" id="{0B345791-EECA-49A0-B15F-B4E811A389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6320" y="6036525"/>
            <a:ext cx="2265680" cy="821475"/>
          </a:xfrm>
          <a:prstGeom prst="rect">
            <a:avLst/>
          </a:prstGeom>
        </p:spPr>
      </p:pic>
    </p:spTree>
    <p:extLst>
      <p:ext uri="{BB962C8B-B14F-4D97-AF65-F5344CB8AC3E}">
        <p14:creationId xmlns:p14="http://schemas.microsoft.com/office/powerpoint/2010/main" val="4227399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75A98-AF10-43A2-9987-1E7D8FDA30F5}"/>
              </a:ext>
            </a:extLst>
          </p:cNvPr>
          <p:cNvSpPr>
            <a:spLocks noGrp="1"/>
          </p:cNvSpPr>
          <p:nvPr>
            <p:ph type="title"/>
          </p:nvPr>
        </p:nvSpPr>
        <p:spPr>
          <a:xfrm>
            <a:off x="0" y="0"/>
            <a:ext cx="12192000" cy="996949"/>
          </a:xfrm>
          <a:solidFill>
            <a:srgbClr val="106635"/>
          </a:solidFill>
        </p:spPr>
        <p:txBody>
          <a:bodyPr>
            <a:normAutofit/>
          </a:bodyPr>
          <a:lstStyle/>
          <a:p>
            <a:pPr algn="ctr"/>
            <a:r>
              <a:rPr lang="en-US" b="1" dirty="0">
                <a:solidFill>
                  <a:schemeClr val="bg1"/>
                </a:solidFill>
              </a:rPr>
              <a:t>Career Coaching, Skills Enhancement, and </a:t>
            </a:r>
            <a:r>
              <a:rPr lang="en-US" b="1" dirty="0" err="1">
                <a:solidFill>
                  <a:schemeClr val="bg1"/>
                </a:solidFill>
              </a:rPr>
              <a:t>Returnships</a:t>
            </a:r>
            <a:endParaRPr lang="en-US" b="1" dirty="0">
              <a:solidFill>
                <a:schemeClr val="bg1"/>
              </a:solidFill>
            </a:endParaRPr>
          </a:p>
        </p:txBody>
      </p:sp>
      <p:graphicFrame>
        <p:nvGraphicFramePr>
          <p:cNvPr id="8" name="Table 8">
            <a:extLst>
              <a:ext uri="{FF2B5EF4-FFF2-40B4-BE49-F238E27FC236}">
                <a16:creationId xmlns:a16="http://schemas.microsoft.com/office/drawing/2014/main" id="{6C69F43E-E49B-4881-91DA-AD9187590F7F}"/>
              </a:ext>
            </a:extLst>
          </p:cNvPr>
          <p:cNvGraphicFramePr>
            <a:graphicFrameLocks noGrp="1"/>
          </p:cNvGraphicFramePr>
          <p:nvPr>
            <p:extLst>
              <p:ext uri="{D42A27DB-BD31-4B8C-83A1-F6EECF244321}">
                <p14:modId xmlns:p14="http://schemas.microsoft.com/office/powerpoint/2010/main" val="3921853628"/>
              </p:ext>
            </p:extLst>
          </p:nvPr>
        </p:nvGraphicFramePr>
        <p:xfrm>
          <a:off x="0" y="1107831"/>
          <a:ext cx="12192000" cy="5750455"/>
        </p:xfrm>
        <a:graphic>
          <a:graphicData uri="http://schemas.openxmlformats.org/drawingml/2006/table">
            <a:tbl>
              <a:tblPr firstRow="1" bandRow="1">
                <a:tableStyleId>{5C22544A-7EE6-4342-B048-85BDC9FD1C3A}</a:tableStyleId>
              </a:tblPr>
              <a:tblGrid>
                <a:gridCol w="3781425">
                  <a:extLst>
                    <a:ext uri="{9D8B030D-6E8A-4147-A177-3AD203B41FA5}">
                      <a16:colId xmlns:a16="http://schemas.microsoft.com/office/drawing/2014/main" val="3023166122"/>
                    </a:ext>
                  </a:extLst>
                </a:gridCol>
                <a:gridCol w="4657725">
                  <a:extLst>
                    <a:ext uri="{9D8B030D-6E8A-4147-A177-3AD203B41FA5}">
                      <a16:colId xmlns:a16="http://schemas.microsoft.com/office/drawing/2014/main" val="2296033154"/>
                    </a:ext>
                  </a:extLst>
                </a:gridCol>
                <a:gridCol w="3752850">
                  <a:extLst>
                    <a:ext uri="{9D8B030D-6E8A-4147-A177-3AD203B41FA5}">
                      <a16:colId xmlns:a16="http://schemas.microsoft.com/office/drawing/2014/main" val="1573396753"/>
                    </a:ext>
                  </a:extLst>
                </a:gridCol>
              </a:tblGrid>
              <a:tr h="365474">
                <a:tc>
                  <a:txBody>
                    <a:bodyPr/>
                    <a:lstStyle/>
                    <a:p>
                      <a:pPr algn="ctr"/>
                      <a:r>
                        <a:rPr lang="en-US" dirty="0"/>
                        <a:t>Governor Scott</a:t>
                      </a:r>
                    </a:p>
                  </a:txBody>
                  <a:tcPr>
                    <a:solidFill>
                      <a:srgbClr val="106635"/>
                    </a:solidFill>
                  </a:tcPr>
                </a:tc>
                <a:tc>
                  <a:txBody>
                    <a:bodyPr/>
                    <a:lstStyle/>
                    <a:p>
                      <a:pPr algn="ctr"/>
                      <a:r>
                        <a:rPr lang="en-US" sz="1800" dirty="0"/>
                        <a:t>H.703</a:t>
                      </a:r>
                    </a:p>
                  </a:txBody>
                  <a:tcPr>
                    <a:solidFill>
                      <a:srgbClr val="106635"/>
                    </a:solidFill>
                  </a:tcPr>
                </a:tc>
                <a:tc>
                  <a:txBody>
                    <a:bodyPr/>
                    <a:lstStyle/>
                    <a:p>
                      <a:pPr algn="ctr"/>
                      <a:r>
                        <a:rPr lang="en-US" dirty="0"/>
                        <a:t>Other</a:t>
                      </a:r>
                    </a:p>
                  </a:txBody>
                  <a:tcPr>
                    <a:solidFill>
                      <a:srgbClr val="106635"/>
                    </a:solidFill>
                  </a:tcPr>
                </a:tc>
                <a:extLst>
                  <a:ext uri="{0D108BD9-81ED-4DB2-BD59-A6C34878D82A}">
                    <a16:rowId xmlns:a16="http://schemas.microsoft.com/office/drawing/2014/main" val="2608090984"/>
                  </a:ext>
                </a:extLst>
              </a:tr>
              <a:tr h="5384695">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400" kern="1200" dirty="0">
                          <a:solidFill>
                            <a:schemeClr val="dk1"/>
                          </a:solidFill>
                          <a:effectLst/>
                          <a:latin typeface="+mn-lt"/>
                          <a:ea typeface="+mn-ea"/>
                          <a:cs typeface="+mn-cs"/>
                        </a:rPr>
                        <a:t>$300,000 for targeted employment pilot in Chittenden County through a collaboration between the Division of Vocational Rehab, the VDH/Substance Use Programs Division, and the Chittenden Recovery Center to support individuals in recovery to become competitively employed. </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en-US" sz="1400" kern="1200" dirty="0">
                        <a:solidFill>
                          <a:schemeClr val="dk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400" i="0" dirty="0"/>
                        <a:t>$1,000,000 to the Vermont Department of Labor’s internship program</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en-US" sz="1400" dirty="0"/>
                    </a:p>
                  </a:txBody>
                  <a:tcPr/>
                </a:tc>
                <a:tc>
                  <a:txBody>
                    <a:bodyPr/>
                    <a:lstStyle/>
                    <a:p>
                      <a:pPr marL="285750" indent="-285750">
                        <a:buFont typeface="Wingdings" panose="05000000000000000000" pitchFamily="2" charset="2"/>
                        <a:buChar char="Ø"/>
                      </a:pPr>
                      <a:r>
                        <a:rPr lang="en-US" sz="1400" dirty="0"/>
                        <a:t>$400,000.00 to Department of Labor to regrant as a performance-based grant to a Vermont based nonprofit with statewide reach to design, market, and pilot a job coaching and career planning help-line and online platform to provide incumbent workers with career counseling, resources, etc. </a:t>
                      </a:r>
                    </a:p>
                    <a:p>
                      <a:pPr marL="285750" indent="-285750">
                        <a:buFont typeface="Wingdings" panose="05000000000000000000" pitchFamily="2" charset="2"/>
                        <a:buChar char="Ø"/>
                      </a:pPr>
                      <a:endParaRPr lang="en-US" sz="1400" dirty="0"/>
                    </a:p>
                    <a:p>
                      <a:pPr marL="285750" indent="-285750">
                        <a:buFont typeface="Wingdings" panose="05000000000000000000" pitchFamily="2" charset="2"/>
                        <a:buChar char="Ø"/>
                      </a:pPr>
                      <a:r>
                        <a:rPr lang="en-US" sz="1400" dirty="0"/>
                        <a:t>$1,500,000.00 to ACCD to regrant a performance-based contract for statewide delivery of a SmallBusiness411 helpline and website to help small businesses navigate available resources </a:t>
                      </a:r>
                    </a:p>
                    <a:p>
                      <a:pPr marL="285750" indent="-285750">
                        <a:buFont typeface="Wingdings" panose="05000000000000000000" pitchFamily="2" charset="2"/>
                        <a:buChar char="Ø"/>
                      </a:pPr>
                      <a:endParaRPr lang="en-US" sz="1400" dirty="0"/>
                    </a:p>
                    <a:p>
                      <a:pPr marL="285750" indent="-285750">
                        <a:buFont typeface="Wingdings" panose="05000000000000000000" pitchFamily="2" charset="2"/>
                        <a:buChar char="Ø"/>
                      </a:pPr>
                      <a:r>
                        <a:rPr lang="en-US" sz="1400" dirty="0"/>
                        <a:t>$2,000,000.00 to ACCD to regrant to the Vermont Sustainable Jobs Fund to assemble, develop, and design the content, delivery model, and statewide roll-out of a new employer initiative to upskill employers </a:t>
                      </a:r>
                    </a:p>
                    <a:p>
                      <a:pPr marL="285750" indent="-285750">
                        <a:buFont typeface="Wingdings" panose="05000000000000000000" pitchFamily="2" charset="2"/>
                        <a:buChar char="Ø"/>
                      </a:pPr>
                      <a:endParaRPr lang="en-US" sz="1400" dirty="0"/>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400" dirty="0"/>
                        <a:t>$1,500,000.00 to the Department of Corrections to expand capacity of Community Justice Centers or other retraining nonprofit organizations </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en-US" sz="1400" dirty="0"/>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400" dirty="0"/>
                        <a:t>Two-year exemption from pension and retirement benefit rules that restrict or limit retired workers from returning to the workforce during the pandemic</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400" dirty="0"/>
                        <a:t>H.494: credit for hiring workers with barriers to employment </a:t>
                      </a:r>
                    </a:p>
                    <a:p>
                      <a:pPr marL="285750" indent="-285750">
                        <a:buFont typeface="Wingdings" panose="05000000000000000000" pitchFamily="2" charset="2"/>
                        <a:buChar char="Ø"/>
                      </a:pPr>
                      <a:endParaRPr lang="en-US" sz="1400" dirty="0"/>
                    </a:p>
                  </a:txBody>
                  <a:tcPr/>
                </a:tc>
                <a:extLst>
                  <a:ext uri="{0D108BD9-81ED-4DB2-BD59-A6C34878D82A}">
                    <a16:rowId xmlns:a16="http://schemas.microsoft.com/office/drawing/2014/main" val="3998595980"/>
                  </a:ext>
                </a:extLst>
              </a:tr>
            </a:tbl>
          </a:graphicData>
        </a:graphic>
      </p:graphicFrame>
      <p:pic>
        <p:nvPicPr>
          <p:cNvPr id="5" name="Picture 4" descr="Text&#10;&#10;Description automatically generated">
            <a:extLst>
              <a:ext uri="{FF2B5EF4-FFF2-40B4-BE49-F238E27FC236}">
                <a16:creationId xmlns:a16="http://schemas.microsoft.com/office/drawing/2014/main" id="{2AD66517-C04B-4D00-83CC-722011EFC5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6320" y="6036525"/>
            <a:ext cx="2265680" cy="821475"/>
          </a:xfrm>
          <a:prstGeom prst="rect">
            <a:avLst/>
          </a:prstGeom>
        </p:spPr>
      </p:pic>
    </p:spTree>
    <p:extLst>
      <p:ext uri="{BB962C8B-B14F-4D97-AF65-F5344CB8AC3E}">
        <p14:creationId xmlns:p14="http://schemas.microsoft.com/office/powerpoint/2010/main" val="656817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75A98-AF10-43A2-9987-1E7D8FDA30F5}"/>
              </a:ext>
            </a:extLst>
          </p:cNvPr>
          <p:cNvSpPr>
            <a:spLocks noGrp="1"/>
          </p:cNvSpPr>
          <p:nvPr>
            <p:ph type="title"/>
          </p:nvPr>
        </p:nvSpPr>
        <p:spPr>
          <a:xfrm>
            <a:off x="0" y="0"/>
            <a:ext cx="12192000" cy="996949"/>
          </a:xfrm>
          <a:solidFill>
            <a:srgbClr val="106635"/>
          </a:solidFill>
        </p:spPr>
        <p:txBody>
          <a:bodyPr>
            <a:normAutofit/>
          </a:bodyPr>
          <a:lstStyle/>
          <a:p>
            <a:pPr algn="ctr"/>
            <a:r>
              <a:rPr lang="en-US" b="1">
                <a:solidFill>
                  <a:schemeClr val="bg1"/>
                </a:solidFill>
              </a:rPr>
              <a:t>Health Care Workforce/Nurses</a:t>
            </a:r>
            <a:endParaRPr lang="en-US" b="1" dirty="0">
              <a:solidFill>
                <a:schemeClr val="bg1"/>
              </a:solidFill>
            </a:endParaRPr>
          </a:p>
        </p:txBody>
      </p:sp>
      <p:graphicFrame>
        <p:nvGraphicFramePr>
          <p:cNvPr id="8" name="Table 8">
            <a:extLst>
              <a:ext uri="{FF2B5EF4-FFF2-40B4-BE49-F238E27FC236}">
                <a16:creationId xmlns:a16="http://schemas.microsoft.com/office/drawing/2014/main" id="{6C69F43E-E49B-4881-91DA-AD9187590F7F}"/>
              </a:ext>
            </a:extLst>
          </p:cNvPr>
          <p:cNvGraphicFramePr>
            <a:graphicFrameLocks noGrp="1"/>
          </p:cNvGraphicFramePr>
          <p:nvPr>
            <p:extLst>
              <p:ext uri="{D42A27DB-BD31-4B8C-83A1-F6EECF244321}">
                <p14:modId xmlns:p14="http://schemas.microsoft.com/office/powerpoint/2010/main" val="2522006001"/>
              </p:ext>
            </p:extLst>
          </p:nvPr>
        </p:nvGraphicFramePr>
        <p:xfrm>
          <a:off x="0" y="1097279"/>
          <a:ext cx="12192000" cy="5760719"/>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3023166122"/>
                    </a:ext>
                  </a:extLst>
                </a:gridCol>
                <a:gridCol w="4064000">
                  <a:extLst>
                    <a:ext uri="{9D8B030D-6E8A-4147-A177-3AD203B41FA5}">
                      <a16:colId xmlns:a16="http://schemas.microsoft.com/office/drawing/2014/main" val="2296033154"/>
                    </a:ext>
                  </a:extLst>
                </a:gridCol>
                <a:gridCol w="4064000">
                  <a:extLst>
                    <a:ext uri="{9D8B030D-6E8A-4147-A177-3AD203B41FA5}">
                      <a16:colId xmlns:a16="http://schemas.microsoft.com/office/drawing/2014/main" val="1573396753"/>
                    </a:ext>
                  </a:extLst>
                </a:gridCol>
              </a:tblGrid>
              <a:tr h="376747">
                <a:tc>
                  <a:txBody>
                    <a:bodyPr/>
                    <a:lstStyle/>
                    <a:p>
                      <a:pPr algn="ctr"/>
                      <a:r>
                        <a:rPr lang="en-US"/>
                        <a:t>Governor Scott</a:t>
                      </a:r>
                      <a:endParaRPr lang="en-US" dirty="0"/>
                    </a:p>
                  </a:txBody>
                  <a:tcPr>
                    <a:solidFill>
                      <a:srgbClr val="106635"/>
                    </a:solidFill>
                  </a:tcPr>
                </a:tc>
                <a:tc>
                  <a:txBody>
                    <a:bodyPr/>
                    <a:lstStyle/>
                    <a:p>
                      <a:pPr algn="ctr"/>
                      <a:r>
                        <a:rPr lang="en-US"/>
                        <a:t>H.703</a:t>
                      </a:r>
                      <a:endParaRPr lang="en-US" dirty="0"/>
                    </a:p>
                  </a:txBody>
                  <a:tcPr>
                    <a:solidFill>
                      <a:srgbClr val="106635"/>
                    </a:solidFill>
                  </a:tcPr>
                </a:tc>
                <a:tc>
                  <a:txBody>
                    <a:bodyPr/>
                    <a:lstStyle/>
                    <a:p>
                      <a:pPr algn="ctr"/>
                      <a:r>
                        <a:rPr lang="en-US"/>
                        <a:t>Other</a:t>
                      </a:r>
                      <a:endParaRPr lang="en-US" dirty="0"/>
                    </a:p>
                  </a:txBody>
                  <a:tcPr>
                    <a:solidFill>
                      <a:srgbClr val="106635"/>
                    </a:solidFill>
                  </a:tcPr>
                </a:tc>
                <a:extLst>
                  <a:ext uri="{0D108BD9-81ED-4DB2-BD59-A6C34878D82A}">
                    <a16:rowId xmlns:a16="http://schemas.microsoft.com/office/drawing/2014/main" val="2608090984"/>
                  </a:ext>
                </a:extLst>
              </a:tr>
              <a:tr h="5383972">
                <a:tc>
                  <a:txBody>
                    <a:bodyPr/>
                    <a:lstStyle/>
                    <a:p>
                      <a:pPr marL="285750" indent="-285750">
                        <a:buFont typeface="Wingdings" panose="05000000000000000000" pitchFamily="2" charset="2"/>
                        <a:buChar char="Ø"/>
                      </a:pPr>
                      <a:r>
                        <a:rPr lang="en-US" sz="1400"/>
                        <a:t>$15,000,000 fund for nurse retention payments, recruitment activities, and to support relocation costs for international nurses</a:t>
                      </a:r>
                    </a:p>
                    <a:p>
                      <a:pPr marL="285750" indent="-285750">
                        <a:buFont typeface="Wingdings" panose="05000000000000000000" pitchFamily="2" charset="2"/>
                        <a:buChar char="Ø"/>
                      </a:pPr>
                      <a:endParaRPr lang="en-US" sz="1400"/>
                    </a:p>
                    <a:p>
                      <a:pPr marL="285750" indent="-285750">
                        <a:buFont typeface="Wingdings" panose="05000000000000000000" pitchFamily="2" charset="2"/>
                        <a:buChar char="Ø"/>
                      </a:pPr>
                      <a:r>
                        <a:rPr lang="en-US" sz="1400"/>
                        <a:t>$18,000,000 from Federal relief funds to invest in training, retention, and recruitment to our Home and Community Based Services workforce</a:t>
                      </a:r>
                    </a:p>
                    <a:p>
                      <a:pPr marL="285750" indent="-285750">
                        <a:buFont typeface="Wingdings" panose="05000000000000000000" pitchFamily="2" charset="2"/>
                        <a:buChar char="Ø"/>
                      </a:pPr>
                      <a:endParaRPr lang="en-US" sz="1400"/>
                    </a:p>
                    <a:p>
                      <a:pPr marL="285750" indent="-285750">
                        <a:buFont typeface="Wingdings" panose="05000000000000000000" pitchFamily="2" charset="2"/>
                        <a:buChar char="Ø"/>
                      </a:pPr>
                      <a:r>
                        <a:rPr lang="en-US" sz="1400"/>
                        <a:t>$3,000,000  for nursing scholarships with a one-year commitment to work in Vermont</a:t>
                      </a:r>
                    </a:p>
                    <a:p>
                      <a:pPr marL="285750" indent="-285750">
                        <a:buFont typeface="Wingdings" panose="05000000000000000000" pitchFamily="2" charset="2"/>
                        <a:buChar char="Ø"/>
                      </a:pPr>
                      <a:endParaRPr lang="en-US" sz="1400"/>
                    </a:p>
                    <a:p>
                      <a:pPr marL="285750" indent="-285750">
                        <a:buFont typeface="Wingdings" panose="05000000000000000000" pitchFamily="2" charset="2"/>
                        <a:buChar char="Ø"/>
                      </a:pPr>
                      <a:r>
                        <a:rPr lang="en-US" sz="1400"/>
                        <a:t>$2,000,000 for nursing loan repayment (based on employment in Vermont)</a:t>
                      </a:r>
                    </a:p>
                    <a:p>
                      <a:pPr marL="285750" indent="-285750">
                        <a:buFont typeface="Wingdings" panose="05000000000000000000" pitchFamily="2" charset="2"/>
                        <a:buChar char="Ø"/>
                      </a:pPr>
                      <a:endParaRPr lang="en-US" sz="1400"/>
                    </a:p>
                    <a:p>
                      <a:pPr marL="285750" indent="-285750">
                        <a:buFont typeface="Wingdings" panose="05000000000000000000" pitchFamily="2" charset="2"/>
                        <a:buChar char="Ø"/>
                      </a:pPr>
                      <a:r>
                        <a:rPr lang="en-US" sz="1400"/>
                        <a:t>Creating income tax credit for nurses and nurse educators of $1,000 per person</a:t>
                      </a:r>
                      <a:endParaRPr lang="en-US" sz="1400" dirty="0"/>
                    </a:p>
                  </a:txBody>
                  <a:tcPr/>
                </a:tc>
                <a:tc>
                  <a:txBody>
                    <a:bodyPr/>
                    <a:lstStyle/>
                    <a:p>
                      <a:pPr marL="285750" indent="-285750">
                        <a:buFont typeface="Wingdings" panose="05000000000000000000" pitchFamily="2" charset="2"/>
                        <a:buChar char="Ø"/>
                      </a:pPr>
                      <a:r>
                        <a:rPr lang="en-US" sz="1400"/>
                        <a:t>$1,000,000 for UVM and VSU mental health nursing program</a:t>
                      </a:r>
                    </a:p>
                    <a:p>
                      <a:pPr marL="285750" indent="-285750">
                        <a:buFont typeface="Wingdings" panose="05000000000000000000" pitchFamily="2" charset="2"/>
                        <a:buChar char="Ø"/>
                      </a:pPr>
                      <a:endParaRPr lang="en-US" sz="1400"/>
                    </a:p>
                    <a:p>
                      <a:pPr marL="285750" indent="-285750">
                        <a:buFont typeface="Wingdings" panose="05000000000000000000" pitchFamily="2" charset="2"/>
                        <a:buChar char="Ø"/>
                      </a:pPr>
                      <a:r>
                        <a:rPr lang="en-US" sz="1400"/>
                        <a:t>$6,000,000 to VSU to double the nursing program capacity</a:t>
                      </a:r>
                    </a:p>
                    <a:p>
                      <a:pPr marL="285750" indent="-285750">
                        <a:buFont typeface="Wingdings" panose="05000000000000000000" pitchFamily="2" charset="2"/>
                        <a:buChar char="Ø"/>
                      </a:pPr>
                      <a:endParaRPr lang="en-US" sz="1400"/>
                    </a:p>
                    <a:p>
                      <a:pPr marL="285750" indent="-285750">
                        <a:buFont typeface="Wingdings" panose="05000000000000000000" pitchFamily="2" charset="2"/>
                        <a:buChar char="Ø"/>
                      </a:pPr>
                      <a:r>
                        <a:rPr lang="en-US" sz="1400"/>
                        <a:t>$3,000,000 for UVM to scale up its nursing program by 50%</a:t>
                      </a:r>
                    </a:p>
                    <a:p>
                      <a:pPr marL="285750" indent="-285750">
                        <a:buFont typeface="Wingdings" panose="05000000000000000000" pitchFamily="2" charset="2"/>
                        <a:buChar char="Ø"/>
                      </a:pPr>
                      <a:endParaRPr lang="en-US" sz="1400"/>
                    </a:p>
                    <a:p>
                      <a:pPr marL="285750" indent="-285750">
                        <a:buFont typeface="Wingdings" panose="05000000000000000000" pitchFamily="2" charset="2"/>
                        <a:buChar char="Ø"/>
                      </a:pPr>
                      <a:r>
                        <a:rPr lang="en-US" sz="1400"/>
                        <a:t>$2,000,000 to AHS for project management, stakeholder participation, and implementation costs of the Health Care Workforce Development Strategic Plan, exclusive of financial incentive programs </a:t>
                      </a:r>
                      <a:endParaRPr lang="en-US" sz="1400" dirty="0"/>
                    </a:p>
                  </a:txBody>
                  <a:tcPr/>
                </a:tc>
                <a:tc>
                  <a:txBody>
                    <a:bodyPr/>
                    <a:lstStyle/>
                    <a:p>
                      <a:pPr marL="285750" indent="-285750">
                        <a:buFont typeface="Wingdings" panose="05000000000000000000" pitchFamily="2" charset="2"/>
                        <a:buChar char="Ø"/>
                      </a:pPr>
                      <a:r>
                        <a:rPr lang="en-US" sz="1400"/>
                        <a:t>FY22 BAA currently includes $60,000,000 for health care workforce retention supports</a:t>
                      </a:r>
                    </a:p>
                    <a:p>
                      <a:pPr marL="285750" indent="-285750">
                        <a:buFont typeface="Wingdings" panose="05000000000000000000" pitchFamily="2" charset="2"/>
                        <a:buChar char="Ø"/>
                      </a:pPr>
                      <a:endParaRPr lang="en-US" sz="1400"/>
                    </a:p>
                    <a:p>
                      <a:pPr marL="285750" indent="-285750">
                        <a:buFont typeface="Wingdings" panose="05000000000000000000" pitchFamily="2" charset="2"/>
                        <a:buChar char="Ø"/>
                      </a:pPr>
                      <a:r>
                        <a:rPr lang="en-US" sz="1400"/>
                        <a:t>H.472: $1,000,000 to create the Vermont Nursing Scholarship Program for nursing students who commit to working as a nurse in Vermont for at least one year for each year of scholarship awarded </a:t>
                      </a:r>
                    </a:p>
                    <a:p>
                      <a:pPr marL="285750" indent="-285750">
                        <a:buFont typeface="Wingdings" panose="05000000000000000000" pitchFamily="2" charset="2"/>
                        <a:buChar char="Ø"/>
                      </a:pPr>
                      <a:endParaRPr lang="en-US" sz="1400"/>
                    </a:p>
                    <a:p>
                      <a:pPr marL="285750" indent="-285750">
                        <a:buFont typeface="Wingdings" panose="05000000000000000000" pitchFamily="2" charset="2"/>
                        <a:buChar char="Ø"/>
                      </a:pPr>
                      <a:r>
                        <a:rPr lang="en-US" sz="1400"/>
                        <a:t>S.196: tuition assistance, loan repayment, and relocation assistance for dental professionals </a:t>
                      </a:r>
                    </a:p>
                    <a:p>
                      <a:pPr marL="285750" indent="-285750">
                        <a:buFont typeface="Wingdings" panose="05000000000000000000" pitchFamily="2" charset="2"/>
                        <a:buChar char="Ø"/>
                      </a:pPr>
                      <a:endParaRPr lang="en-US" sz="1400"/>
                    </a:p>
                    <a:p>
                      <a:pPr marL="285750" indent="-285750">
                        <a:buFont typeface="Wingdings" panose="05000000000000000000" pitchFamily="2" charset="2"/>
                        <a:buChar char="Ø"/>
                      </a:pPr>
                      <a:r>
                        <a:rPr lang="en-US" sz="1400"/>
                        <a:t>H.332: loan repayment for physician assistants </a:t>
                      </a:r>
                    </a:p>
                    <a:p>
                      <a:pPr marL="285750" indent="-285750">
                        <a:buFont typeface="Wingdings" panose="05000000000000000000" pitchFamily="2" charset="2"/>
                        <a:buChar char="Ø"/>
                      </a:pPr>
                      <a:endParaRPr lang="en-US" sz="1400"/>
                    </a:p>
                    <a:p>
                      <a:pPr marL="285750" indent="-285750">
                        <a:buFont typeface="Wingdings" panose="05000000000000000000" pitchFamily="2" charset="2"/>
                        <a:buChar char="Ø"/>
                      </a:pPr>
                      <a:r>
                        <a:rPr lang="en-US" sz="1400"/>
                        <a:t>H.437: Deemed licensure for out-of-state health care professionals</a:t>
                      </a:r>
                    </a:p>
                    <a:p>
                      <a:pPr marL="285750" indent="-285750">
                        <a:buFont typeface="Wingdings" panose="05000000000000000000" pitchFamily="2" charset="2"/>
                        <a:buChar char="Ø"/>
                      </a:pPr>
                      <a:endParaRPr lang="en-US" sz="1400"/>
                    </a:p>
                    <a:p>
                      <a:pPr marL="285750" indent="-285750">
                        <a:buFont typeface="Wingdings" panose="05000000000000000000" pitchFamily="2" charset="2"/>
                        <a:buChar char="Ø"/>
                      </a:pPr>
                      <a:r>
                        <a:rPr lang="en-US" sz="1400"/>
                        <a:t>S.165: opportunities for certain mental health and SUD treatment professionals to count credits for educational programming toward both continuing education requirements and course requirements for  advanced degrees</a:t>
                      </a:r>
                      <a:endParaRPr lang="en-US" sz="1400" dirty="0"/>
                    </a:p>
                  </a:txBody>
                  <a:tcPr/>
                </a:tc>
                <a:extLst>
                  <a:ext uri="{0D108BD9-81ED-4DB2-BD59-A6C34878D82A}">
                    <a16:rowId xmlns:a16="http://schemas.microsoft.com/office/drawing/2014/main" val="3998595980"/>
                  </a:ext>
                </a:extLst>
              </a:tr>
            </a:tbl>
          </a:graphicData>
        </a:graphic>
      </p:graphicFrame>
      <p:pic>
        <p:nvPicPr>
          <p:cNvPr id="4" name="Picture 3" descr="Text&#10;&#10;Description automatically generated">
            <a:extLst>
              <a:ext uri="{FF2B5EF4-FFF2-40B4-BE49-F238E27FC236}">
                <a16:creationId xmlns:a16="http://schemas.microsoft.com/office/drawing/2014/main" id="{4A6529C4-372C-47FA-92D4-C64E4A2FE0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05603" y="6210300"/>
            <a:ext cx="1786398" cy="647700"/>
          </a:xfrm>
          <a:prstGeom prst="rect">
            <a:avLst/>
          </a:prstGeom>
        </p:spPr>
      </p:pic>
    </p:spTree>
    <p:extLst>
      <p:ext uri="{BB962C8B-B14F-4D97-AF65-F5344CB8AC3E}">
        <p14:creationId xmlns:p14="http://schemas.microsoft.com/office/powerpoint/2010/main" val="2921737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75A98-AF10-43A2-9987-1E7D8FDA30F5}"/>
              </a:ext>
            </a:extLst>
          </p:cNvPr>
          <p:cNvSpPr>
            <a:spLocks noGrp="1"/>
          </p:cNvSpPr>
          <p:nvPr>
            <p:ph type="title"/>
          </p:nvPr>
        </p:nvSpPr>
        <p:spPr>
          <a:xfrm>
            <a:off x="0" y="0"/>
            <a:ext cx="12192000" cy="996949"/>
          </a:xfrm>
          <a:solidFill>
            <a:srgbClr val="106635"/>
          </a:solidFill>
        </p:spPr>
        <p:txBody>
          <a:bodyPr>
            <a:normAutofit/>
          </a:bodyPr>
          <a:lstStyle/>
          <a:p>
            <a:pPr algn="ctr"/>
            <a:r>
              <a:rPr lang="en-US" b="1" dirty="0">
                <a:solidFill>
                  <a:schemeClr val="bg1"/>
                </a:solidFill>
              </a:rPr>
              <a:t>Childcare Workforce</a:t>
            </a:r>
          </a:p>
        </p:txBody>
      </p:sp>
      <p:graphicFrame>
        <p:nvGraphicFramePr>
          <p:cNvPr id="8" name="Table 8">
            <a:extLst>
              <a:ext uri="{FF2B5EF4-FFF2-40B4-BE49-F238E27FC236}">
                <a16:creationId xmlns:a16="http://schemas.microsoft.com/office/drawing/2014/main" id="{6C69F43E-E49B-4881-91DA-AD9187590F7F}"/>
              </a:ext>
            </a:extLst>
          </p:cNvPr>
          <p:cNvGraphicFramePr>
            <a:graphicFrameLocks noGrp="1"/>
          </p:cNvGraphicFramePr>
          <p:nvPr>
            <p:extLst>
              <p:ext uri="{D42A27DB-BD31-4B8C-83A1-F6EECF244321}">
                <p14:modId xmlns:p14="http://schemas.microsoft.com/office/powerpoint/2010/main" val="197712102"/>
              </p:ext>
            </p:extLst>
          </p:nvPr>
        </p:nvGraphicFramePr>
        <p:xfrm>
          <a:off x="0" y="1103840"/>
          <a:ext cx="12192000" cy="5754159"/>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3023166122"/>
                    </a:ext>
                  </a:extLst>
                </a:gridCol>
                <a:gridCol w="4064000">
                  <a:extLst>
                    <a:ext uri="{9D8B030D-6E8A-4147-A177-3AD203B41FA5}">
                      <a16:colId xmlns:a16="http://schemas.microsoft.com/office/drawing/2014/main" val="2296033154"/>
                    </a:ext>
                  </a:extLst>
                </a:gridCol>
                <a:gridCol w="4064000">
                  <a:extLst>
                    <a:ext uri="{9D8B030D-6E8A-4147-A177-3AD203B41FA5}">
                      <a16:colId xmlns:a16="http://schemas.microsoft.com/office/drawing/2014/main" val="1573396753"/>
                    </a:ext>
                  </a:extLst>
                </a:gridCol>
              </a:tblGrid>
              <a:tr h="382214">
                <a:tc>
                  <a:txBody>
                    <a:bodyPr/>
                    <a:lstStyle/>
                    <a:p>
                      <a:pPr algn="ctr"/>
                      <a:r>
                        <a:rPr lang="en-US" dirty="0"/>
                        <a:t>Governor Scott</a:t>
                      </a:r>
                    </a:p>
                  </a:txBody>
                  <a:tcPr>
                    <a:solidFill>
                      <a:srgbClr val="106635"/>
                    </a:solidFill>
                  </a:tcPr>
                </a:tc>
                <a:tc>
                  <a:txBody>
                    <a:bodyPr/>
                    <a:lstStyle/>
                    <a:p>
                      <a:pPr algn="ctr"/>
                      <a:r>
                        <a:rPr lang="en-US" dirty="0"/>
                        <a:t>H.703</a:t>
                      </a:r>
                    </a:p>
                  </a:txBody>
                  <a:tcPr>
                    <a:solidFill>
                      <a:srgbClr val="106635"/>
                    </a:solidFill>
                  </a:tcPr>
                </a:tc>
                <a:tc>
                  <a:txBody>
                    <a:bodyPr/>
                    <a:lstStyle/>
                    <a:p>
                      <a:pPr algn="ctr"/>
                      <a:r>
                        <a:rPr lang="en-US" dirty="0"/>
                        <a:t>Other</a:t>
                      </a:r>
                    </a:p>
                  </a:txBody>
                  <a:tcPr>
                    <a:solidFill>
                      <a:srgbClr val="106635"/>
                    </a:solidFill>
                  </a:tcPr>
                </a:tc>
                <a:extLst>
                  <a:ext uri="{0D108BD9-81ED-4DB2-BD59-A6C34878D82A}">
                    <a16:rowId xmlns:a16="http://schemas.microsoft.com/office/drawing/2014/main" val="2608090984"/>
                  </a:ext>
                </a:extLst>
              </a:tr>
              <a:tr h="5371945">
                <a:tc>
                  <a:txBody>
                    <a:bodyPr/>
                    <a:lstStyle/>
                    <a:p>
                      <a:pPr marL="285750" indent="-285750">
                        <a:buFont typeface="Wingdings" panose="05000000000000000000" pitchFamily="2" charset="2"/>
                        <a:buChar char="Ø"/>
                      </a:pPr>
                      <a:r>
                        <a:rPr lang="en-US" sz="1600" dirty="0"/>
                        <a:t>$5,000,000 base increase in our Child Care Financial Assistance Program (CCFAP), which also supports salaries</a:t>
                      </a:r>
                    </a:p>
                    <a:p>
                      <a:pPr marL="0" indent="0">
                        <a:buFont typeface="Wingdings" panose="05000000000000000000" pitchFamily="2" charset="2"/>
                        <a:buNone/>
                      </a:pPr>
                      <a:endParaRPr lang="en-US" sz="1600" dirty="0"/>
                    </a:p>
                    <a:p>
                      <a:pPr marL="285750" indent="-285750">
                        <a:buFont typeface="Wingdings" panose="05000000000000000000" pitchFamily="2" charset="2"/>
                        <a:buChar char="Ø"/>
                      </a:pPr>
                      <a:r>
                        <a:rPr lang="en-US" sz="1600" dirty="0"/>
                        <a:t>Proposed income tax credit for childcare workers as well as $1,000 per person </a:t>
                      </a:r>
                    </a:p>
                  </a:txBody>
                  <a:tcPr/>
                </a:tc>
                <a:tc>
                  <a:txBody>
                    <a:bodyPr/>
                    <a:lstStyle/>
                    <a:p>
                      <a:endParaRPr lang="en-US"/>
                    </a:p>
                  </a:txBody>
                  <a:tcPr/>
                </a:tc>
                <a:tc>
                  <a:txBody>
                    <a:bodyPr/>
                    <a:lstStyle/>
                    <a:p>
                      <a:pPr marL="285750" indent="-285750">
                        <a:buFont typeface="Wingdings" panose="05000000000000000000" pitchFamily="2" charset="2"/>
                        <a:buChar char="Ø"/>
                      </a:pPr>
                      <a:r>
                        <a:rPr lang="en-US" dirty="0"/>
                        <a:t>FY22 Budget Adjustment: Currently contains $6,000,000 for childcare workforce retention payments</a:t>
                      </a:r>
                    </a:p>
                    <a:p>
                      <a:pPr marL="285750" indent="-285750">
                        <a:buFont typeface="Wingdings" panose="05000000000000000000" pitchFamily="2" charset="2"/>
                        <a:buChar char="Ø"/>
                      </a:pPr>
                      <a:endParaRPr lang="en-US" dirty="0"/>
                    </a:p>
                    <a:p>
                      <a:pPr marL="285750" indent="-285750">
                        <a:buFont typeface="Wingdings" panose="05000000000000000000" pitchFamily="2" charset="2"/>
                        <a:buChar char="Ø"/>
                      </a:pPr>
                      <a:r>
                        <a:rPr lang="en-US" dirty="0"/>
                        <a:t>H.676: establish child care capacity development grants to expand and enhance child care sites, encourage private investment in child care facilities, promote the availability of high-quality, affordable child case through the State and provide cooperation between private nonprofit child care organizations, child care facilities, and the Department for Children and Families </a:t>
                      </a:r>
                    </a:p>
                  </a:txBody>
                  <a:tcPr/>
                </a:tc>
                <a:extLst>
                  <a:ext uri="{0D108BD9-81ED-4DB2-BD59-A6C34878D82A}">
                    <a16:rowId xmlns:a16="http://schemas.microsoft.com/office/drawing/2014/main" val="3998595980"/>
                  </a:ext>
                </a:extLst>
              </a:tr>
            </a:tbl>
          </a:graphicData>
        </a:graphic>
      </p:graphicFrame>
      <p:pic>
        <p:nvPicPr>
          <p:cNvPr id="5" name="Picture 4" descr="Text&#10;&#10;Description automatically generated">
            <a:extLst>
              <a:ext uri="{FF2B5EF4-FFF2-40B4-BE49-F238E27FC236}">
                <a16:creationId xmlns:a16="http://schemas.microsoft.com/office/drawing/2014/main" id="{CABF2C0C-9059-4F30-AF41-443126B3A5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6321" y="6036525"/>
            <a:ext cx="2265680" cy="821475"/>
          </a:xfrm>
          <a:prstGeom prst="rect">
            <a:avLst/>
          </a:prstGeom>
        </p:spPr>
      </p:pic>
    </p:spTree>
    <p:extLst>
      <p:ext uri="{BB962C8B-B14F-4D97-AF65-F5344CB8AC3E}">
        <p14:creationId xmlns:p14="http://schemas.microsoft.com/office/powerpoint/2010/main" val="3518705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75A98-AF10-43A2-9987-1E7D8FDA30F5}"/>
              </a:ext>
            </a:extLst>
          </p:cNvPr>
          <p:cNvSpPr>
            <a:spLocks noGrp="1"/>
          </p:cNvSpPr>
          <p:nvPr>
            <p:ph type="title"/>
          </p:nvPr>
        </p:nvSpPr>
        <p:spPr>
          <a:xfrm>
            <a:off x="0" y="0"/>
            <a:ext cx="12192000" cy="996949"/>
          </a:xfrm>
          <a:solidFill>
            <a:srgbClr val="106635"/>
          </a:solidFill>
        </p:spPr>
        <p:txBody>
          <a:bodyPr>
            <a:normAutofit/>
          </a:bodyPr>
          <a:lstStyle/>
          <a:p>
            <a:pPr algn="ctr"/>
            <a:r>
              <a:rPr lang="en-US" b="1" dirty="0">
                <a:solidFill>
                  <a:schemeClr val="bg1"/>
                </a:solidFill>
              </a:rPr>
              <a:t>Post-Secondary Education</a:t>
            </a:r>
          </a:p>
        </p:txBody>
      </p:sp>
      <p:graphicFrame>
        <p:nvGraphicFramePr>
          <p:cNvPr id="8" name="Table 8">
            <a:extLst>
              <a:ext uri="{FF2B5EF4-FFF2-40B4-BE49-F238E27FC236}">
                <a16:creationId xmlns:a16="http://schemas.microsoft.com/office/drawing/2014/main" id="{6C69F43E-E49B-4881-91DA-AD9187590F7F}"/>
              </a:ext>
            </a:extLst>
          </p:cNvPr>
          <p:cNvGraphicFramePr>
            <a:graphicFrameLocks noGrp="1"/>
          </p:cNvGraphicFramePr>
          <p:nvPr>
            <p:extLst>
              <p:ext uri="{D42A27DB-BD31-4B8C-83A1-F6EECF244321}">
                <p14:modId xmlns:p14="http://schemas.microsoft.com/office/powerpoint/2010/main" val="1241940427"/>
              </p:ext>
            </p:extLst>
          </p:nvPr>
        </p:nvGraphicFramePr>
        <p:xfrm>
          <a:off x="0" y="1115878"/>
          <a:ext cx="12192000" cy="5742122"/>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3023166122"/>
                    </a:ext>
                  </a:extLst>
                </a:gridCol>
                <a:gridCol w="4064000">
                  <a:extLst>
                    <a:ext uri="{9D8B030D-6E8A-4147-A177-3AD203B41FA5}">
                      <a16:colId xmlns:a16="http://schemas.microsoft.com/office/drawing/2014/main" val="2296033154"/>
                    </a:ext>
                  </a:extLst>
                </a:gridCol>
                <a:gridCol w="4064000">
                  <a:extLst>
                    <a:ext uri="{9D8B030D-6E8A-4147-A177-3AD203B41FA5}">
                      <a16:colId xmlns:a16="http://schemas.microsoft.com/office/drawing/2014/main" val="1573396753"/>
                    </a:ext>
                  </a:extLst>
                </a:gridCol>
              </a:tblGrid>
              <a:tr h="412425">
                <a:tc>
                  <a:txBody>
                    <a:bodyPr/>
                    <a:lstStyle/>
                    <a:p>
                      <a:pPr algn="ctr"/>
                      <a:r>
                        <a:rPr lang="en-US" dirty="0"/>
                        <a:t>Governor Scott</a:t>
                      </a:r>
                    </a:p>
                  </a:txBody>
                  <a:tcPr>
                    <a:solidFill>
                      <a:srgbClr val="106635"/>
                    </a:solidFill>
                  </a:tcPr>
                </a:tc>
                <a:tc>
                  <a:txBody>
                    <a:bodyPr/>
                    <a:lstStyle/>
                    <a:p>
                      <a:pPr algn="ctr"/>
                      <a:r>
                        <a:rPr lang="en-US" dirty="0"/>
                        <a:t>H.703</a:t>
                      </a:r>
                    </a:p>
                  </a:txBody>
                  <a:tcPr>
                    <a:solidFill>
                      <a:srgbClr val="106635"/>
                    </a:solidFill>
                  </a:tcPr>
                </a:tc>
                <a:tc>
                  <a:txBody>
                    <a:bodyPr/>
                    <a:lstStyle/>
                    <a:p>
                      <a:pPr algn="ctr"/>
                      <a:r>
                        <a:rPr lang="en-US" dirty="0"/>
                        <a:t>Other</a:t>
                      </a:r>
                    </a:p>
                  </a:txBody>
                  <a:tcPr>
                    <a:solidFill>
                      <a:srgbClr val="106635"/>
                    </a:solidFill>
                  </a:tcPr>
                </a:tc>
                <a:extLst>
                  <a:ext uri="{0D108BD9-81ED-4DB2-BD59-A6C34878D82A}">
                    <a16:rowId xmlns:a16="http://schemas.microsoft.com/office/drawing/2014/main" val="2608090984"/>
                  </a:ext>
                </a:extLst>
              </a:tr>
              <a:tr h="5329697">
                <a:tc>
                  <a:txBody>
                    <a:bodyPr/>
                    <a:lstStyle/>
                    <a:p>
                      <a:pPr marL="285750" indent="-285750">
                        <a:buFont typeface="Wingdings" panose="05000000000000000000" pitchFamily="2" charset="2"/>
                        <a:buChar char="Ø"/>
                      </a:pPr>
                      <a:r>
                        <a:rPr lang="en-US" sz="1600" dirty="0"/>
                        <a:t>$1,000,000 to the VSAC Advancement Grant Program</a:t>
                      </a:r>
                    </a:p>
                    <a:p>
                      <a:pPr marL="0" indent="0">
                        <a:buFont typeface="Wingdings" panose="05000000000000000000" pitchFamily="2" charset="2"/>
                        <a:buNone/>
                      </a:pPr>
                      <a:endParaRPr lang="en-US" sz="1600" dirty="0"/>
                    </a:p>
                    <a:p>
                      <a:pPr marL="285750" indent="-285750">
                        <a:buFont typeface="Wingdings" panose="05000000000000000000" pitchFamily="2" charset="2"/>
                        <a:buChar char="Ø"/>
                      </a:pPr>
                      <a:r>
                        <a:rPr lang="en-US" sz="1600" dirty="0"/>
                        <a:t>$1,500,000 to VSAC’s 802Opportunity Program, which creates the opportunity for tuition-free education at CCV for income eligible students</a:t>
                      </a:r>
                    </a:p>
                    <a:p>
                      <a:pPr marL="0" indent="0">
                        <a:buFont typeface="Wingdings" panose="05000000000000000000" pitchFamily="2" charset="2"/>
                        <a:buNone/>
                      </a:pPr>
                      <a:endParaRPr lang="en-US" sz="1600" dirty="0"/>
                    </a:p>
                    <a:p>
                      <a:pPr marL="285750" indent="-285750">
                        <a:buFont typeface="Wingdings" panose="05000000000000000000" pitchFamily="2" charset="2"/>
                        <a:buChar char="Ø"/>
                      </a:pPr>
                      <a:r>
                        <a:rPr lang="en-US" sz="1600" dirty="0"/>
                        <a:t>$10,000,000 to increase UVM’s base budget </a:t>
                      </a:r>
                    </a:p>
                    <a:p>
                      <a:pPr marL="285750" indent="-285750">
                        <a:buFont typeface="Wingdings" panose="05000000000000000000" pitchFamily="2" charset="2"/>
                        <a:buChar char="Ø"/>
                      </a:pPr>
                      <a:endParaRPr lang="en-US" sz="1600" dirty="0"/>
                    </a:p>
                    <a:p>
                      <a:pPr marL="285750" indent="-285750">
                        <a:buFont typeface="Wingdings" panose="05000000000000000000" pitchFamily="2" charset="2"/>
                        <a:buChar char="Ø"/>
                      </a:pPr>
                      <a:r>
                        <a:rPr lang="en-US" sz="1600" dirty="0"/>
                        <a:t>$5,000,000 increase to VSC’s base budget</a:t>
                      </a:r>
                    </a:p>
                    <a:p>
                      <a:pPr marL="285750" indent="-285750">
                        <a:buFont typeface="Wingdings" panose="05000000000000000000" pitchFamily="2" charset="2"/>
                        <a:buChar char="Ø"/>
                      </a:pPr>
                      <a:endParaRPr lang="en-US" sz="1600" dirty="0"/>
                    </a:p>
                  </a:txBody>
                  <a:tcPr/>
                </a:tc>
                <a:tc>
                  <a:txBody>
                    <a:bodyPr/>
                    <a:lstStyle/>
                    <a:p>
                      <a:pPr marL="285750" indent="-285750">
                        <a:buFont typeface="Wingdings" panose="05000000000000000000" pitchFamily="2" charset="2"/>
                        <a:buChar char="Ø"/>
                      </a:pPr>
                      <a:r>
                        <a:rPr lang="en-US" sz="1600" dirty="0"/>
                        <a:t>$3,000,000 to VSAC to administer up to $3,000.00 per individual for matching grants for paid Vermont internships or registered apprenticeships </a:t>
                      </a:r>
                    </a:p>
                    <a:p>
                      <a:pPr marL="0" indent="0">
                        <a:buFont typeface="Wingdings" panose="05000000000000000000" pitchFamily="2" charset="2"/>
                        <a:buNone/>
                      </a:pPr>
                      <a:endParaRPr lang="en-US" sz="1600" dirty="0"/>
                    </a:p>
                    <a:p>
                      <a:pPr marL="285750" indent="-285750">
                        <a:buFont typeface="Wingdings" panose="05000000000000000000" pitchFamily="2" charset="2"/>
                        <a:buChar char="Ø"/>
                      </a:pPr>
                      <a:r>
                        <a:rPr lang="en-US" sz="1600" dirty="0"/>
                        <a:t>$250,000 each to UVM and the VSU to support staff capacity to collaborate and respond to demand driven needs and an additional $250,000.00 to source the data and create and maintain accurate, curated Job Service/Database of jobs appropriate for recent graduates</a:t>
                      </a:r>
                    </a:p>
                    <a:p>
                      <a:pPr marL="0" indent="0">
                        <a:buFont typeface="Wingdings" panose="05000000000000000000" pitchFamily="2" charset="2"/>
                        <a:buNone/>
                      </a:pPr>
                      <a:endParaRPr lang="en-US" sz="1600" dirty="0"/>
                    </a:p>
                    <a:p>
                      <a:pPr marL="285750" indent="-285750">
                        <a:buFont typeface="Wingdings" panose="05000000000000000000" pitchFamily="2" charset="2"/>
                        <a:buChar char="Ø"/>
                      </a:pPr>
                      <a:r>
                        <a:rPr lang="en-US" sz="1600" dirty="0"/>
                        <a:t>$5,000,000 to the UVM Office of Engagement to administer and equitably grant a statewide grant program of $5,000.00 per graduate who stay to work in Vermont </a:t>
                      </a:r>
                    </a:p>
                    <a:p>
                      <a:pPr marL="285750" indent="-285750">
                        <a:buFont typeface="Wingdings" panose="05000000000000000000" pitchFamily="2" charset="2"/>
                        <a:buChar char="Ø"/>
                      </a:pPr>
                      <a:endParaRPr lang="en-US" sz="1600" dirty="0"/>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dirty="0"/>
                        <a:t>Create a Higher Education Strategy Task Force</a:t>
                      </a:r>
                    </a:p>
                  </a:txBody>
                  <a:tcPr/>
                </a:tc>
                <a:tc>
                  <a:txBody>
                    <a:bodyPr/>
                    <a:lstStyle/>
                    <a:p>
                      <a:pPr marL="285750" indent="-285750">
                        <a:buFont typeface="Wingdings" panose="05000000000000000000" pitchFamily="2" charset="2"/>
                        <a:buChar char="Ø"/>
                      </a:pPr>
                      <a:r>
                        <a:rPr lang="en-US" dirty="0"/>
                        <a:t>FY22 BAA currently includes $1,000,000 to UVM to provide up to two free classes for Vermonters seeking to transition to a new career or to enhance job skills</a:t>
                      </a:r>
                      <a:endParaRPr lang="en-US" dirty="0">
                        <a:solidFill>
                          <a:srgbClr val="FF0000"/>
                        </a:solidFill>
                        <a:highlight>
                          <a:srgbClr val="FFFF00"/>
                        </a:highlight>
                      </a:endParaRPr>
                    </a:p>
                    <a:p>
                      <a:pPr marL="285750" indent="-285750">
                        <a:buFont typeface="Wingdings" panose="05000000000000000000" pitchFamily="2" charset="2"/>
                        <a:buChar char="Ø"/>
                      </a:pPr>
                      <a:endParaRPr lang="en-US" dirty="0"/>
                    </a:p>
                    <a:p>
                      <a:pPr marL="285750" indent="-285750">
                        <a:buFont typeface="Wingdings" panose="05000000000000000000" pitchFamily="2" charset="2"/>
                        <a:buChar char="Ø"/>
                      </a:pPr>
                      <a:r>
                        <a:rPr lang="en-US" dirty="0"/>
                        <a:t>H.456: strategic goals in a manner and in an environment that is affordable, accessible, equitable, and relevant to Vermont’s needs </a:t>
                      </a:r>
                    </a:p>
                  </a:txBody>
                  <a:tcPr/>
                </a:tc>
                <a:extLst>
                  <a:ext uri="{0D108BD9-81ED-4DB2-BD59-A6C34878D82A}">
                    <a16:rowId xmlns:a16="http://schemas.microsoft.com/office/drawing/2014/main" val="3998595980"/>
                  </a:ext>
                </a:extLst>
              </a:tr>
            </a:tbl>
          </a:graphicData>
        </a:graphic>
      </p:graphicFrame>
      <p:pic>
        <p:nvPicPr>
          <p:cNvPr id="4" name="Picture 3" descr="Text&#10;&#10;Description automatically generated">
            <a:extLst>
              <a:ext uri="{FF2B5EF4-FFF2-40B4-BE49-F238E27FC236}">
                <a16:creationId xmlns:a16="http://schemas.microsoft.com/office/drawing/2014/main" id="{6EFA000D-59D4-4043-A465-42EE5C462C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6321" y="6036525"/>
            <a:ext cx="2265680" cy="821475"/>
          </a:xfrm>
          <a:prstGeom prst="rect">
            <a:avLst/>
          </a:prstGeom>
        </p:spPr>
      </p:pic>
    </p:spTree>
    <p:extLst>
      <p:ext uri="{BB962C8B-B14F-4D97-AF65-F5344CB8AC3E}">
        <p14:creationId xmlns:p14="http://schemas.microsoft.com/office/powerpoint/2010/main" val="36373830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75A98-AF10-43A2-9987-1E7D8FDA30F5}"/>
              </a:ext>
            </a:extLst>
          </p:cNvPr>
          <p:cNvSpPr>
            <a:spLocks noGrp="1"/>
          </p:cNvSpPr>
          <p:nvPr>
            <p:ph type="title"/>
          </p:nvPr>
        </p:nvSpPr>
        <p:spPr>
          <a:xfrm>
            <a:off x="0" y="0"/>
            <a:ext cx="12192000" cy="996949"/>
          </a:xfrm>
          <a:solidFill>
            <a:srgbClr val="106635"/>
          </a:solidFill>
        </p:spPr>
        <p:txBody>
          <a:bodyPr>
            <a:normAutofit/>
          </a:bodyPr>
          <a:lstStyle/>
          <a:p>
            <a:pPr algn="ctr"/>
            <a:r>
              <a:rPr lang="en-US" b="1" dirty="0">
                <a:solidFill>
                  <a:schemeClr val="bg1"/>
                </a:solidFill>
              </a:rPr>
              <a:t>Enhanced Workforce Systems</a:t>
            </a:r>
          </a:p>
        </p:txBody>
      </p:sp>
      <p:graphicFrame>
        <p:nvGraphicFramePr>
          <p:cNvPr id="8" name="Table 8">
            <a:extLst>
              <a:ext uri="{FF2B5EF4-FFF2-40B4-BE49-F238E27FC236}">
                <a16:creationId xmlns:a16="http://schemas.microsoft.com/office/drawing/2014/main" id="{6C69F43E-E49B-4881-91DA-AD9187590F7F}"/>
              </a:ext>
            </a:extLst>
          </p:cNvPr>
          <p:cNvGraphicFramePr>
            <a:graphicFrameLocks noGrp="1"/>
          </p:cNvGraphicFramePr>
          <p:nvPr>
            <p:extLst>
              <p:ext uri="{D42A27DB-BD31-4B8C-83A1-F6EECF244321}">
                <p14:modId xmlns:p14="http://schemas.microsoft.com/office/powerpoint/2010/main" val="2339136376"/>
              </p:ext>
            </p:extLst>
          </p:nvPr>
        </p:nvGraphicFramePr>
        <p:xfrm>
          <a:off x="0" y="1097280"/>
          <a:ext cx="12192000" cy="576072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3023166122"/>
                    </a:ext>
                  </a:extLst>
                </a:gridCol>
                <a:gridCol w="4064000">
                  <a:extLst>
                    <a:ext uri="{9D8B030D-6E8A-4147-A177-3AD203B41FA5}">
                      <a16:colId xmlns:a16="http://schemas.microsoft.com/office/drawing/2014/main" val="2296033154"/>
                    </a:ext>
                  </a:extLst>
                </a:gridCol>
                <a:gridCol w="4064000">
                  <a:extLst>
                    <a:ext uri="{9D8B030D-6E8A-4147-A177-3AD203B41FA5}">
                      <a16:colId xmlns:a16="http://schemas.microsoft.com/office/drawing/2014/main" val="1573396753"/>
                    </a:ext>
                  </a:extLst>
                </a:gridCol>
              </a:tblGrid>
              <a:tr h="367737">
                <a:tc>
                  <a:txBody>
                    <a:bodyPr/>
                    <a:lstStyle/>
                    <a:p>
                      <a:pPr algn="ctr"/>
                      <a:r>
                        <a:rPr lang="en-US" dirty="0"/>
                        <a:t>Governor Scott</a:t>
                      </a:r>
                    </a:p>
                  </a:txBody>
                  <a:tcPr>
                    <a:solidFill>
                      <a:srgbClr val="106635"/>
                    </a:solidFill>
                  </a:tcPr>
                </a:tc>
                <a:tc>
                  <a:txBody>
                    <a:bodyPr/>
                    <a:lstStyle/>
                    <a:p>
                      <a:pPr algn="ctr"/>
                      <a:r>
                        <a:rPr lang="en-US" dirty="0"/>
                        <a:t>H.703</a:t>
                      </a:r>
                    </a:p>
                  </a:txBody>
                  <a:tcPr>
                    <a:solidFill>
                      <a:srgbClr val="106635"/>
                    </a:solidFill>
                  </a:tcPr>
                </a:tc>
                <a:tc>
                  <a:txBody>
                    <a:bodyPr/>
                    <a:lstStyle/>
                    <a:p>
                      <a:pPr algn="ctr"/>
                      <a:r>
                        <a:rPr lang="en-US" dirty="0"/>
                        <a:t>Other</a:t>
                      </a:r>
                    </a:p>
                  </a:txBody>
                  <a:tcPr>
                    <a:solidFill>
                      <a:srgbClr val="106635"/>
                    </a:solidFill>
                  </a:tcPr>
                </a:tc>
                <a:extLst>
                  <a:ext uri="{0D108BD9-81ED-4DB2-BD59-A6C34878D82A}">
                    <a16:rowId xmlns:a16="http://schemas.microsoft.com/office/drawing/2014/main" val="2608090984"/>
                  </a:ext>
                </a:extLst>
              </a:tr>
              <a:tr h="5392983">
                <a:tc>
                  <a:txBody>
                    <a:bodyPr/>
                    <a:lstStyle/>
                    <a:p>
                      <a:pPr marL="285750" indent="-285750">
                        <a:buFont typeface="Wingdings" panose="05000000000000000000" pitchFamily="2" charset="2"/>
                        <a:buChar char="Ø"/>
                      </a:pPr>
                      <a:r>
                        <a:rPr lang="en-US" sz="1600" dirty="0"/>
                        <a:t>$2,700,000 to pilot the placement of six </a:t>
                      </a:r>
                      <a:r>
                        <a:rPr lang="en-US" sz="1600" i="1" dirty="0"/>
                        <a:t>Workforce Expansion Specialists </a:t>
                      </a:r>
                      <a:r>
                        <a:rPr lang="en-US" sz="1600" i="0" dirty="0"/>
                        <a:t>in Barre, Bennington, Brattleboro, Rutland, St. Johnsbury, St. Albans to support employer outreach, recruitment/retention, and pipeline coordination</a:t>
                      </a:r>
                      <a:endParaRPr lang="en-US" sz="1600" i="1" dirty="0"/>
                    </a:p>
                    <a:p>
                      <a:pPr marL="0" indent="0">
                        <a:buFont typeface="Wingdings" panose="05000000000000000000" pitchFamily="2" charset="2"/>
                        <a:buNone/>
                      </a:pPr>
                      <a:endParaRPr lang="en-US" sz="1600" i="0" dirty="0"/>
                    </a:p>
                    <a:p>
                      <a:pPr marL="285750" indent="-285750">
                        <a:buFont typeface="Wingdings" panose="05000000000000000000" pitchFamily="2" charset="2"/>
                        <a:buChar char="Ø"/>
                      </a:pPr>
                      <a:r>
                        <a:rPr lang="en-US" sz="1600" i="0" dirty="0"/>
                        <a:t>$20,000,000 for short term forgivable loans to help businesses, similar to SBA Paycheck Protection Program (PPP), which can assist with operational and payroll expenses</a:t>
                      </a:r>
                      <a:endParaRPr lang="en-US" sz="1600" dirty="0"/>
                    </a:p>
                  </a:txBody>
                  <a:tcPr/>
                </a:tc>
                <a:tc>
                  <a:txBody>
                    <a:bodyPr/>
                    <a:lstStyle/>
                    <a:p>
                      <a:pPr marL="285750" indent="-285750">
                        <a:buFont typeface="Wingdings" panose="05000000000000000000" pitchFamily="2" charset="2"/>
                        <a:buChar char="Ø"/>
                      </a:pPr>
                      <a:r>
                        <a:rPr lang="en-US" sz="1600" dirty="0"/>
                        <a:t>Create a public-private partnership with Advance Vermont</a:t>
                      </a:r>
                    </a:p>
                    <a:p>
                      <a:pPr marL="285750" indent="-285750">
                        <a:buFont typeface="Wingdings" panose="05000000000000000000" pitchFamily="2" charset="2"/>
                        <a:buChar char="Ø"/>
                      </a:pPr>
                      <a:endParaRPr lang="en-US" sz="1600" dirty="0"/>
                    </a:p>
                    <a:p>
                      <a:pPr marL="285750" indent="-285750">
                        <a:buFont typeface="Wingdings" panose="05000000000000000000" pitchFamily="2" charset="2"/>
                        <a:buChar char="Ø"/>
                      </a:pPr>
                      <a:r>
                        <a:rPr lang="en-US" sz="1600" dirty="0"/>
                        <a:t>Create a task force on ESOPs and worker ownership business models </a:t>
                      </a:r>
                    </a:p>
                    <a:p>
                      <a:pPr marL="285750" indent="-285750">
                        <a:buFont typeface="Wingdings" panose="05000000000000000000" pitchFamily="2" charset="2"/>
                        <a:buChar char="Ø"/>
                      </a:pPr>
                      <a:endParaRPr lang="en-US" sz="1600" dirty="0"/>
                    </a:p>
                    <a:p>
                      <a:pPr marL="285750" indent="-285750">
                        <a:buFont typeface="Wingdings" panose="05000000000000000000" pitchFamily="2" charset="2"/>
                        <a:buChar char="Ø"/>
                      </a:pPr>
                      <a:r>
                        <a:rPr lang="en-US" sz="1600" dirty="0"/>
                        <a:t>Creation and convening of a Vermont Workforce Network administered by a Connecting Organization </a:t>
                      </a:r>
                    </a:p>
                  </a:txBody>
                  <a:tcPr/>
                </a:tc>
                <a:tc>
                  <a:txBody>
                    <a:bodyPr/>
                    <a:lstStyle/>
                    <a:p>
                      <a:endParaRPr lang="en-US" dirty="0"/>
                    </a:p>
                  </a:txBody>
                  <a:tcPr/>
                </a:tc>
                <a:extLst>
                  <a:ext uri="{0D108BD9-81ED-4DB2-BD59-A6C34878D82A}">
                    <a16:rowId xmlns:a16="http://schemas.microsoft.com/office/drawing/2014/main" val="3998595980"/>
                  </a:ext>
                </a:extLst>
              </a:tr>
            </a:tbl>
          </a:graphicData>
        </a:graphic>
      </p:graphicFrame>
      <p:pic>
        <p:nvPicPr>
          <p:cNvPr id="4" name="Picture 3" descr="Text&#10;&#10;Description automatically generated">
            <a:extLst>
              <a:ext uri="{FF2B5EF4-FFF2-40B4-BE49-F238E27FC236}">
                <a16:creationId xmlns:a16="http://schemas.microsoft.com/office/drawing/2014/main" id="{2F7F2674-B592-44EF-8271-1D0EFF59B1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6321" y="6036525"/>
            <a:ext cx="2265680" cy="821475"/>
          </a:xfrm>
          <a:prstGeom prst="rect">
            <a:avLst/>
          </a:prstGeom>
        </p:spPr>
      </p:pic>
    </p:spTree>
    <p:extLst>
      <p:ext uri="{BB962C8B-B14F-4D97-AF65-F5344CB8AC3E}">
        <p14:creationId xmlns:p14="http://schemas.microsoft.com/office/powerpoint/2010/main" val="35492746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75A98-AF10-43A2-9987-1E7D8FDA30F5}"/>
              </a:ext>
            </a:extLst>
          </p:cNvPr>
          <p:cNvSpPr>
            <a:spLocks noGrp="1"/>
          </p:cNvSpPr>
          <p:nvPr>
            <p:ph type="title"/>
          </p:nvPr>
        </p:nvSpPr>
        <p:spPr>
          <a:xfrm>
            <a:off x="0" y="0"/>
            <a:ext cx="12192000" cy="996949"/>
          </a:xfrm>
          <a:solidFill>
            <a:srgbClr val="106635"/>
          </a:solidFill>
        </p:spPr>
        <p:txBody>
          <a:bodyPr>
            <a:normAutofit/>
          </a:bodyPr>
          <a:lstStyle/>
          <a:p>
            <a:pPr algn="ctr"/>
            <a:r>
              <a:rPr lang="en-US" b="1" dirty="0">
                <a:solidFill>
                  <a:schemeClr val="bg1"/>
                </a:solidFill>
              </a:rPr>
              <a:t>Relocating New Families and Workers to Vermont</a:t>
            </a:r>
          </a:p>
        </p:txBody>
      </p:sp>
      <p:graphicFrame>
        <p:nvGraphicFramePr>
          <p:cNvPr id="8" name="Table 8">
            <a:extLst>
              <a:ext uri="{FF2B5EF4-FFF2-40B4-BE49-F238E27FC236}">
                <a16:creationId xmlns:a16="http://schemas.microsoft.com/office/drawing/2014/main" id="{6C69F43E-E49B-4881-91DA-AD9187590F7F}"/>
              </a:ext>
            </a:extLst>
          </p:cNvPr>
          <p:cNvGraphicFramePr>
            <a:graphicFrameLocks noGrp="1"/>
          </p:cNvGraphicFramePr>
          <p:nvPr>
            <p:extLst>
              <p:ext uri="{D42A27DB-BD31-4B8C-83A1-F6EECF244321}">
                <p14:modId xmlns:p14="http://schemas.microsoft.com/office/powerpoint/2010/main" val="3050326922"/>
              </p:ext>
            </p:extLst>
          </p:nvPr>
        </p:nvGraphicFramePr>
        <p:xfrm>
          <a:off x="0" y="1106424"/>
          <a:ext cx="12192000" cy="5751576"/>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3023166122"/>
                    </a:ext>
                  </a:extLst>
                </a:gridCol>
                <a:gridCol w="4064000">
                  <a:extLst>
                    <a:ext uri="{9D8B030D-6E8A-4147-A177-3AD203B41FA5}">
                      <a16:colId xmlns:a16="http://schemas.microsoft.com/office/drawing/2014/main" val="2296033154"/>
                    </a:ext>
                  </a:extLst>
                </a:gridCol>
                <a:gridCol w="4064000">
                  <a:extLst>
                    <a:ext uri="{9D8B030D-6E8A-4147-A177-3AD203B41FA5}">
                      <a16:colId xmlns:a16="http://schemas.microsoft.com/office/drawing/2014/main" val="1573396753"/>
                    </a:ext>
                  </a:extLst>
                </a:gridCol>
              </a:tblGrid>
              <a:tr h="395838">
                <a:tc>
                  <a:txBody>
                    <a:bodyPr/>
                    <a:lstStyle/>
                    <a:p>
                      <a:pPr algn="ctr"/>
                      <a:r>
                        <a:rPr lang="en-US" dirty="0"/>
                        <a:t>Governor Scott</a:t>
                      </a:r>
                    </a:p>
                  </a:txBody>
                  <a:tcPr>
                    <a:solidFill>
                      <a:srgbClr val="106635"/>
                    </a:solidFill>
                  </a:tcPr>
                </a:tc>
                <a:tc>
                  <a:txBody>
                    <a:bodyPr/>
                    <a:lstStyle/>
                    <a:p>
                      <a:pPr algn="ctr"/>
                      <a:r>
                        <a:rPr lang="en-US" dirty="0"/>
                        <a:t>H.703</a:t>
                      </a:r>
                    </a:p>
                  </a:txBody>
                  <a:tcPr>
                    <a:solidFill>
                      <a:srgbClr val="106635"/>
                    </a:solidFill>
                  </a:tcPr>
                </a:tc>
                <a:tc>
                  <a:txBody>
                    <a:bodyPr/>
                    <a:lstStyle/>
                    <a:p>
                      <a:pPr algn="ctr"/>
                      <a:r>
                        <a:rPr lang="en-US" dirty="0"/>
                        <a:t>Other</a:t>
                      </a:r>
                    </a:p>
                  </a:txBody>
                  <a:tcPr>
                    <a:solidFill>
                      <a:srgbClr val="106635"/>
                    </a:solidFill>
                  </a:tcPr>
                </a:tc>
                <a:extLst>
                  <a:ext uri="{0D108BD9-81ED-4DB2-BD59-A6C34878D82A}">
                    <a16:rowId xmlns:a16="http://schemas.microsoft.com/office/drawing/2014/main" val="2608090984"/>
                  </a:ext>
                </a:extLst>
              </a:tr>
              <a:tr h="5355738">
                <a:tc>
                  <a:txBody>
                    <a:bodyPr/>
                    <a:lstStyle/>
                    <a:p>
                      <a:pPr marL="285750" indent="-285750">
                        <a:buFont typeface="Wingdings" panose="05000000000000000000" pitchFamily="2" charset="2"/>
                        <a:buChar char="Ø"/>
                      </a:pPr>
                      <a:r>
                        <a:rPr lang="en-US" sz="1600" dirty="0"/>
                        <a:t>$8,460,000 to for targeted relocation marketing, plus partnerships with regional entities to convert those interested in living here to full-time Vermonters. </a:t>
                      </a:r>
                    </a:p>
                    <a:p>
                      <a:pPr marL="285750" indent="-285750">
                        <a:buFont typeface="Wingdings" panose="05000000000000000000" pitchFamily="2" charset="2"/>
                        <a:buChar char="Ø"/>
                      </a:pPr>
                      <a:endParaRPr lang="en-US" sz="1600" dirty="0"/>
                    </a:p>
                    <a:p>
                      <a:pPr marL="285750" indent="-285750">
                        <a:buFont typeface="Wingdings" panose="05000000000000000000" pitchFamily="2" charset="2"/>
                        <a:buChar char="Ø"/>
                      </a:pPr>
                      <a:r>
                        <a:rPr lang="en-US" sz="1600" dirty="0"/>
                        <a:t>$6,000,000 to the Remote and Relocated Worker Grant program to attract and help relocate new workers </a:t>
                      </a:r>
                    </a:p>
                  </a:txBody>
                  <a:tcPr/>
                </a:tc>
                <a:tc>
                  <a:txBody>
                    <a:bodyPr/>
                    <a:lstStyle/>
                    <a:p>
                      <a:pPr marL="285750" indent="-285750">
                        <a:buFont typeface="Wingdings" panose="05000000000000000000" pitchFamily="2" charset="2"/>
                        <a:buChar char="Ø"/>
                      </a:pPr>
                      <a:r>
                        <a:rPr lang="en-US" sz="1600" dirty="0"/>
                        <a:t>$2,000,000.00 to the State Refugee Office to administer as grants to refugee or New American focused programs working in Vermont </a:t>
                      </a:r>
                    </a:p>
                    <a:p>
                      <a:pPr marL="285750" indent="-285750">
                        <a:buFont typeface="Wingdings" panose="05000000000000000000" pitchFamily="2" charset="2"/>
                        <a:buChar char="Ø"/>
                      </a:pPr>
                      <a:endParaRPr lang="en-US" sz="1600" dirty="0"/>
                    </a:p>
                  </a:txBody>
                  <a:tcPr/>
                </a:tc>
                <a:tc>
                  <a:txBody>
                    <a:bodyPr/>
                    <a:lstStyle/>
                    <a:p>
                      <a:pPr marL="285750" indent="-285750">
                        <a:buFont typeface="Wingdings" panose="05000000000000000000" pitchFamily="2" charset="2"/>
                        <a:buChar char="Ø"/>
                      </a:pPr>
                      <a:endParaRPr lang="en-US" sz="1600" dirty="0"/>
                    </a:p>
                  </a:txBody>
                  <a:tcPr/>
                </a:tc>
                <a:extLst>
                  <a:ext uri="{0D108BD9-81ED-4DB2-BD59-A6C34878D82A}">
                    <a16:rowId xmlns:a16="http://schemas.microsoft.com/office/drawing/2014/main" val="3998595980"/>
                  </a:ext>
                </a:extLst>
              </a:tr>
            </a:tbl>
          </a:graphicData>
        </a:graphic>
      </p:graphicFrame>
      <p:pic>
        <p:nvPicPr>
          <p:cNvPr id="4" name="Picture 3" descr="Text&#10;&#10;Description automatically generated">
            <a:extLst>
              <a:ext uri="{FF2B5EF4-FFF2-40B4-BE49-F238E27FC236}">
                <a16:creationId xmlns:a16="http://schemas.microsoft.com/office/drawing/2014/main" id="{F0DBEAF3-93CF-4D1C-8858-906BA8A6A4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6321" y="6036525"/>
            <a:ext cx="2265680" cy="821475"/>
          </a:xfrm>
          <a:prstGeom prst="rect">
            <a:avLst/>
          </a:prstGeom>
        </p:spPr>
      </p:pic>
    </p:spTree>
    <p:extLst>
      <p:ext uri="{BB962C8B-B14F-4D97-AF65-F5344CB8AC3E}">
        <p14:creationId xmlns:p14="http://schemas.microsoft.com/office/powerpoint/2010/main" val="327356584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1648</TotalTime>
  <Words>1844</Words>
  <Application>Microsoft Office PowerPoint</Application>
  <PresentationFormat>Widescreen</PresentationFormat>
  <Paragraphs>183</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Wingdings</vt:lpstr>
      <vt:lpstr>Office Theme</vt:lpstr>
      <vt:lpstr>FY23 / 2022 Workforce Development  &amp; Expansion Proposals</vt:lpstr>
      <vt:lpstr> Career Technical Education (CTE)</vt:lpstr>
      <vt:lpstr>Trades Training &amp; Retention</vt:lpstr>
      <vt:lpstr>Career Coaching, Skills Enhancement, and Returnships</vt:lpstr>
      <vt:lpstr>Health Care Workforce/Nurses</vt:lpstr>
      <vt:lpstr>Childcare Workforce</vt:lpstr>
      <vt:lpstr>Post-Secondary Education</vt:lpstr>
      <vt:lpstr>Enhanced Workforce Systems</vt:lpstr>
      <vt:lpstr>Relocating New Families and Workers to Vermont</vt:lpstr>
      <vt:lpstr>Making Vermont More Affordable</vt:lpstr>
      <vt:lpstr>Housing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Career Technical Education (CTE)</dc:title>
  <dc:creator>Rhim, Abby</dc:creator>
  <cp:lastModifiedBy>Rhim, Abby</cp:lastModifiedBy>
  <cp:revision>74</cp:revision>
  <dcterms:created xsi:type="dcterms:W3CDTF">2022-02-08T14:44:25Z</dcterms:created>
  <dcterms:modified xsi:type="dcterms:W3CDTF">2022-02-11T19:18:57Z</dcterms:modified>
</cp:coreProperties>
</file>