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4"/>
    <p:sldMasterId id="2147484086" r:id="rId5"/>
  </p:sldMasterIdLst>
  <p:notesMasterIdLst>
    <p:notesMasterId r:id="rId14"/>
  </p:notesMasterIdLst>
  <p:sldIdLst>
    <p:sldId id="256" r:id="rId6"/>
    <p:sldId id="267" r:id="rId7"/>
    <p:sldId id="262" r:id="rId8"/>
    <p:sldId id="264" r:id="rId9"/>
    <p:sldId id="266" r:id="rId10"/>
    <p:sldId id="268" r:id="rId11"/>
    <p:sldId id="265" r:id="rId12"/>
    <p:sldId id="269"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CB4E6F0-D13F-4A17-8D96-6A784580612B}">
          <p14:sldIdLst>
            <p14:sldId id="256"/>
            <p14:sldId id="267"/>
            <p14:sldId id="262"/>
            <p14:sldId id="264"/>
            <p14:sldId id="266"/>
            <p14:sldId id="268"/>
            <p14:sldId id="265"/>
            <p14:sldId id="269"/>
          </p14:sldIdLst>
        </p14:section>
        <p14:section name="Untitled Section" id="{9DF71F83-DF27-4292-B5DB-EE35052F9F05}">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DC03"/>
    <a:srgbClr val="FF0066"/>
    <a:srgbClr val="FF6600"/>
    <a:srgbClr val="22A30D"/>
    <a:srgbClr val="007A33"/>
    <a:srgbClr val="EFEFE3"/>
    <a:srgbClr val="0E4B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B9EC21-E95C-4CA0-AD84-6073F4C5F19C}" v="11" dt="2020-02-20T13:53:29.184"/>
    <p1510:client id="{56D3C5E5-8C22-42E0-BA66-0F74E3865F97}" v="53" dt="2020-02-19T22:12:37.3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1" autoAdjust="0"/>
    <p:restoredTop sz="66503" autoAdjust="0"/>
  </p:normalViewPr>
  <p:slideViewPr>
    <p:cSldViewPr>
      <p:cViewPr varScale="1">
        <p:scale>
          <a:sx n="72" d="100"/>
          <a:sy n="72" d="100"/>
        </p:scale>
        <p:origin x="2718" y="72"/>
      </p:cViewPr>
      <p:guideLst>
        <p:guide orient="horz" pos="2160"/>
        <p:guide pos="2880"/>
      </p:guideLst>
    </p:cSldViewPr>
  </p:slideViewPr>
  <p:outlineViewPr>
    <p:cViewPr>
      <p:scale>
        <a:sx n="33" d="100"/>
        <a:sy n="33" d="100"/>
      </p:scale>
      <p:origin x="306" y="6732"/>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ington, Michael" userId="49ee89bc-0674-4a66-aac2-7d55aae6fc55" providerId="ADAL" clId="{32B9EC21-E95C-4CA0-AD84-6073F4C5F19C}"/>
    <pc:docChg chg="custSel addSld delSld modSld sldOrd addSection modSection modNotesMaster">
      <pc:chgData name="Harrington, Michael" userId="49ee89bc-0674-4a66-aac2-7d55aae6fc55" providerId="ADAL" clId="{32B9EC21-E95C-4CA0-AD84-6073F4C5F19C}" dt="2020-02-20T14:10:41.143" v="2085" actId="6549"/>
      <pc:docMkLst>
        <pc:docMk/>
      </pc:docMkLst>
      <pc:sldChg chg="modSp modNotes">
        <pc:chgData name="Harrington, Michael" userId="49ee89bc-0674-4a66-aac2-7d55aae6fc55" providerId="ADAL" clId="{32B9EC21-E95C-4CA0-AD84-6073F4C5F19C}" dt="2020-02-20T14:03:42.808" v="2057" actId="20577"/>
        <pc:sldMkLst>
          <pc:docMk/>
          <pc:sldMk cId="3895834282" sldId="262"/>
        </pc:sldMkLst>
        <pc:spChg chg="mod">
          <ac:chgData name="Harrington, Michael" userId="49ee89bc-0674-4a66-aac2-7d55aae6fc55" providerId="ADAL" clId="{32B9EC21-E95C-4CA0-AD84-6073F4C5F19C}" dt="2020-02-20T14:03:42.808" v="2057" actId="20577"/>
          <ac:spMkLst>
            <pc:docMk/>
            <pc:sldMk cId="3895834282" sldId="262"/>
            <ac:spMk id="3" creationId="{2083FC0A-73C3-4C20-B976-E9ED6338DD18}"/>
          </ac:spMkLst>
        </pc:spChg>
      </pc:sldChg>
      <pc:sldChg chg="modSp ord">
        <pc:chgData name="Harrington, Michael" userId="49ee89bc-0674-4a66-aac2-7d55aae6fc55" providerId="ADAL" clId="{32B9EC21-E95C-4CA0-AD84-6073F4C5F19C}" dt="2020-02-20T14:09:55.733" v="2077" actId="20577"/>
        <pc:sldMkLst>
          <pc:docMk/>
          <pc:sldMk cId="3245642266" sldId="265"/>
        </pc:sldMkLst>
        <pc:spChg chg="mod">
          <ac:chgData name="Harrington, Michael" userId="49ee89bc-0674-4a66-aac2-7d55aae6fc55" providerId="ADAL" clId="{32B9EC21-E95C-4CA0-AD84-6073F4C5F19C}" dt="2020-02-20T14:09:55.733" v="2077" actId="20577"/>
          <ac:spMkLst>
            <pc:docMk/>
            <pc:sldMk cId="3245642266" sldId="265"/>
            <ac:spMk id="3" creationId="{2083FC0A-73C3-4C20-B976-E9ED6338DD18}"/>
          </ac:spMkLst>
        </pc:spChg>
        <pc:spChg chg="mod">
          <ac:chgData name="Harrington, Michael" userId="49ee89bc-0674-4a66-aac2-7d55aae6fc55" providerId="ADAL" clId="{32B9EC21-E95C-4CA0-AD84-6073F4C5F19C}" dt="2020-02-20T14:09:03.634" v="2064" actId="1076"/>
          <ac:spMkLst>
            <pc:docMk/>
            <pc:sldMk cId="3245642266" sldId="265"/>
            <ac:spMk id="11" creationId="{A50DA21B-FDDC-4881-B54C-A2A67120000E}"/>
          </ac:spMkLst>
        </pc:spChg>
        <pc:spChg chg="mod">
          <ac:chgData name="Harrington, Michael" userId="49ee89bc-0674-4a66-aac2-7d55aae6fc55" providerId="ADAL" clId="{32B9EC21-E95C-4CA0-AD84-6073F4C5F19C}" dt="2020-02-20T14:09:27.592" v="2069" actId="1076"/>
          <ac:spMkLst>
            <pc:docMk/>
            <pc:sldMk cId="3245642266" sldId="265"/>
            <ac:spMk id="13" creationId="{F74F55CD-47D3-422E-9B7D-76C382F40708}"/>
          </ac:spMkLst>
        </pc:spChg>
        <pc:spChg chg="mod">
          <ac:chgData name="Harrington, Michael" userId="49ee89bc-0674-4a66-aac2-7d55aae6fc55" providerId="ADAL" clId="{32B9EC21-E95C-4CA0-AD84-6073F4C5F19C}" dt="2020-02-20T14:09:31.384" v="2070" actId="1076"/>
          <ac:spMkLst>
            <pc:docMk/>
            <pc:sldMk cId="3245642266" sldId="265"/>
            <ac:spMk id="17" creationId="{5E475B14-F78F-4416-8C9E-50FA533BBA36}"/>
          </ac:spMkLst>
        </pc:spChg>
      </pc:sldChg>
      <pc:sldChg chg="modSp ord modNotes modNotesTx">
        <pc:chgData name="Harrington, Michael" userId="49ee89bc-0674-4a66-aac2-7d55aae6fc55" providerId="ADAL" clId="{32B9EC21-E95C-4CA0-AD84-6073F4C5F19C}" dt="2020-02-20T13:53:29.184" v="1752"/>
        <pc:sldMkLst>
          <pc:docMk/>
          <pc:sldMk cId="933461523" sldId="267"/>
        </pc:sldMkLst>
        <pc:spChg chg="mod">
          <ac:chgData name="Harrington, Michael" userId="49ee89bc-0674-4a66-aac2-7d55aae6fc55" providerId="ADAL" clId="{32B9EC21-E95C-4CA0-AD84-6073F4C5F19C}" dt="2020-02-20T13:30:17.906" v="13" actId="20577"/>
          <ac:spMkLst>
            <pc:docMk/>
            <pc:sldMk cId="933461523" sldId="267"/>
            <ac:spMk id="2" creationId="{C02B45C4-54AF-4B97-9E33-F631D085D6F4}"/>
          </ac:spMkLst>
        </pc:spChg>
        <pc:spChg chg="mod">
          <ac:chgData name="Harrington, Michael" userId="49ee89bc-0674-4a66-aac2-7d55aae6fc55" providerId="ADAL" clId="{32B9EC21-E95C-4CA0-AD84-6073F4C5F19C}" dt="2020-02-20T13:36:10.110" v="765" actId="14100"/>
          <ac:spMkLst>
            <pc:docMk/>
            <pc:sldMk cId="933461523" sldId="267"/>
            <ac:spMk id="3" creationId="{2083FC0A-73C3-4C20-B976-E9ED6338DD18}"/>
          </ac:spMkLst>
        </pc:spChg>
      </pc:sldChg>
      <pc:sldChg chg="modSp add">
        <pc:chgData name="Harrington, Michael" userId="49ee89bc-0674-4a66-aac2-7d55aae6fc55" providerId="ADAL" clId="{32B9EC21-E95C-4CA0-AD84-6073F4C5F19C}" dt="2020-02-20T14:10:41.143" v="2085" actId="6549"/>
        <pc:sldMkLst>
          <pc:docMk/>
          <pc:sldMk cId="1239211144" sldId="268"/>
        </pc:sldMkLst>
        <pc:spChg chg="mod">
          <ac:chgData name="Harrington, Michael" userId="49ee89bc-0674-4a66-aac2-7d55aae6fc55" providerId="ADAL" clId="{32B9EC21-E95C-4CA0-AD84-6073F4C5F19C}" dt="2020-02-20T13:42:56.584" v="1335" actId="1076"/>
          <ac:spMkLst>
            <pc:docMk/>
            <pc:sldMk cId="1239211144" sldId="268"/>
            <ac:spMk id="2" creationId="{73AB5185-49BD-4DEA-B24E-86DCB553E3BF}"/>
          </ac:spMkLst>
        </pc:spChg>
        <pc:spChg chg="mod">
          <ac:chgData name="Harrington, Michael" userId="49ee89bc-0674-4a66-aac2-7d55aae6fc55" providerId="ADAL" clId="{32B9EC21-E95C-4CA0-AD84-6073F4C5F19C}" dt="2020-02-20T14:10:41.143" v="2085" actId="6549"/>
          <ac:spMkLst>
            <pc:docMk/>
            <pc:sldMk cId="1239211144" sldId="268"/>
            <ac:spMk id="3" creationId="{3286DB14-5AC1-4AA5-8250-F3506E2D9EEA}"/>
          </ac:spMkLst>
        </pc:spChg>
      </pc:sldChg>
      <pc:sldChg chg="addSp delSp modSp add">
        <pc:chgData name="Harrington, Michael" userId="49ee89bc-0674-4a66-aac2-7d55aae6fc55" providerId="ADAL" clId="{32B9EC21-E95C-4CA0-AD84-6073F4C5F19C}" dt="2020-02-20T14:03:27.539" v="2015" actId="20577"/>
        <pc:sldMkLst>
          <pc:docMk/>
          <pc:sldMk cId="989496678" sldId="269"/>
        </pc:sldMkLst>
        <pc:spChg chg="mod">
          <ac:chgData name="Harrington, Michael" userId="49ee89bc-0674-4a66-aac2-7d55aae6fc55" providerId="ADAL" clId="{32B9EC21-E95C-4CA0-AD84-6073F4C5F19C}" dt="2020-02-20T13:46:57.732" v="1363" actId="20577"/>
          <ac:spMkLst>
            <pc:docMk/>
            <pc:sldMk cId="989496678" sldId="269"/>
            <ac:spMk id="2" creationId="{E12A9C0D-7F1F-44A4-9F85-D2F4692F7580}"/>
          </ac:spMkLst>
        </pc:spChg>
        <pc:spChg chg="del">
          <ac:chgData name="Harrington, Michael" userId="49ee89bc-0674-4a66-aac2-7d55aae6fc55" providerId="ADAL" clId="{32B9EC21-E95C-4CA0-AD84-6073F4C5F19C}" dt="2020-02-20T13:45:35.548" v="1345" actId="478"/>
          <ac:spMkLst>
            <pc:docMk/>
            <pc:sldMk cId="989496678" sldId="269"/>
            <ac:spMk id="3" creationId="{90D45601-A7C9-429E-BDED-6521FE3EE404}"/>
          </ac:spMkLst>
        </pc:spChg>
        <pc:spChg chg="add mod">
          <ac:chgData name="Harrington, Michael" userId="49ee89bc-0674-4a66-aac2-7d55aae6fc55" providerId="ADAL" clId="{32B9EC21-E95C-4CA0-AD84-6073F4C5F19C}" dt="2020-02-20T14:03:27.539" v="2015" actId="20577"/>
          <ac:spMkLst>
            <pc:docMk/>
            <pc:sldMk cId="989496678" sldId="269"/>
            <ac:spMk id="9" creationId="{615CBBE7-7003-490E-8000-7F495D3DB353}"/>
          </ac:spMkLst>
        </pc:spChg>
        <pc:picChg chg="add del mod">
          <ac:chgData name="Harrington, Michael" userId="49ee89bc-0674-4a66-aac2-7d55aae6fc55" providerId="ADAL" clId="{32B9EC21-E95C-4CA0-AD84-6073F4C5F19C}" dt="2020-02-20T13:46:24.241" v="1351" actId="478"/>
          <ac:picMkLst>
            <pc:docMk/>
            <pc:sldMk cId="989496678" sldId="269"/>
            <ac:picMk id="5" creationId="{1F4D1829-2B9D-4EB6-9B38-9852F7473F2A}"/>
          </ac:picMkLst>
        </pc:picChg>
        <pc:picChg chg="add mod">
          <ac:chgData name="Harrington, Michael" userId="49ee89bc-0674-4a66-aac2-7d55aae6fc55" providerId="ADAL" clId="{32B9EC21-E95C-4CA0-AD84-6073F4C5F19C}" dt="2020-02-20T13:51:10.114" v="1748" actId="1076"/>
          <ac:picMkLst>
            <pc:docMk/>
            <pc:sldMk cId="989496678" sldId="269"/>
            <ac:picMk id="7" creationId="{6A5A56B1-87BC-469F-96E4-702F75B602B2}"/>
          </ac:picMkLst>
        </pc:picChg>
        <pc:picChg chg="add del mod">
          <ac:chgData name="Harrington, Michael" userId="49ee89bc-0674-4a66-aac2-7d55aae6fc55" providerId="ADAL" clId="{32B9EC21-E95C-4CA0-AD84-6073F4C5F19C}" dt="2020-02-20T13:46:14.846" v="1349" actId="478"/>
          <ac:picMkLst>
            <pc:docMk/>
            <pc:sldMk cId="989496678" sldId="269"/>
            <ac:picMk id="1026" creationId="{DB430D0C-3BA2-4151-81CD-C7E221E6B2DD}"/>
          </ac:picMkLst>
        </pc:picChg>
      </pc:sldChg>
      <pc:sldChg chg="add del">
        <pc:chgData name="Harrington, Michael" userId="49ee89bc-0674-4a66-aac2-7d55aae6fc55" providerId="ADAL" clId="{32B9EC21-E95C-4CA0-AD84-6073F4C5F19C}" dt="2020-02-20T13:53:13.660" v="1751" actId="47"/>
        <pc:sldMkLst>
          <pc:docMk/>
          <pc:sldMk cId="2930218851"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83F2AF2-CBFF-4FED-86F3-177F1B05DCDF}" type="datetimeFigureOut">
              <a:rPr lang="en-US" smtClean="0"/>
              <a:pPr/>
              <a:t>2/20/2020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51B8803-8544-4D19-91D6-382B57B7FAF3}" type="slidenum">
              <a:rPr lang="en-US" smtClean="0"/>
              <a:pPr/>
              <a:t>‹#›</a:t>
            </a:fld>
            <a:endParaRPr lang="en-US" dirty="0"/>
          </a:p>
        </p:txBody>
      </p:sp>
    </p:spTree>
    <p:extLst>
      <p:ext uri="{BB962C8B-B14F-4D97-AF65-F5344CB8AC3E}">
        <p14:creationId xmlns:p14="http://schemas.microsoft.com/office/powerpoint/2010/main" val="2617312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1B8803-8544-4D19-91D6-382B57B7FAF3}" type="slidenum">
              <a:rPr lang="en-US" smtClean="0"/>
              <a:pPr/>
              <a:t>2</a:t>
            </a:fld>
            <a:endParaRPr lang="en-US" dirty="0"/>
          </a:p>
        </p:txBody>
      </p:sp>
    </p:spTree>
    <p:extLst>
      <p:ext uri="{BB962C8B-B14F-4D97-AF65-F5344CB8AC3E}">
        <p14:creationId xmlns:p14="http://schemas.microsoft.com/office/powerpoint/2010/main" val="1459395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highlight>
                  <a:srgbClr val="FFFF00"/>
                </a:highlight>
              </a:rPr>
              <a:t>The WIOA State Plan must be completed for Core Programs to receive funding. The national workforce development system is comprised of federal, state, regional and local agencies and organizations. </a:t>
            </a:r>
          </a:p>
          <a:p>
            <a:endParaRPr lang="en-US" dirty="0">
              <a:highlight>
                <a:srgbClr val="FFFF00"/>
              </a:highlight>
            </a:endParaRPr>
          </a:p>
          <a:p>
            <a:r>
              <a:rPr lang="en-US" dirty="0">
                <a:highlight>
                  <a:srgbClr val="FFFF00"/>
                </a:highlight>
              </a:rPr>
              <a:t>With all these resources, comprehensive range of services can be provided through workforce development to serve the two customers of services: businesses and job seekers. </a:t>
            </a:r>
          </a:p>
          <a:p>
            <a:endParaRPr lang="en-US" dirty="0">
              <a:highlight>
                <a:srgbClr val="FFFF00"/>
              </a:highlight>
            </a:endParaRPr>
          </a:p>
          <a:p>
            <a:r>
              <a:rPr lang="en-US" dirty="0">
                <a:highlight>
                  <a:srgbClr val="FFFF00"/>
                </a:highlight>
              </a:rPr>
              <a:t>These services include employment, education job training and all related services to help job-seekers secure good jobs while simultaneously serving businesses with skilled workers that enable them to compete in the local, national and global economic market. </a:t>
            </a:r>
          </a:p>
          <a:p>
            <a:endParaRPr lang="en-US" dirty="0">
              <a:highlight>
                <a:srgbClr val="FFFF00"/>
              </a:highlight>
            </a:endParaRPr>
          </a:p>
          <a:p>
            <a:endParaRPr lang="en-US" dirty="0">
              <a:highlight>
                <a:srgbClr val="FFFF00"/>
              </a:highlight>
            </a:endParaRPr>
          </a:p>
        </p:txBody>
      </p:sp>
      <p:sp>
        <p:nvSpPr>
          <p:cNvPr id="4" name="Slide Number Placeholder 3"/>
          <p:cNvSpPr>
            <a:spLocks noGrp="1"/>
          </p:cNvSpPr>
          <p:nvPr>
            <p:ph type="sldNum" sz="quarter" idx="5"/>
          </p:nvPr>
        </p:nvSpPr>
        <p:spPr/>
        <p:txBody>
          <a:bodyPr/>
          <a:lstStyle/>
          <a:p>
            <a:fld id="{951B8803-8544-4D19-91D6-382B57B7FAF3}" type="slidenum">
              <a:rPr lang="en-US" smtClean="0"/>
              <a:pPr/>
              <a:t>3</a:t>
            </a:fld>
            <a:endParaRPr lang="en-US" dirty="0"/>
          </a:p>
        </p:txBody>
      </p:sp>
    </p:spTree>
    <p:extLst>
      <p:ext uri="{BB962C8B-B14F-4D97-AF65-F5344CB8AC3E}">
        <p14:creationId xmlns:p14="http://schemas.microsoft.com/office/powerpoint/2010/main" val="1516885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1: Connect Vermonters to the education, training, and supportive services needed to enter and advance along a career pathway that leads to greater financial independence. </a:t>
            </a:r>
          </a:p>
          <a:p>
            <a:endParaRPr lang="en-US" dirty="0"/>
          </a:p>
          <a:p>
            <a:r>
              <a:rPr lang="en-US" dirty="0"/>
              <a:t>Goal 2: Increase the number of women, minorities, people with disabilities, and other underrepresented people employed in the skilled trades, science, technology, engineering, and mathematics fields, advanced manufacturing, and other priority industry sectors in Vermont. </a:t>
            </a:r>
          </a:p>
          <a:p>
            <a:endParaRPr lang="en-US" dirty="0"/>
          </a:p>
          <a:p>
            <a:r>
              <a:rPr lang="en-US" dirty="0"/>
              <a:t>Goal 3:  Increase the number of Vermonters with barriers to employment who complete high school, earn a post-secondary credential - including an industry-recognized certificate, registered apprenticeship, or post-secondary degree program - and become employed in occupations that align with the needs of Vermont’s employers. </a:t>
            </a:r>
          </a:p>
          <a:p>
            <a:endParaRPr lang="en-US" dirty="0"/>
          </a:p>
          <a:p>
            <a:r>
              <a:rPr lang="en-US" dirty="0"/>
              <a:t>Goal 4: Improve Vermont’s workforce development system by continuously aligning, adapting, and integrating workforce education and training programs and career and supportive services to meet the needs of all participants.</a:t>
            </a:r>
          </a:p>
          <a:p>
            <a:endParaRPr lang="en-US" dirty="0"/>
          </a:p>
          <a:p>
            <a:r>
              <a:rPr lang="en-US" dirty="0"/>
              <a:t>Goal 5: Expand Vermont’s labor force by helping more Vermonters enter the labor market and assisting out-of-state workers in securing employment with Vermont employers and relocating to Vermont.</a:t>
            </a:r>
          </a:p>
          <a:p>
            <a:endParaRPr lang="en-US" dirty="0"/>
          </a:p>
        </p:txBody>
      </p:sp>
      <p:sp>
        <p:nvSpPr>
          <p:cNvPr id="4" name="Slide Number Placeholder 3"/>
          <p:cNvSpPr>
            <a:spLocks noGrp="1"/>
          </p:cNvSpPr>
          <p:nvPr>
            <p:ph type="sldNum" sz="quarter" idx="5"/>
          </p:nvPr>
        </p:nvSpPr>
        <p:spPr/>
        <p:txBody>
          <a:bodyPr/>
          <a:lstStyle/>
          <a:p>
            <a:fld id="{951B8803-8544-4D19-91D6-382B57B7FAF3}" type="slidenum">
              <a:rPr lang="en-US" smtClean="0"/>
              <a:pPr/>
              <a:t>5</a:t>
            </a:fld>
            <a:endParaRPr lang="en-US" dirty="0"/>
          </a:p>
        </p:txBody>
      </p:sp>
    </p:spTree>
    <p:extLst>
      <p:ext uri="{BB962C8B-B14F-4D97-AF65-F5344CB8AC3E}">
        <p14:creationId xmlns:p14="http://schemas.microsoft.com/office/powerpoint/2010/main" val="3496535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90872" y="1408176"/>
            <a:ext cx="4338828" cy="1691640"/>
          </a:xfrm>
        </p:spPr>
        <p:txBody>
          <a:bodyPr>
            <a:noAutofit/>
          </a:bodyPr>
          <a:lstStyle>
            <a:lvl1pPr algn="l">
              <a:defRPr sz="4500">
                <a:latin typeface="Franklin Gothic Medium Cond" panose="020B0606030402020204" pitchFamily="34" charset="0"/>
              </a:defRPr>
            </a:lvl1pPr>
          </a:lstStyle>
          <a:p>
            <a:r>
              <a:rPr lang="en-US" dirty="0"/>
              <a:t>Presentation Title Here</a:t>
            </a:r>
          </a:p>
        </p:txBody>
      </p:sp>
      <p:sp>
        <p:nvSpPr>
          <p:cNvPr id="3" name="Subtitle 2"/>
          <p:cNvSpPr>
            <a:spLocks noGrp="1"/>
          </p:cNvSpPr>
          <p:nvPr>
            <p:ph type="subTitle" idx="1" hasCustomPrompt="1"/>
          </p:nvPr>
        </p:nvSpPr>
        <p:spPr>
          <a:xfrm>
            <a:off x="4690872" y="3364992"/>
            <a:ext cx="4338828" cy="1691640"/>
          </a:xfrm>
        </p:spPr>
        <p:txBody>
          <a:bodyPr>
            <a:normAutofit/>
          </a:bodyPr>
          <a:lstStyle>
            <a:lvl1pPr marL="0" indent="0" algn="l">
              <a:buNone/>
              <a:defRPr sz="1650">
                <a:solidFill>
                  <a:schemeClr val="tx1">
                    <a:tint val="75000"/>
                  </a:schemeClr>
                </a:solidFill>
                <a:latin typeface="Franklin Gothic Medium Cond" panose="020B06060304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Date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2FCBB250-D0FB-49F6-B699-BD9ACE777AB7}"/>
              </a:ext>
            </a:extLst>
          </p:cNvPr>
          <p:cNvSpPr>
            <a:spLocks noGrp="1"/>
          </p:cNvSpPr>
          <p:nvPr>
            <p:ph type="title"/>
          </p:nvPr>
        </p:nvSpPr>
        <p:spPr>
          <a:xfrm>
            <a:off x="555498" y="841248"/>
            <a:ext cx="8037576" cy="859536"/>
          </a:xfrm>
          <a:prstGeom prst="rect">
            <a:avLst/>
          </a:prstGeom>
        </p:spPr>
        <p:txBody>
          <a:bodyPr vert="horz" lIns="91440" tIns="45720" rIns="91440" bIns="45720" rtlCol="0" anchor="ctr">
            <a:noAutofit/>
          </a:bodyPr>
          <a:lstStyle/>
          <a:p>
            <a:r>
              <a:rPr lang="en-US" dirty="0"/>
              <a:t>Click to edit Master title style</a:t>
            </a:r>
          </a:p>
        </p:txBody>
      </p:sp>
      <p:sp>
        <p:nvSpPr>
          <p:cNvPr id="4" name="Text Placeholder 2">
            <a:extLst>
              <a:ext uri="{FF2B5EF4-FFF2-40B4-BE49-F238E27FC236}">
                <a16:creationId xmlns:a16="http://schemas.microsoft.com/office/drawing/2014/main" id="{2AE8E6A0-8F69-4439-A9E2-F7F276F7AF4B}"/>
              </a:ext>
            </a:extLst>
          </p:cNvPr>
          <p:cNvSpPr>
            <a:spLocks noGrp="1"/>
          </p:cNvSpPr>
          <p:nvPr>
            <p:ph idx="1"/>
          </p:nvPr>
        </p:nvSpPr>
        <p:spPr>
          <a:xfrm>
            <a:off x="555498" y="2039112"/>
            <a:ext cx="8037576" cy="34747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09628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690872" y="1408176"/>
            <a:ext cx="4338828" cy="1691640"/>
          </a:xfrm>
        </p:spPr>
        <p:txBody>
          <a:bodyPr/>
          <a:lstStyle>
            <a:lvl1pPr>
              <a:defRPr/>
            </a:lvl1pPr>
          </a:lstStyle>
          <a:p>
            <a:r>
              <a:rPr lang="en-US" dirty="0"/>
              <a:t>Presentation Title Here</a:t>
            </a:r>
          </a:p>
        </p:txBody>
      </p:sp>
      <p:sp>
        <p:nvSpPr>
          <p:cNvPr id="3" name="Subtitle 2"/>
          <p:cNvSpPr>
            <a:spLocks noGrp="1"/>
          </p:cNvSpPr>
          <p:nvPr>
            <p:ph type="subTitle" idx="1" hasCustomPrompt="1"/>
          </p:nvPr>
        </p:nvSpPr>
        <p:spPr>
          <a:xfrm>
            <a:off x="4690872" y="3364992"/>
            <a:ext cx="4338828" cy="1691640"/>
          </a:xfrm>
        </p:spPr>
        <p:txBody>
          <a:bodyPr>
            <a:normAutofit/>
          </a:bodyPr>
          <a:lstStyle>
            <a:lvl1pPr marL="0" indent="0" algn="l">
              <a:buNone/>
              <a:defRPr sz="1650">
                <a:solidFill>
                  <a:schemeClr val="bg1"/>
                </a:solidFill>
                <a:latin typeface="Franklin Gothic Medium Cond" panose="020B06060304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a:t>Date</a:t>
            </a:r>
          </a:p>
        </p:txBody>
      </p:sp>
    </p:spTree>
    <p:extLst>
      <p:ext uri="{BB962C8B-B14F-4D97-AF65-F5344CB8AC3E}">
        <p14:creationId xmlns:p14="http://schemas.microsoft.com/office/powerpoint/2010/main" val="33137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786AB4F0-0704-4BB1-9DA0-BFA453272A9B}"/>
              </a:ext>
            </a:extLst>
          </p:cNvPr>
          <p:cNvSpPr>
            <a:spLocks noGrp="1"/>
          </p:cNvSpPr>
          <p:nvPr>
            <p:ph type="title"/>
          </p:nvPr>
        </p:nvSpPr>
        <p:spPr>
          <a:xfrm>
            <a:off x="555498" y="841248"/>
            <a:ext cx="8037576" cy="859536"/>
          </a:xfrm>
          <a:prstGeom prst="rect">
            <a:avLst/>
          </a:prstGeom>
        </p:spPr>
        <p:txBody>
          <a:bodyPr vert="horz" lIns="91440" tIns="45720" rIns="91440" bIns="45720" rtlCol="0" anchor="ctr">
            <a:noAutofit/>
          </a:bodyPr>
          <a:lstStyle/>
          <a:p>
            <a:r>
              <a:rPr lang="en-US" dirty="0"/>
              <a:t>Click to edit Master title style</a:t>
            </a:r>
          </a:p>
        </p:txBody>
      </p:sp>
      <p:sp>
        <p:nvSpPr>
          <p:cNvPr id="4" name="Text Placeholder 2">
            <a:extLst>
              <a:ext uri="{FF2B5EF4-FFF2-40B4-BE49-F238E27FC236}">
                <a16:creationId xmlns:a16="http://schemas.microsoft.com/office/drawing/2014/main" id="{1D8FF232-B628-4A4C-980F-779206EA4B72}"/>
              </a:ext>
            </a:extLst>
          </p:cNvPr>
          <p:cNvSpPr>
            <a:spLocks noGrp="1"/>
          </p:cNvSpPr>
          <p:nvPr>
            <p:ph idx="1"/>
          </p:nvPr>
        </p:nvSpPr>
        <p:spPr>
          <a:xfrm>
            <a:off x="555498" y="2039112"/>
            <a:ext cx="8037576" cy="3474720"/>
          </a:xfrm>
          <a:prstGeom prst="rect">
            <a:avLst/>
          </a:prstGeom>
        </p:spPr>
        <p:txBody>
          <a:bodyPr vert="horz" lIns="91440" tIns="45720" rIns="91440" bIns="45720" rtlCol="0">
            <a:normAutofit/>
          </a:bodyPr>
          <a:lstStyle>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207101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5498" y="841248"/>
            <a:ext cx="8037576" cy="859536"/>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555498" y="2039112"/>
            <a:ext cx="8037576" cy="34747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5">
            <a:extLst>
              <a:ext uri="{FF2B5EF4-FFF2-40B4-BE49-F238E27FC236}">
                <a16:creationId xmlns:a16="http://schemas.microsoft.com/office/drawing/2014/main" id="{5BDB89C1-3B96-4470-923D-9D4092776E77}"/>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7440" t="18707" r="7440" b="18706"/>
          <a:stretch/>
        </p:blipFill>
        <p:spPr>
          <a:xfrm>
            <a:off x="6629400" y="5940552"/>
            <a:ext cx="2286000" cy="762000"/>
          </a:xfrm>
          <a:prstGeom prst="rect">
            <a:avLst/>
          </a:prstGeom>
        </p:spPr>
      </p:pic>
    </p:spTree>
  </p:cSld>
  <p:clrMap bg1="lt1" tx1="dk1" bg2="lt2" tx2="dk2" accent1="accent1" accent2="accent2" accent3="accent3" accent4="accent4" accent5="accent5" accent6="accent6" hlink="hlink" folHlink="folHlink"/>
  <p:sldLayoutIdLst>
    <p:sldLayoutId id="2147484084" r:id="rId1"/>
    <p:sldLayoutId id="2147484092" r:id="rId2"/>
  </p:sldLayoutIdLst>
  <p:txStyles>
    <p:titleStyle>
      <a:lvl1pPr algn="l" defTabSz="685800" rtl="0" eaLnBrk="1" latinLnBrk="0" hangingPunct="1">
        <a:spcBef>
          <a:spcPct val="0"/>
        </a:spcBef>
        <a:buNone/>
        <a:defRPr sz="4500" kern="1200">
          <a:solidFill>
            <a:schemeClr val="tx1"/>
          </a:solidFill>
          <a:latin typeface="Franklin Gothic Medium Cond" panose="020B0606030402020204" pitchFamily="34" charset="0"/>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E4B2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5498" y="841248"/>
            <a:ext cx="8037576" cy="859536"/>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555498" y="2039112"/>
            <a:ext cx="8037576" cy="347472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BD26A9BC-2CFD-48B0-80B6-A60FF01FAF05}"/>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6839245" y="5943600"/>
            <a:ext cx="2019005" cy="622840"/>
          </a:xfrm>
          <a:prstGeom prst="rect">
            <a:avLst/>
          </a:prstGeom>
          <a:ln>
            <a:noFill/>
          </a:ln>
        </p:spPr>
      </p:pic>
    </p:spTree>
    <p:extLst>
      <p:ext uri="{BB962C8B-B14F-4D97-AF65-F5344CB8AC3E}">
        <p14:creationId xmlns:p14="http://schemas.microsoft.com/office/powerpoint/2010/main" val="3590879754"/>
      </p:ext>
    </p:extLst>
  </p:cSld>
  <p:clrMap bg1="lt1" tx1="dk1" bg2="lt2" tx2="dk2" accent1="accent1" accent2="accent2" accent3="accent3" accent4="accent4" accent5="accent5" accent6="accent6" hlink="hlink" folHlink="folHlink"/>
  <p:sldLayoutIdLst>
    <p:sldLayoutId id="2147484087" r:id="rId1"/>
    <p:sldLayoutId id="2147484093" r:id="rId2"/>
  </p:sldLayoutIdLst>
  <p:txStyles>
    <p:titleStyle>
      <a:lvl1pPr algn="l" defTabSz="685800" rtl="0" eaLnBrk="1" latinLnBrk="0" hangingPunct="1">
        <a:spcBef>
          <a:spcPct val="0"/>
        </a:spcBef>
        <a:buNone/>
        <a:defRPr sz="4500" kern="1200">
          <a:solidFill>
            <a:schemeClr val="bg1">
              <a:lumMod val="95000"/>
            </a:schemeClr>
          </a:solidFill>
          <a:latin typeface="Franklin Gothic Medium Cond" panose="020B0606030402020204" pitchFamily="34" charset="0"/>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bg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bg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bg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bg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bg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om/url?sa=i&amp;url=https%3A%2F%2Fwww.betacalendars.com%2Fmarch-calendar.html&amp;psig=AOvVaw3hdXKasB8oMhkLJCCWSdbq&amp;ust=1582235769466000&amp;source=images&amp;cd=vfe&amp;ved=0CAIQjRxqFwoTCJDvotrN3ucCFQAAAAAdAAAAABAJ"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www.google.com/url?sa=i&amp;url=https%3A%2F%2Fwww.betacalendars.com%2Ffebruary-calendar.html&amp;psig=AOvVaw3Wf_CW37EeXEwyu_XKkFK4&amp;ust=1582235751503000&amp;source=images&amp;cd=vfe&amp;ved=0CAIQjRxqFwoTCNi4rOjN3ucCFQAAAAAdAAAAABAK"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71ABF3-02E9-4E17-ABA3-97E166DE8AC4}"/>
              </a:ext>
            </a:extLst>
          </p:cNvPr>
          <p:cNvSpPr/>
          <p:nvPr/>
        </p:nvSpPr>
        <p:spPr>
          <a:xfrm>
            <a:off x="0" y="838200"/>
            <a:ext cx="9144000" cy="3581400"/>
          </a:xfrm>
          <a:prstGeom prst="rect">
            <a:avLst/>
          </a:prstGeom>
          <a:solidFill>
            <a:srgbClr val="007A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E1BE484C-B51C-4745-896C-D43F1D3CA465}"/>
              </a:ext>
            </a:extLst>
          </p:cNvPr>
          <p:cNvSpPr>
            <a:spLocks noGrp="1"/>
          </p:cNvSpPr>
          <p:nvPr>
            <p:ph type="ctrTitle"/>
          </p:nvPr>
        </p:nvSpPr>
        <p:spPr>
          <a:xfrm>
            <a:off x="1143000" y="1408176"/>
            <a:ext cx="7886700" cy="1691640"/>
          </a:xfrm>
        </p:spPr>
        <p:txBody>
          <a:bodyPr>
            <a:noAutofit/>
          </a:bodyPr>
          <a:lstStyle/>
          <a:p>
            <a:r>
              <a:rPr lang="en-US" sz="8000" dirty="0">
                <a:solidFill>
                  <a:schemeClr val="bg1"/>
                </a:solidFill>
              </a:rPr>
              <a:t>WIOA State </a:t>
            </a:r>
            <a:br>
              <a:rPr lang="en-US" sz="8000" dirty="0">
                <a:solidFill>
                  <a:schemeClr val="bg1"/>
                </a:solidFill>
              </a:rPr>
            </a:br>
            <a:r>
              <a:rPr lang="en-US" sz="8000" dirty="0">
                <a:solidFill>
                  <a:schemeClr val="bg1"/>
                </a:solidFill>
              </a:rPr>
              <a:t>Plan Update</a:t>
            </a:r>
          </a:p>
        </p:txBody>
      </p:sp>
      <p:sp>
        <p:nvSpPr>
          <p:cNvPr id="7" name="Subtitle 6">
            <a:extLst>
              <a:ext uri="{FF2B5EF4-FFF2-40B4-BE49-F238E27FC236}">
                <a16:creationId xmlns:a16="http://schemas.microsoft.com/office/drawing/2014/main" id="{8778F5AB-CA9A-4AA0-862C-A144BAE24DE4}"/>
              </a:ext>
            </a:extLst>
          </p:cNvPr>
          <p:cNvSpPr>
            <a:spLocks noGrp="1"/>
          </p:cNvSpPr>
          <p:nvPr>
            <p:ph type="subTitle" idx="1"/>
          </p:nvPr>
        </p:nvSpPr>
        <p:spPr>
          <a:xfrm>
            <a:off x="1143000" y="3505200"/>
            <a:ext cx="4338828" cy="1615440"/>
          </a:xfrm>
        </p:spPr>
        <p:txBody>
          <a:bodyPr>
            <a:normAutofit/>
          </a:bodyPr>
          <a:lstStyle/>
          <a:p>
            <a:r>
              <a:rPr lang="en-US" sz="3600" dirty="0">
                <a:solidFill>
                  <a:schemeClr val="bg1">
                    <a:lumMod val="85000"/>
                  </a:schemeClr>
                </a:solidFill>
              </a:rPr>
              <a:t>February 20, 2020</a:t>
            </a:r>
          </a:p>
        </p:txBody>
      </p:sp>
    </p:spTree>
    <p:extLst>
      <p:ext uri="{BB962C8B-B14F-4D97-AF65-F5344CB8AC3E}">
        <p14:creationId xmlns:p14="http://schemas.microsoft.com/office/powerpoint/2010/main" val="3309474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45C4-54AF-4B97-9E33-F631D085D6F4}"/>
              </a:ext>
            </a:extLst>
          </p:cNvPr>
          <p:cNvSpPr>
            <a:spLocks noGrp="1"/>
          </p:cNvSpPr>
          <p:nvPr>
            <p:ph type="title"/>
          </p:nvPr>
        </p:nvSpPr>
        <p:spPr/>
        <p:txBody>
          <a:bodyPr/>
          <a:lstStyle/>
          <a:p>
            <a:r>
              <a:rPr lang="en-US" dirty="0"/>
              <a:t>Today’s Focus</a:t>
            </a:r>
          </a:p>
        </p:txBody>
      </p:sp>
      <p:sp>
        <p:nvSpPr>
          <p:cNvPr id="3" name="Content Placeholder 2">
            <a:extLst>
              <a:ext uri="{FF2B5EF4-FFF2-40B4-BE49-F238E27FC236}">
                <a16:creationId xmlns:a16="http://schemas.microsoft.com/office/drawing/2014/main" id="{2083FC0A-73C3-4C20-B976-E9ED6338DD18}"/>
              </a:ext>
            </a:extLst>
          </p:cNvPr>
          <p:cNvSpPr>
            <a:spLocks noGrp="1"/>
          </p:cNvSpPr>
          <p:nvPr>
            <p:ph idx="1"/>
          </p:nvPr>
        </p:nvSpPr>
        <p:spPr>
          <a:xfrm>
            <a:off x="1219200" y="2039112"/>
            <a:ext cx="7373874" cy="3474720"/>
          </a:xfrm>
        </p:spPr>
        <p:txBody>
          <a:bodyPr>
            <a:normAutofit/>
          </a:bodyPr>
          <a:lstStyle/>
          <a:p>
            <a:pPr marL="457200" indent="-457200">
              <a:buAutoNum type="arabicPeriod"/>
            </a:pPr>
            <a:r>
              <a:rPr lang="en-US" sz="3200" dirty="0"/>
              <a:t>Purpose </a:t>
            </a:r>
          </a:p>
          <a:p>
            <a:pPr marL="457200" indent="-457200">
              <a:buAutoNum type="arabicPeriod"/>
            </a:pPr>
            <a:r>
              <a:rPr lang="en-US" sz="3200" dirty="0"/>
              <a:t>Plan </a:t>
            </a:r>
          </a:p>
          <a:p>
            <a:pPr marL="457200" indent="-457200">
              <a:buAutoNum type="arabicPeriod"/>
            </a:pPr>
            <a:r>
              <a:rPr lang="en-US" sz="3200" dirty="0"/>
              <a:t>Picture </a:t>
            </a:r>
          </a:p>
          <a:p>
            <a:pPr marL="457200" indent="-457200">
              <a:buAutoNum type="arabicPeriod"/>
            </a:pPr>
            <a:r>
              <a:rPr lang="en-US" sz="3200" dirty="0"/>
              <a:t>Part</a:t>
            </a:r>
          </a:p>
          <a:p>
            <a:pPr lvl="1"/>
            <a:endParaRPr lang="en-US" dirty="0"/>
          </a:p>
          <a:p>
            <a:pPr marL="342900" lvl="1" indent="0">
              <a:buNone/>
            </a:pPr>
            <a:endParaRPr lang="en-US" dirty="0"/>
          </a:p>
          <a:p>
            <a:pPr marL="0" indent="0">
              <a:buNone/>
            </a:pPr>
            <a:endParaRPr lang="en-US" b="1" dirty="0"/>
          </a:p>
          <a:p>
            <a:endParaRPr lang="en-US" dirty="0"/>
          </a:p>
        </p:txBody>
      </p:sp>
    </p:spTree>
    <p:extLst>
      <p:ext uri="{BB962C8B-B14F-4D97-AF65-F5344CB8AC3E}">
        <p14:creationId xmlns:p14="http://schemas.microsoft.com/office/powerpoint/2010/main" val="933461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45C4-54AF-4B97-9E33-F631D085D6F4}"/>
              </a:ext>
            </a:extLst>
          </p:cNvPr>
          <p:cNvSpPr>
            <a:spLocks noGrp="1"/>
          </p:cNvSpPr>
          <p:nvPr>
            <p:ph type="title"/>
          </p:nvPr>
        </p:nvSpPr>
        <p:spPr>
          <a:xfrm>
            <a:off x="553212" y="699516"/>
            <a:ext cx="8037576" cy="644652"/>
          </a:xfrm>
        </p:spPr>
        <p:txBody>
          <a:bodyPr/>
          <a:lstStyle/>
          <a:p>
            <a:r>
              <a:rPr lang="en-US" dirty="0"/>
              <a:t>Purpose</a:t>
            </a:r>
          </a:p>
        </p:txBody>
      </p:sp>
      <p:sp>
        <p:nvSpPr>
          <p:cNvPr id="3" name="Content Placeholder 2">
            <a:extLst>
              <a:ext uri="{FF2B5EF4-FFF2-40B4-BE49-F238E27FC236}">
                <a16:creationId xmlns:a16="http://schemas.microsoft.com/office/drawing/2014/main" id="{2083FC0A-73C3-4C20-B976-E9ED6338DD18}"/>
              </a:ext>
            </a:extLst>
          </p:cNvPr>
          <p:cNvSpPr>
            <a:spLocks noGrp="1"/>
          </p:cNvSpPr>
          <p:nvPr>
            <p:ph idx="1"/>
          </p:nvPr>
        </p:nvSpPr>
        <p:spPr/>
        <p:txBody>
          <a:bodyPr/>
          <a:lstStyle/>
          <a:p>
            <a:r>
              <a:rPr lang="en-US" dirty="0"/>
              <a:t>Four-year strategic plan of the workforce development system</a:t>
            </a:r>
          </a:p>
          <a:p>
            <a:r>
              <a:rPr lang="en-US" dirty="0"/>
              <a:t>Fosters the development of a comprehensive and integrated approach to address needs of businesses and workers in Vermont</a:t>
            </a:r>
          </a:p>
          <a:p>
            <a:r>
              <a:rPr lang="en-US" dirty="0"/>
              <a:t>Working across agencies to leverage resources</a:t>
            </a:r>
          </a:p>
          <a:p>
            <a:r>
              <a:rPr lang="en-US" dirty="0"/>
              <a:t>Drives funding, resources, and allowable activities</a:t>
            </a:r>
          </a:p>
        </p:txBody>
      </p:sp>
    </p:spTree>
    <p:extLst>
      <p:ext uri="{BB962C8B-B14F-4D97-AF65-F5344CB8AC3E}">
        <p14:creationId xmlns:p14="http://schemas.microsoft.com/office/powerpoint/2010/main" val="3895834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45C4-54AF-4B97-9E33-F631D085D6F4}"/>
              </a:ext>
            </a:extLst>
          </p:cNvPr>
          <p:cNvSpPr>
            <a:spLocks noGrp="1"/>
          </p:cNvSpPr>
          <p:nvPr>
            <p:ph type="title"/>
          </p:nvPr>
        </p:nvSpPr>
        <p:spPr>
          <a:xfrm>
            <a:off x="553212" y="689577"/>
            <a:ext cx="8037576" cy="644652"/>
          </a:xfrm>
        </p:spPr>
        <p:txBody>
          <a:bodyPr/>
          <a:lstStyle/>
          <a:p>
            <a:r>
              <a:rPr lang="en-US" dirty="0"/>
              <a:t>Vision</a:t>
            </a:r>
          </a:p>
        </p:txBody>
      </p:sp>
      <p:sp>
        <p:nvSpPr>
          <p:cNvPr id="3" name="Content Placeholder 2">
            <a:extLst>
              <a:ext uri="{FF2B5EF4-FFF2-40B4-BE49-F238E27FC236}">
                <a16:creationId xmlns:a16="http://schemas.microsoft.com/office/drawing/2014/main" id="{2083FC0A-73C3-4C20-B976-E9ED6338DD18}"/>
              </a:ext>
            </a:extLst>
          </p:cNvPr>
          <p:cNvSpPr>
            <a:spLocks noGrp="1"/>
          </p:cNvSpPr>
          <p:nvPr>
            <p:ph idx="1"/>
          </p:nvPr>
        </p:nvSpPr>
        <p:spPr/>
        <p:txBody>
          <a:bodyPr>
            <a:normAutofit/>
          </a:bodyPr>
          <a:lstStyle/>
          <a:p>
            <a:pPr marL="0" indent="0" algn="just">
              <a:buNone/>
            </a:pPr>
            <a:r>
              <a:rPr lang="en-US" sz="2800" i="1" dirty="0"/>
              <a:t>“Vermont’s employment demands will be met through a statewide, coordinated, and integrated system of workforce education, training, and development where all Vermonters, including new Vermonters, can connect to robust career pathways, advance along career ladders, and quickly secure employment with a Vermont employer.”</a:t>
            </a:r>
          </a:p>
          <a:p>
            <a:pPr marL="0" indent="0" algn="just">
              <a:buNone/>
            </a:pPr>
            <a:endParaRPr lang="en-US" dirty="0"/>
          </a:p>
        </p:txBody>
      </p:sp>
    </p:spTree>
    <p:extLst>
      <p:ext uri="{BB962C8B-B14F-4D97-AF65-F5344CB8AC3E}">
        <p14:creationId xmlns:p14="http://schemas.microsoft.com/office/powerpoint/2010/main" val="2427128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45C4-54AF-4B97-9E33-F631D085D6F4}"/>
              </a:ext>
            </a:extLst>
          </p:cNvPr>
          <p:cNvSpPr>
            <a:spLocks noGrp="1"/>
          </p:cNvSpPr>
          <p:nvPr>
            <p:ph type="title"/>
          </p:nvPr>
        </p:nvSpPr>
        <p:spPr>
          <a:xfrm>
            <a:off x="553212" y="609600"/>
            <a:ext cx="8037576" cy="644652"/>
          </a:xfrm>
        </p:spPr>
        <p:txBody>
          <a:bodyPr/>
          <a:lstStyle/>
          <a:p>
            <a:r>
              <a:rPr lang="en-US" dirty="0"/>
              <a:t>Goals</a:t>
            </a:r>
          </a:p>
        </p:txBody>
      </p:sp>
      <p:sp>
        <p:nvSpPr>
          <p:cNvPr id="3" name="Content Placeholder 2">
            <a:extLst>
              <a:ext uri="{FF2B5EF4-FFF2-40B4-BE49-F238E27FC236}">
                <a16:creationId xmlns:a16="http://schemas.microsoft.com/office/drawing/2014/main" id="{2083FC0A-73C3-4C20-B976-E9ED6338DD18}"/>
              </a:ext>
            </a:extLst>
          </p:cNvPr>
          <p:cNvSpPr>
            <a:spLocks noGrp="1"/>
          </p:cNvSpPr>
          <p:nvPr>
            <p:ph idx="1"/>
          </p:nvPr>
        </p:nvSpPr>
        <p:spPr>
          <a:xfrm>
            <a:off x="555498" y="1447800"/>
            <a:ext cx="8037576" cy="4495800"/>
          </a:xfrm>
        </p:spPr>
        <p:txBody>
          <a:bodyPr>
            <a:noAutofit/>
          </a:bodyPr>
          <a:lstStyle/>
          <a:p>
            <a:pPr marL="0" indent="0">
              <a:spcBef>
                <a:spcPts val="0"/>
              </a:spcBef>
              <a:buNone/>
            </a:pPr>
            <a:r>
              <a:rPr lang="en-US" dirty="0"/>
              <a:t>Goal 1: Connect Vermonters to services</a:t>
            </a:r>
          </a:p>
          <a:p>
            <a:pPr marL="0" indent="0">
              <a:spcBef>
                <a:spcPts val="0"/>
              </a:spcBef>
              <a:buNone/>
            </a:pPr>
            <a:endParaRPr lang="en-US" dirty="0"/>
          </a:p>
          <a:p>
            <a:pPr marL="0" indent="0">
              <a:spcBef>
                <a:spcPts val="0"/>
              </a:spcBef>
              <a:buNone/>
            </a:pPr>
            <a:r>
              <a:rPr lang="en-US" dirty="0"/>
              <a:t>Goal 2: Increase the number of underrepresented people employed in priority industry </a:t>
            </a:r>
          </a:p>
          <a:p>
            <a:pPr marL="0" indent="0">
              <a:spcBef>
                <a:spcPts val="0"/>
              </a:spcBef>
              <a:buNone/>
            </a:pPr>
            <a:endParaRPr lang="en-US" dirty="0"/>
          </a:p>
          <a:p>
            <a:pPr marL="0" indent="0">
              <a:spcBef>
                <a:spcPts val="0"/>
              </a:spcBef>
              <a:buNone/>
            </a:pPr>
            <a:r>
              <a:rPr lang="en-US" dirty="0"/>
              <a:t>Goal 3:  Increase the number of Vermonters with barriers with employers. </a:t>
            </a:r>
          </a:p>
          <a:p>
            <a:pPr marL="0" indent="0">
              <a:spcBef>
                <a:spcPts val="0"/>
              </a:spcBef>
              <a:buNone/>
            </a:pPr>
            <a:endParaRPr lang="en-US" dirty="0"/>
          </a:p>
          <a:p>
            <a:pPr marL="0" indent="0">
              <a:spcBef>
                <a:spcPts val="0"/>
              </a:spcBef>
              <a:buNone/>
            </a:pPr>
            <a:r>
              <a:rPr lang="en-US" dirty="0"/>
              <a:t>Goal 4: Improve Vermont’s workforce development </a:t>
            </a:r>
            <a:r>
              <a:rPr lang="en-US" dirty="0" err="1"/>
              <a:t>systme</a:t>
            </a:r>
            <a:endParaRPr lang="en-US" dirty="0"/>
          </a:p>
          <a:p>
            <a:pPr marL="0" indent="0">
              <a:spcBef>
                <a:spcPts val="0"/>
              </a:spcBef>
              <a:buNone/>
            </a:pPr>
            <a:endParaRPr lang="en-US" dirty="0"/>
          </a:p>
          <a:p>
            <a:pPr marL="0" indent="0">
              <a:spcBef>
                <a:spcPts val="0"/>
              </a:spcBef>
              <a:buNone/>
            </a:pPr>
            <a:r>
              <a:rPr lang="en-US" dirty="0"/>
              <a:t>Goal 5: Expand Vermont’s labor force</a:t>
            </a:r>
          </a:p>
        </p:txBody>
      </p:sp>
    </p:spTree>
    <p:extLst>
      <p:ext uri="{BB962C8B-B14F-4D97-AF65-F5344CB8AC3E}">
        <p14:creationId xmlns:p14="http://schemas.microsoft.com/office/powerpoint/2010/main" val="3746985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B5185-49BD-4DEA-B24E-86DCB553E3BF}"/>
              </a:ext>
            </a:extLst>
          </p:cNvPr>
          <p:cNvSpPr>
            <a:spLocks noGrp="1"/>
          </p:cNvSpPr>
          <p:nvPr>
            <p:ph type="title"/>
          </p:nvPr>
        </p:nvSpPr>
        <p:spPr>
          <a:xfrm>
            <a:off x="553212" y="533400"/>
            <a:ext cx="8037576" cy="859536"/>
          </a:xfrm>
        </p:spPr>
        <p:txBody>
          <a:bodyPr/>
          <a:lstStyle/>
          <a:p>
            <a:r>
              <a:rPr lang="en-US" dirty="0"/>
              <a:t>Plan Components</a:t>
            </a:r>
          </a:p>
        </p:txBody>
      </p:sp>
      <p:sp>
        <p:nvSpPr>
          <p:cNvPr id="3" name="Content Placeholder 2">
            <a:extLst>
              <a:ext uri="{FF2B5EF4-FFF2-40B4-BE49-F238E27FC236}">
                <a16:creationId xmlns:a16="http://schemas.microsoft.com/office/drawing/2014/main" id="{3286DB14-5AC1-4AA5-8250-F3506E2D9EEA}"/>
              </a:ext>
            </a:extLst>
          </p:cNvPr>
          <p:cNvSpPr>
            <a:spLocks noGrp="1"/>
          </p:cNvSpPr>
          <p:nvPr>
            <p:ph idx="1"/>
          </p:nvPr>
        </p:nvSpPr>
        <p:spPr>
          <a:xfrm>
            <a:off x="1030224" y="1392936"/>
            <a:ext cx="8037576" cy="4623816"/>
          </a:xfrm>
        </p:spPr>
        <p:txBody>
          <a:bodyPr>
            <a:normAutofit fontScale="77500" lnSpcReduction="20000"/>
          </a:bodyPr>
          <a:lstStyle/>
          <a:p>
            <a:pPr>
              <a:spcAft>
                <a:spcPts val="600"/>
              </a:spcAft>
            </a:pPr>
            <a:r>
              <a:rPr lang="en-US" dirty="0"/>
              <a:t>Type</a:t>
            </a:r>
          </a:p>
          <a:p>
            <a:pPr lvl="1">
              <a:spcAft>
                <a:spcPts val="600"/>
              </a:spcAft>
            </a:pPr>
            <a:r>
              <a:rPr lang="en-US" dirty="0"/>
              <a:t>Unified v. Combined (JVSG and TAA)</a:t>
            </a:r>
          </a:p>
          <a:p>
            <a:pPr>
              <a:spcAft>
                <a:spcPts val="600"/>
              </a:spcAft>
            </a:pPr>
            <a:r>
              <a:rPr lang="en-US" dirty="0"/>
              <a:t>Strategic Elements</a:t>
            </a:r>
          </a:p>
          <a:p>
            <a:pPr lvl="1">
              <a:spcAft>
                <a:spcPts val="600"/>
              </a:spcAft>
            </a:pPr>
            <a:r>
              <a:rPr lang="en-US" dirty="0"/>
              <a:t>Vision, Goals and Strategy</a:t>
            </a:r>
          </a:p>
          <a:p>
            <a:pPr>
              <a:spcAft>
                <a:spcPts val="600"/>
              </a:spcAft>
            </a:pPr>
            <a:r>
              <a:rPr lang="en-US" dirty="0"/>
              <a:t>Operational Planning Elements</a:t>
            </a:r>
          </a:p>
          <a:p>
            <a:pPr lvl="1">
              <a:spcAft>
                <a:spcPts val="600"/>
              </a:spcAft>
            </a:pPr>
            <a:r>
              <a:rPr lang="en-US" dirty="0"/>
              <a:t>Implementation Strategy, Systems and Policies</a:t>
            </a:r>
          </a:p>
          <a:p>
            <a:pPr>
              <a:spcAft>
                <a:spcPts val="600"/>
              </a:spcAft>
            </a:pPr>
            <a:r>
              <a:rPr lang="en-US" b="1" dirty="0"/>
              <a:t>Coordination with Combined State Plan Programs</a:t>
            </a:r>
          </a:p>
          <a:p>
            <a:pPr lvl="1">
              <a:spcAft>
                <a:spcPts val="600"/>
              </a:spcAft>
            </a:pPr>
            <a:r>
              <a:rPr lang="en-US" b="1" dirty="0"/>
              <a:t>Methods of Coordination</a:t>
            </a:r>
          </a:p>
          <a:p>
            <a:pPr>
              <a:spcAft>
                <a:spcPts val="600"/>
              </a:spcAft>
            </a:pPr>
            <a:r>
              <a:rPr lang="en-US" b="1" dirty="0"/>
              <a:t>Common Assurances</a:t>
            </a:r>
          </a:p>
          <a:p>
            <a:pPr>
              <a:spcAft>
                <a:spcPts val="600"/>
              </a:spcAft>
            </a:pPr>
            <a:r>
              <a:rPr lang="en-US" b="1" dirty="0"/>
              <a:t>Program-specific Requirements for Core Programs</a:t>
            </a:r>
          </a:p>
          <a:p>
            <a:pPr lvl="1">
              <a:spcAft>
                <a:spcPts val="600"/>
              </a:spcAft>
            </a:pPr>
            <a:r>
              <a:rPr lang="en-US" b="1" dirty="0"/>
              <a:t>Programmatic Details</a:t>
            </a:r>
          </a:p>
          <a:p>
            <a:pPr>
              <a:spcAft>
                <a:spcPts val="600"/>
              </a:spcAft>
            </a:pPr>
            <a:r>
              <a:rPr lang="en-US" b="1" dirty="0"/>
              <a:t>Program-specific Requirements for Combined Programs</a:t>
            </a:r>
          </a:p>
          <a:p>
            <a:pPr lvl="1">
              <a:spcAft>
                <a:spcPts val="600"/>
              </a:spcAft>
            </a:pPr>
            <a:r>
              <a:rPr lang="en-US" b="1" dirty="0"/>
              <a:t>Additional Programmatic Details</a:t>
            </a:r>
          </a:p>
        </p:txBody>
      </p:sp>
    </p:spTree>
    <p:extLst>
      <p:ext uri="{BB962C8B-B14F-4D97-AF65-F5344CB8AC3E}">
        <p14:creationId xmlns:p14="http://schemas.microsoft.com/office/powerpoint/2010/main" val="123921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45C4-54AF-4B97-9E33-F631D085D6F4}"/>
              </a:ext>
            </a:extLst>
          </p:cNvPr>
          <p:cNvSpPr>
            <a:spLocks noGrp="1"/>
          </p:cNvSpPr>
          <p:nvPr>
            <p:ph type="title"/>
          </p:nvPr>
        </p:nvSpPr>
        <p:spPr>
          <a:xfrm>
            <a:off x="555498" y="501197"/>
            <a:ext cx="8037576" cy="859536"/>
          </a:xfrm>
        </p:spPr>
        <p:txBody>
          <a:bodyPr/>
          <a:lstStyle/>
          <a:p>
            <a:r>
              <a:rPr lang="en-US" dirty="0"/>
              <a:t>Timeline</a:t>
            </a:r>
          </a:p>
        </p:txBody>
      </p:sp>
      <p:sp>
        <p:nvSpPr>
          <p:cNvPr id="3" name="Content Placeholder 2">
            <a:extLst>
              <a:ext uri="{FF2B5EF4-FFF2-40B4-BE49-F238E27FC236}">
                <a16:creationId xmlns:a16="http://schemas.microsoft.com/office/drawing/2014/main" id="{2083FC0A-73C3-4C20-B976-E9ED6338DD18}"/>
              </a:ext>
            </a:extLst>
          </p:cNvPr>
          <p:cNvSpPr>
            <a:spLocks noGrp="1"/>
          </p:cNvSpPr>
          <p:nvPr>
            <p:ph idx="1"/>
          </p:nvPr>
        </p:nvSpPr>
        <p:spPr>
          <a:xfrm>
            <a:off x="685800" y="1360734"/>
            <a:ext cx="8153400" cy="2068266"/>
          </a:xfrm>
        </p:spPr>
        <p:txBody>
          <a:bodyPr>
            <a:normAutofit fontScale="32500" lnSpcReduction="20000"/>
          </a:bodyPr>
          <a:lstStyle/>
          <a:p>
            <a:r>
              <a:rPr lang="en-US" sz="6800" dirty="0"/>
              <a:t>First Full Draft of Plan Complete: </a:t>
            </a:r>
            <a:r>
              <a:rPr lang="en-US" sz="6800" b="1" dirty="0"/>
              <a:t>March 6</a:t>
            </a:r>
          </a:p>
          <a:p>
            <a:r>
              <a:rPr lang="en-US" sz="6800" dirty="0"/>
              <a:t>Public Comment Period: </a:t>
            </a:r>
            <a:r>
              <a:rPr lang="en-US" sz="6800" b="1" dirty="0"/>
              <a:t>March 4 - 18</a:t>
            </a:r>
          </a:p>
          <a:p>
            <a:r>
              <a:rPr lang="en-US" sz="6800" dirty="0"/>
              <a:t>Review Comments and Incorporate Into Plan: </a:t>
            </a:r>
            <a:r>
              <a:rPr lang="en-US" sz="6800" b="1" dirty="0"/>
              <a:t>March 19 - 25</a:t>
            </a:r>
          </a:p>
          <a:p>
            <a:r>
              <a:rPr lang="en-US" sz="6800" dirty="0"/>
              <a:t>Enter Final Version of Plan into Portal: </a:t>
            </a:r>
            <a:r>
              <a:rPr lang="en-US" sz="6800" b="1" dirty="0"/>
              <a:t>March 26 - 31 </a:t>
            </a:r>
            <a:endParaRPr lang="en-US" sz="6800" dirty="0"/>
          </a:p>
          <a:p>
            <a:endParaRPr lang="en-US" b="1" dirty="0"/>
          </a:p>
          <a:p>
            <a:pPr marL="0" indent="0">
              <a:buNone/>
            </a:pPr>
            <a:endParaRPr lang="en-US" b="1" dirty="0"/>
          </a:p>
          <a:p>
            <a:endParaRPr lang="en-US" dirty="0"/>
          </a:p>
        </p:txBody>
      </p:sp>
      <p:pic>
        <p:nvPicPr>
          <p:cNvPr id="1026" name="Picture 2" descr="Image result for March 2020">
            <a:hlinkClick r:id="rId2"/>
            <a:extLst>
              <a:ext uri="{FF2B5EF4-FFF2-40B4-BE49-F238E27FC236}">
                <a16:creationId xmlns:a16="http://schemas.microsoft.com/office/drawing/2014/main" id="{118F0DA3-E494-4B0A-9010-ED60C8FFA0EF}"/>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5276"/>
          <a:stretch/>
        </p:blipFill>
        <p:spPr bwMode="auto">
          <a:xfrm>
            <a:off x="4672484" y="2791504"/>
            <a:ext cx="4330149" cy="296518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February 2020">
            <a:hlinkClick r:id="rId4"/>
            <a:extLst>
              <a:ext uri="{FF2B5EF4-FFF2-40B4-BE49-F238E27FC236}">
                <a16:creationId xmlns:a16="http://schemas.microsoft.com/office/drawing/2014/main" id="{1AC29F09-7A24-416B-BC03-F4F467FC2F53}"/>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5276"/>
          <a:stretch/>
        </p:blipFill>
        <p:spPr bwMode="auto">
          <a:xfrm>
            <a:off x="241852" y="2826016"/>
            <a:ext cx="4330148" cy="2965184"/>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64F200AC-40A4-4AC7-85F1-5FA45798BA7B}"/>
              </a:ext>
            </a:extLst>
          </p:cNvPr>
          <p:cNvSpPr/>
          <p:nvPr/>
        </p:nvSpPr>
        <p:spPr>
          <a:xfrm>
            <a:off x="2829340" y="4930726"/>
            <a:ext cx="407504" cy="363518"/>
          </a:xfrm>
          <a:prstGeom prst="ellipse">
            <a:avLst/>
          </a:prstGeom>
          <a:noFill/>
          <a:ln w="762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Striped Right 4">
            <a:extLst>
              <a:ext uri="{FF2B5EF4-FFF2-40B4-BE49-F238E27FC236}">
                <a16:creationId xmlns:a16="http://schemas.microsoft.com/office/drawing/2014/main" id="{B1FAD408-F842-4ADD-A13F-F0E0AE3D8FAD}"/>
              </a:ext>
            </a:extLst>
          </p:cNvPr>
          <p:cNvSpPr/>
          <p:nvPr/>
        </p:nvSpPr>
        <p:spPr>
          <a:xfrm>
            <a:off x="4943984" y="4114800"/>
            <a:ext cx="3649090" cy="141987"/>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Striped Right 7">
            <a:extLst>
              <a:ext uri="{FF2B5EF4-FFF2-40B4-BE49-F238E27FC236}">
                <a16:creationId xmlns:a16="http://schemas.microsoft.com/office/drawing/2014/main" id="{52BDB51C-B873-401C-A42F-26CAE8CC6922}"/>
              </a:ext>
            </a:extLst>
          </p:cNvPr>
          <p:cNvSpPr/>
          <p:nvPr/>
        </p:nvSpPr>
        <p:spPr>
          <a:xfrm>
            <a:off x="6675021" y="3670852"/>
            <a:ext cx="1935579" cy="152400"/>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Striped Right 8">
            <a:extLst>
              <a:ext uri="{FF2B5EF4-FFF2-40B4-BE49-F238E27FC236}">
                <a16:creationId xmlns:a16="http://schemas.microsoft.com/office/drawing/2014/main" id="{32A16F79-22CF-4C1A-BB33-2F6D4533DE0B}"/>
              </a:ext>
            </a:extLst>
          </p:cNvPr>
          <p:cNvSpPr/>
          <p:nvPr/>
        </p:nvSpPr>
        <p:spPr>
          <a:xfrm>
            <a:off x="4962648" y="4601677"/>
            <a:ext cx="1971552" cy="143380"/>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Striped Right 10">
            <a:extLst>
              <a:ext uri="{FF2B5EF4-FFF2-40B4-BE49-F238E27FC236}">
                <a16:creationId xmlns:a16="http://schemas.microsoft.com/office/drawing/2014/main" id="{A50DA21B-FDDC-4881-B54C-A2A67120000E}"/>
              </a:ext>
            </a:extLst>
          </p:cNvPr>
          <p:cNvSpPr/>
          <p:nvPr/>
        </p:nvSpPr>
        <p:spPr>
          <a:xfrm>
            <a:off x="5915480" y="1788644"/>
            <a:ext cx="665359" cy="148628"/>
          </a:xfrm>
          <a:prstGeom prst="stripedRightArrow">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ultiplication Sign 5">
            <a:extLst>
              <a:ext uri="{FF2B5EF4-FFF2-40B4-BE49-F238E27FC236}">
                <a16:creationId xmlns:a16="http://schemas.microsoft.com/office/drawing/2014/main" id="{ABEC69D7-0DF6-4A43-8F72-1DBCAF8C76B0}"/>
              </a:ext>
            </a:extLst>
          </p:cNvPr>
          <p:cNvSpPr/>
          <p:nvPr/>
        </p:nvSpPr>
        <p:spPr>
          <a:xfrm>
            <a:off x="5947742" y="5257800"/>
            <a:ext cx="600837" cy="551163"/>
          </a:xfrm>
          <a:prstGeom prst="mathMultiply">
            <a:avLst>
              <a:gd name="adj1" fmla="val 1630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Multiplication Sign 12">
            <a:extLst>
              <a:ext uri="{FF2B5EF4-FFF2-40B4-BE49-F238E27FC236}">
                <a16:creationId xmlns:a16="http://schemas.microsoft.com/office/drawing/2014/main" id="{F74F55CD-47D3-422E-9B7D-76C382F40708}"/>
              </a:ext>
            </a:extLst>
          </p:cNvPr>
          <p:cNvSpPr/>
          <p:nvPr/>
        </p:nvSpPr>
        <p:spPr>
          <a:xfrm>
            <a:off x="7560058" y="2280678"/>
            <a:ext cx="448437" cy="499343"/>
          </a:xfrm>
          <a:prstGeom prst="mathMultiply">
            <a:avLst>
              <a:gd name="adj1" fmla="val 1630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2DE8769-EC3F-477D-93B9-C79BE79AD53D}"/>
              </a:ext>
            </a:extLst>
          </p:cNvPr>
          <p:cNvSpPr/>
          <p:nvPr/>
        </p:nvSpPr>
        <p:spPr>
          <a:xfrm>
            <a:off x="7303323" y="4612090"/>
            <a:ext cx="1487556" cy="132967"/>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B011B80-F06D-44A1-9E10-78F384FBFC29}"/>
              </a:ext>
            </a:extLst>
          </p:cNvPr>
          <p:cNvSpPr/>
          <p:nvPr/>
        </p:nvSpPr>
        <p:spPr>
          <a:xfrm>
            <a:off x="4962647" y="5055148"/>
            <a:ext cx="1971552" cy="122219"/>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E475B14-F78F-4416-8C9E-50FA533BBA36}"/>
              </a:ext>
            </a:extLst>
          </p:cNvPr>
          <p:cNvSpPr/>
          <p:nvPr/>
        </p:nvSpPr>
        <p:spPr>
          <a:xfrm>
            <a:off x="8610600" y="2118028"/>
            <a:ext cx="397002" cy="142088"/>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5610FE2-8006-487F-8827-860A10AB0456}"/>
              </a:ext>
            </a:extLst>
          </p:cNvPr>
          <p:cNvSpPr/>
          <p:nvPr/>
        </p:nvSpPr>
        <p:spPr>
          <a:xfrm>
            <a:off x="6095760" y="3590141"/>
            <a:ext cx="304800" cy="304800"/>
          </a:xfrm>
          <a:prstGeom prst="rect">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651F72B7-169E-4998-A2C0-707495107C29}"/>
              </a:ext>
            </a:extLst>
          </p:cNvPr>
          <p:cNvSpPr/>
          <p:nvPr/>
        </p:nvSpPr>
        <p:spPr>
          <a:xfrm>
            <a:off x="6422136" y="1364505"/>
            <a:ext cx="252885" cy="250743"/>
          </a:xfrm>
          <a:prstGeom prst="rect">
            <a:avLst/>
          </a:prstGeom>
          <a:solidFill>
            <a:srgbClr val="FF0066"/>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6B01210-21B8-46C3-B180-77C8C85C527D}"/>
              </a:ext>
            </a:extLst>
          </p:cNvPr>
          <p:cNvSpPr/>
          <p:nvPr/>
        </p:nvSpPr>
        <p:spPr>
          <a:xfrm>
            <a:off x="7421781" y="5050915"/>
            <a:ext cx="1188819" cy="126452"/>
          </a:xfrm>
          <a:prstGeom prst="rect">
            <a:avLst/>
          </a:prstGeom>
          <a:solidFill>
            <a:srgbClr val="E7DC03"/>
          </a:solidFill>
          <a:ln>
            <a:solidFill>
              <a:srgbClr val="E7DC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DB8685AA-D808-44A2-9407-14240A4D1845}"/>
              </a:ext>
            </a:extLst>
          </p:cNvPr>
          <p:cNvSpPr/>
          <p:nvPr/>
        </p:nvSpPr>
        <p:spPr>
          <a:xfrm>
            <a:off x="4962647" y="5497266"/>
            <a:ext cx="752354" cy="141534"/>
          </a:xfrm>
          <a:prstGeom prst="rect">
            <a:avLst/>
          </a:prstGeom>
          <a:solidFill>
            <a:srgbClr val="E7DC03"/>
          </a:solidFill>
          <a:ln>
            <a:solidFill>
              <a:srgbClr val="E7DC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71B9C6D5-639A-4089-8269-9E432A89F35A}"/>
              </a:ext>
            </a:extLst>
          </p:cNvPr>
          <p:cNvSpPr/>
          <p:nvPr/>
        </p:nvSpPr>
        <p:spPr>
          <a:xfrm>
            <a:off x="685800" y="5511400"/>
            <a:ext cx="3429000" cy="127400"/>
          </a:xfrm>
          <a:prstGeom prst="rect">
            <a:avLst/>
          </a:prstGeom>
          <a:solidFill>
            <a:srgbClr val="E7DC03"/>
          </a:solidFill>
          <a:ln>
            <a:solidFill>
              <a:srgbClr val="E7DC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AD5F1205-CCBF-4DD4-9459-FFF2E698C90B}"/>
              </a:ext>
            </a:extLst>
          </p:cNvPr>
          <p:cNvSpPr/>
          <p:nvPr/>
        </p:nvSpPr>
        <p:spPr>
          <a:xfrm>
            <a:off x="4943984" y="3665377"/>
            <a:ext cx="832442" cy="127399"/>
          </a:xfrm>
          <a:prstGeom prst="rect">
            <a:avLst/>
          </a:prstGeom>
          <a:solidFill>
            <a:srgbClr val="E7DC03"/>
          </a:solidFill>
          <a:ln>
            <a:solidFill>
              <a:srgbClr val="E7DC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4564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A9C0D-7F1F-44A4-9F85-D2F4692F7580}"/>
              </a:ext>
            </a:extLst>
          </p:cNvPr>
          <p:cNvSpPr>
            <a:spLocks noGrp="1"/>
          </p:cNvSpPr>
          <p:nvPr>
            <p:ph type="title"/>
          </p:nvPr>
        </p:nvSpPr>
        <p:spPr/>
        <p:txBody>
          <a:bodyPr/>
          <a:lstStyle/>
          <a:p>
            <a:r>
              <a:rPr lang="en-US" dirty="0"/>
              <a:t>Your Part</a:t>
            </a:r>
          </a:p>
        </p:txBody>
      </p:sp>
      <p:pic>
        <p:nvPicPr>
          <p:cNvPr id="7" name="Picture 6">
            <a:extLst>
              <a:ext uri="{FF2B5EF4-FFF2-40B4-BE49-F238E27FC236}">
                <a16:creationId xmlns:a16="http://schemas.microsoft.com/office/drawing/2014/main" id="{6A5A56B1-87BC-469F-96E4-702F75B602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0" y="2133600"/>
            <a:ext cx="2793593" cy="2793593"/>
          </a:xfrm>
          <a:prstGeom prst="rect">
            <a:avLst/>
          </a:prstGeom>
        </p:spPr>
      </p:pic>
      <p:sp>
        <p:nvSpPr>
          <p:cNvPr id="9" name="Content Placeholder 2">
            <a:extLst>
              <a:ext uri="{FF2B5EF4-FFF2-40B4-BE49-F238E27FC236}">
                <a16:creationId xmlns:a16="http://schemas.microsoft.com/office/drawing/2014/main" id="{615CBBE7-7003-490E-8000-7F495D3DB353}"/>
              </a:ext>
            </a:extLst>
          </p:cNvPr>
          <p:cNvSpPr>
            <a:spLocks noGrp="1"/>
          </p:cNvSpPr>
          <p:nvPr>
            <p:ph idx="1"/>
          </p:nvPr>
        </p:nvSpPr>
        <p:spPr>
          <a:xfrm>
            <a:off x="762000" y="2032203"/>
            <a:ext cx="5029200" cy="4267200"/>
          </a:xfrm>
        </p:spPr>
        <p:txBody>
          <a:bodyPr>
            <a:normAutofit fontScale="92500" lnSpcReduction="10000"/>
          </a:bodyPr>
          <a:lstStyle/>
          <a:p>
            <a:pPr marL="514350" indent="-514350">
              <a:spcAft>
                <a:spcPts val="1200"/>
              </a:spcAft>
              <a:buFont typeface="+mj-lt"/>
              <a:buAutoNum type="arabicPeriod"/>
            </a:pPr>
            <a:r>
              <a:rPr lang="en-US" sz="3200" dirty="0"/>
              <a:t>Review the Plan components as they come available</a:t>
            </a:r>
          </a:p>
          <a:p>
            <a:pPr marL="514350" indent="-514350">
              <a:spcAft>
                <a:spcPts val="1200"/>
              </a:spcAft>
              <a:buFont typeface="+mj-lt"/>
              <a:buAutoNum type="arabicPeriod"/>
            </a:pPr>
            <a:r>
              <a:rPr lang="en-US" sz="3200" dirty="0"/>
              <a:t>Provide feedback during public comments period</a:t>
            </a:r>
          </a:p>
          <a:p>
            <a:pPr marL="514350" indent="-514350">
              <a:spcAft>
                <a:spcPts val="1200"/>
              </a:spcAft>
              <a:buFont typeface="+mj-lt"/>
              <a:buAutoNum type="arabicPeriod"/>
            </a:pPr>
            <a:r>
              <a:rPr lang="en-US" sz="3200" dirty="0"/>
              <a:t>As a Board, show formal support for the plan as submitted</a:t>
            </a:r>
          </a:p>
          <a:p>
            <a:pPr marL="514350" indent="-514350">
              <a:buFont typeface="+mj-lt"/>
              <a:buAutoNum type="arabicPeriod"/>
            </a:pPr>
            <a:endParaRPr lang="en-US" sz="3200" dirty="0"/>
          </a:p>
          <a:p>
            <a:endParaRPr lang="en-US" sz="3200" dirty="0"/>
          </a:p>
          <a:p>
            <a:endParaRPr lang="en-US" b="1" dirty="0"/>
          </a:p>
          <a:p>
            <a:pPr marL="0" indent="0">
              <a:buNone/>
            </a:pPr>
            <a:endParaRPr lang="en-US" b="1" dirty="0"/>
          </a:p>
          <a:p>
            <a:endParaRPr lang="en-US" dirty="0"/>
          </a:p>
        </p:txBody>
      </p:sp>
    </p:spTree>
    <p:extLst>
      <p:ext uri="{BB962C8B-B14F-4D97-AF65-F5344CB8AC3E}">
        <p14:creationId xmlns:p14="http://schemas.microsoft.com/office/powerpoint/2010/main" val="989496678"/>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901AD325C343941A92245769020CFD0" ma:contentTypeVersion="0" ma:contentTypeDescription="Create a new document." ma:contentTypeScope="" ma:versionID="324d6c631d31d34a14bc6e8b8d0e665e">
  <xsd:schema xmlns:xsd="http://www.w3.org/2001/XMLSchema" xmlns:xs="http://www.w3.org/2001/XMLSchema" xmlns:p="http://schemas.microsoft.com/office/2006/metadata/properties" targetNamespace="http://schemas.microsoft.com/office/2006/metadata/properties" ma:root="true" ma:fieldsID="0967b7be50301903c78f9c39c6fd9af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9F291E-36CA-4FDF-88FD-9B53F29C3148}">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700A148-6ADA-4A70-ADA5-48F9B3968E1C}">
  <ds:schemaRefs>
    <ds:schemaRef ds:uri="http://schemas.microsoft.com/sharepoint/v3/contenttype/forms"/>
  </ds:schemaRefs>
</ds:datastoreItem>
</file>

<file path=customXml/itemProps3.xml><?xml version="1.0" encoding="utf-8"?>
<ds:datastoreItem xmlns:ds="http://schemas.openxmlformats.org/officeDocument/2006/customXml" ds:itemID="{1DE88E2A-A41C-4657-8813-47A5ACA28E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754</TotalTime>
  <Words>575</Words>
  <Application>Microsoft Office PowerPoint</Application>
  <PresentationFormat>On-screen Show (4:3)</PresentationFormat>
  <Paragraphs>70</Paragraphs>
  <Slides>8</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8</vt:i4>
      </vt:variant>
    </vt:vector>
  </HeadingPairs>
  <TitlesOfParts>
    <vt:vector size="14" baseType="lpstr">
      <vt:lpstr>Arial</vt:lpstr>
      <vt:lpstr>Calibri</vt:lpstr>
      <vt:lpstr>Franklin Gothic Medium Cond</vt:lpstr>
      <vt:lpstr>Palatino Linotype</vt:lpstr>
      <vt:lpstr>Custom Design</vt:lpstr>
      <vt:lpstr>1_Custom Design</vt:lpstr>
      <vt:lpstr>WIOA State  Plan Update</vt:lpstr>
      <vt:lpstr>Today’s Focus</vt:lpstr>
      <vt:lpstr>Purpose</vt:lpstr>
      <vt:lpstr>Vision</vt:lpstr>
      <vt:lpstr>Goals</vt:lpstr>
      <vt:lpstr>Plan Components</vt:lpstr>
      <vt:lpstr>Timeline</vt:lpstr>
      <vt:lpstr>Your Part</vt:lpstr>
    </vt:vector>
  </TitlesOfParts>
  <Company>Vermont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AYP</dc:title>
  <dc:creator>Chris Case</dc:creator>
  <cp:lastModifiedBy>Harrington, Michael</cp:lastModifiedBy>
  <cp:revision>60</cp:revision>
  <cp:lastPrinted>2020-02-20T13:53:30Z</cp:lastPrinted>
  <dcterms:created xsi:type="dcterms:W3CDTF">2013-09-09T12:35:01Z</dcterms:created>
  <dcterms:modified xsi:type="dcterms:W3CDTF">2020-02-20T14:10:51Z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0x010100F901AD325C343941A92245769020CFD0</vt:lpwstr>
  </property>
</Properties>
</file>