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77" r:id="rId3"/>
    <p:sldId id="260" r:id="rId4"/>
    <p:sldId id="265" r:id="rId5"/>
    <p:sldId id="278" r:id="rId6"/>
    <p:sldId id="261" r:id="rId7"/>
    <p:sldId id="263" r:id="rId8"/>
    <p:sldId id="264" r:id="rId9"/>
    <p:sldId id="266" r:id="rId10"/>
    <p:sldId id="267" r:id="rId11"/>
    <p:sldId id="283" r:id="rId12"/>
    <p:sldId id="262" r:id="rId13"/>
    <p:sldId id="272" r:id="rId14"/>
    <p:sldId id="271" r:id="rId15"/>
    <p:sldId id="268" r:id="rId16"/>
    <p:sldId id="270" r:id="rId17"/>
    <p:sldId id="269"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5A36E-8059-4FB6-8426-F929D9514066}" type="datetimeFigureOut">
              <a:rPr lang="en-US" smtClean="0"/>
              <a:t>3/2/2020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929E70-93EB-4B1D-AFF5-378FE2C7FC8F}" type="slidenum">
              <a:rPr lang="en-US" smtClean="0"/>
              <a:t>‹#›</a:t>
            </a:fld>
            <a:endParaRPr lang="en-US"/>
          </a:p>
        </p:txBody>
      </p:sp>
    </p:spTree>
    <p:extLst>
      <p:ext uri="{BB962C8B-B14F-4D97-AF65-F5344CB8AC3E}">
        <p14:creationId xmlns:p14="http://schemas.microsoft.com/office/powerpoint/2010/main" val="2951471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3111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Statistical Adjustment model looks at economic conditions and characteristics of participants served in the state within each of the core programs.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8345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933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Labor:  we are negotiating 18 different measures for both 2020 and 2021.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3616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Adult Ed is negotiating 5 measures for both 2020 and 2021.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754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VR will be negotiating Measurable Skill Gains only for 2020 and 2021, then negotiating 5 measures per year starting in 2022.</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9641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5289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5617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430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2392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WIOA Core Programs – what they are and who does what?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6256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****start with</a:t>
            </a:r>
            <a:r>
              <a:rPr lang="en-US" dirty="0"/>
              <a:t>:  Workforce Innovation and Opportunity Act – introduced in 2014.  Final rules were made public in 2016.</a:t>
            </a:r>
          </a:p>
          <a:p>
            <a:endParaRPr lang="en-US" dirty="0"/>
          </a:p>
          <a:p>
            <a:r>
              <a:rPr lang="en-US" dirty="0"/>
              <a:t>Goal:  to align federal investments to support job seekers and employers across the core programs.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6 core programs.  In VT, they are administered by 3 partner agencies.</a:t>
            </a:r>
          </a:p>
          <a:p>
            <a:endParaRPr lang="en-US" dirty="0"/>
          </a:p>
          <a:p>
            <a:r>
              <a:rPr lang="en-US" dirty="0"/>
              <a:t>Wagner-</a:t>
            </a:r>
            <a:r>
              <a:rPr lang="en-US" dirty="0" err="1"/>
              <a:t>Peyser</a:t>
            </a:r>
            <a:r>
              <a:rPr lang="en-US" dirty="0"/>
              <a:t> is also referred to as Labor Exchange or Employment Services.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4139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6494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WIOA partner programs include:  TAA (Trade Adjustment Assistance program), JVSG (Jobs for Veterans State Grant), Apprenticeship, National Dislocated Worker Grants (NDWGs), Youth Build, Job Corp and others.</a:t>
            </a:r>
          </a:p>
          <a:p>
            <a:endParaRPr lang="en-US" dirty="0"/>
          </a:p>
          <a:p>
            <a:r>
              <a:rPr lang="en-US" dirty="0"/>
              <a:t>We won’t typically collect the 400+ different data elements for each individual, it will depend on what programs they are enrolled in and to what level the individual is engaged.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3494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also referenced as Outcomes or Metrics</a:t>
            </a:r>
          </a:p>
          <a:p>
            <a:endParaRPr lang="en-US" dirty="0"/>
          </a:p>
          <a:p>
            <a:r>
              <a:rPr lang="en-US" dirty="0"/>
              <a:t>We are currently in the 3</a:t>
            </a:r>
            <a:r>
              <a:rPr lang="en-US" baseline="30000" dirty="0"/>
              <a:t>rd</a:t>
            </a:r>
            <a:r>
              <a:rPr lang="en-US" dirty="0"/>
              <a:t> quarter of Program Year 2019, which started July 1, 2019.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7569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Don’t clarify the footnotes here</a:t>
            </a:r>
          </a:p>
          <a:p>
            <a:endParaRPr lang="en-US" dirty="0"/>
          </a:p>
          <a:p>
            <a:r>
              <a:rPr lang="en-US" dirty="0"/>
              <a:t>The first four are measures collected after exit.  Measurable Skill Gains are collected while the person is active in a training or education program.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152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BLS identifies a bit over 26,000 employers in VT as of their last update.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040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 negotiations will take place with the agencies respective regional or federal offices.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2169DC-51C9-4C1B-8CD4-A192A42910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9987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60FB8-2F0A-4ECF-B30E-378803DD20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F9DC78-8DC5-4E2A-99FF-2B61B2E85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AD6BAB-4DFB-466F-984E-65A9CA6832A2}"/>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E569BC5F-9542-414B-97BA-088D5FAD69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FB5164-0B69-48AB-B12B-090FB2557A23}"/>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45766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7BCF-4186-4684-A8CD-4B27DA80F5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4D9731-8F85-4BBB-8C06-8F3B53F0F4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6AB949-F6A0-4659-8EEA-FEC59790B327}"/>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7AA04094-1117-49C9-9271-3D03390EA8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D9D46-4D6E-45EC-BF3E-4368A55CC261}"/>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50432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A3C76-4691-4695-8299-DB286C87D7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095C7B-A574-4438-9C77-5DF4923F23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6AACDD-D68E-4FE0-8B0C-06B0C4F75A15}"/>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112C0472-3FAD-4B94-AAB6-53D9436590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34DAE-6153-4111-A432-99FD066EE000}"/>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357468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17FAA-B6CC-4A04-9906-44167C549B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5F1B95-E668-4580-8E80-B0C6769F8A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90D18B-FAE3-4EE7-98DB-E84DE86163D9}"/>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454E1DD6-562B-4F14-8567-9AFC41A4C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1959C1-62F3-4E34-9572-8168466DF433}"/>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249520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FD263-A41B-4A56-B0F1-EA7A78FC64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22EAA7-9057-4D69-AE87-E71448B9EC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4147D0-861F-45A8-B8C9-B6768D1AA11D}"/>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66580439-BC50-4FC9-99B3-707B78C0FD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0FEA0-4838-4010-BB7C-E3AA320FF35F}"/>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1303305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117D8-D60A-4A14-8C42-0E2328FAD4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073E99-4199-4B10-8B5A-DDCD88AE4A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5C03D6-0D6D-499F-8534-67A48EDC5F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C2A48F-C1CF-438B-AC07-732D2BCADEA6}"/>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6" name="Footer Placeholder 5">
            <a:extLst>
              <a:ext uri="{FF2B5EF4-FFF2-40B4-BE49-F238E27FC236}">
                <a16:creationId xmlns:a16="http://schemas.microsoft.com/office/drawing/2014/main" id="{6F2E3F04-3F8A-47B6-BA9C-666DE82E1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A7030-E35F-4589-9143-FA3476778D5C}"/>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469586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A5251-7470-4FF1-B6E1-04CC129F81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EC0816-6320-43BE-B2CA-FDF710F13E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E1F8-A6EC-4949-A191-A0234882D6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36060B-B45E-4DA3-867E-15A5ECBFA2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677983-ADE3-4978-979F-13AB5CE02F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A81CA3-1C81-493B-8A17-953BAF042478}"/>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8" name="Footer Placeholder 7">
            <a:extLst>
              <a:ext uri="{FF2B5EF4-FFF2-40B4-BE49-F238E27FC236}">
                <a16:creationId xmlns:a16="http://schemas.microsoft.com/office/drawing/2014/main" id="{DC1AB629-AB6B-4CFD-9365-10FA9CD245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9F6810-B7C8-48C3-B317-21B4D38C0FEB}"/>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8862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B3AE9-0C28-4254-9250-B2145968E5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9C1CFA-23A7-46C4-A5D5-7E8B1114D9B4}"/>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4" name="Footer Placeholder 3">
            <a:extLst>
              <a:ext uri="{FF2B5EF4-FFF2-40B4-BE49-F238E27FC236}">
                <a16:creationId xmlns:a16="http://schemas.microsoft.com/office/drawing/2014/main" id="{63FCB25C-EA30-4475-B8D9-63A3BF828A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25E937-B744-4B1E-AF24-AE0791ED14F6}"/>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216496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34454-A11D-421A-AE82-5B3AC9BA7D26}"/>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3" name="Footer Placeholder 2">
            <a:extLst>
              <a:ext uri="{FF2B5EF4-FFF2-40B4-BE49-F238E27FC236}">
                <a16:creationId xmlns:a16="http://schemas.microsoft.com/office/drawing/2014/main" id="{147394C7-7844-4668-A5C8-34DF765A8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17384E-D690-43CE-BA56-7129304B171A}"/>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126897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6D767-3DEB-4058-954D-F0D46F148B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798C83-938D-4CC0-8267-1311757762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BD49A1-B9D3-4189-8AA5-4D29DA301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039F3-E95F-4079-833E-0E349236D157}"/>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6" name="Footer Placeholder 5">
            <a:extLst>
              <a:ext uri="{FF2B5EF4-FFF2-40B4-BE49-F238E27FC236}">
                <a16:creationId xmlns:a16="http://schemas.microsoft.com/office/drawing/2014/main" id="{9EBD0713-5362-46A2-AD71-58C8C4258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9B9ECD-128A-493E-82AB-EA90D2625E47}"/>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385257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8537-C2C6-4764-8463-C820E42512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942B93-604E-4A22-BD78-408A7FC71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3B216D-6493-466B-846B-E37CDB6506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DF7575-BF3C-4CDE-96E1-935AEA3F00C8}"/>
              </a:ext>
            </a:extLst>
          </p:cNvPr>
          <p:cNvSpPr>
            <a:spLocks noGrp="1"/>
          </p:cNvSpPr>
          <p:nvPr>
            <p:ph type="dt" sz="half" idx="10"/>
          </p:nvPr>
        </p:nvSpPr>
        <p:spPr/>
        <p:txBody>
          <a:bodyPr/>
          <a:lstStyle/>
          <a:p>
            <a:fld id="{AF8AAE95-B1D9-4EFC-A8D3-663BC21EC582}" type="datetimeFigureOut">
              <a:rPr lang="en-US" smtClean="0"/>
              <a:t>3/2/2020</a:t>
            </a:fld>
            <a:endParaRPr lang="en-US"/>
          </a:p>
        </p:txBody>
      </p:sp>
      <p:sp>
        <p:nvSpPr>
          <p:cNvPr id="6" name="Footer Placeholder 5">
            <a:extLst>
              <a:ext uri="{FF2B5EF4-FFF2-40B4-BE49-F238E27FC236}">
                <a16:creationId xmlns:a16="http://schemas.microsoft.com/office/drawing/2014/main" id="{DFF4686B-55B6-4B15-B14C-F921FF6C13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E19D17-5DCC-4E14-B344-97BE7E7794C7}"/>
              </a:ext>
            </a:extLst>
          </p:cNvPr>
          <p:cNvSpPr>
            <a:spLocks noGrp="1"/>
          </p:cNvSpPr>
          <p:nvPr>
            <p:ph type="sldNum" sz="quarter" idx="12"/>
          </p:nvPr>
        </p:nvSpPr>
        <p:spPr/>
        <p:txBody>
          <a:bodyPr/>
          <a:lstStyle/>
          <a:p>
            <a:fld id="{0784045C-4D54-4DAE-BD9E-7074C2C910A2}" type="slidenum">
              <a:rPr lang="en-US" smtClean="0"/>
              <a:t>‹#›</a:t>
            </a:fld>
            <a:endParaRPr lang="en-US"/>
          </a:p>
        </p:txBody>
      </p:sp>
    </p:spTree>
    <p:extLst>
      <p:ext uri="{BB962C8B-B14F-4D97-AF65-F5344CB8AC3E}">
        <p14:creationId xmlns:p14="http://schemas.microsoft.com/office/powerpoint/2010/main" val="338583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CD4641-8EF1-407D-8A68-210F158102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EEFC04-26C7-4248-BBA8-B11A9A42F6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C1D516-D352-4783-B51E-F60B83C8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AAE95-B1D9-4EFC-A8D3-663BC21EC582}" type="datetimeFigureOut">
              <a:rPr lang="en-US" smtClean="0"/>
              <a:t>3/2/2020</a:t>
            </a:fld>
            <a:endParaRPr lang="en-US"/>
          </a:p>
        </p:txBody>
      </p:sp>
      <p:sp>
        <p:nvSpPr>
          <p:cNvPr id="5" name="Footer Placeholder 4">
            <a:extLst>
              <a:ext uri="{FF2B5EF4-FFF2-40B4-BE49-F238E27FC236}">
                <a16:creationId xmlns:a16="http://schemas.microsoft.com/office/drawing/2014/main" id="{65E48B03-2062-424E-B881-AF7C22582C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9647B8-2305-429F-A025-2D7250CEC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84045C-4D54-4DAE-BD9E-7074C2C910A2}" type="slidenum">
              <a:rPr lang="en-US" smtClean="0"/>
              <a:t>‹#›</a:t>
            </a:fld>
            <a:endParaRPr lang="en-US"/>
          </a:p>
        </p:txBody>
      </p:sp>
    </p:spTree>
    <p:extLst>
      <p:ext uri="{BB962C8B-B14F-4D97-AF65-F5344CB8AC3E}">
        <p14:creationId xmlns:p14="http://schemas.microsoft.com/office/powerpoint/2010/main" val="218589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Robin.Castle@Vermont.gov" TargetMode="External"/><Relationship Id="rId5" Type="http://schemas.openxmlformats.org/officeDocument/2006/relationships/hyperlink" Target="mailto:James.Smith@Vermont.gov" TargetMode="External"/><Relationship Id="rId4" Type="http://schemas.openxmlformats.org/officeDocument/2006/relationships/hyperlink" Target="mailto:Theresa.Hunt@vermont.gov"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Excel_Worksheet.xlsx"/><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893207" y="2114026"/>
            <a:ext cx="1080502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Performance Measurement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Data Collection &amp; Reporting, Negotiations, &amp; Outcomes</a:t>
            </a:r>
          </a:p>
        </p:txBody>
      </p:sp>
      <p:sp>
        <p:nvSpPr>
          <p:cNvPr id="7" name="TextBox 6">
            <a:extLst>
              <a:ext uri="{FF2B5EF4-FFF2-40B4-BE49-F238E27FC236}">
                <a16:creationId xmlns:a16="http://schemas.microsoft.com/office/drawing/2014/main" id="{DD316905-4632-4912-97C3-E7B6CE27105E}"/>
              </a:ext>
            </a:extLst>
          </p:cNvPr>
          <p:cNvSpPr txBox="1"/>
          <p:nvPr/>
        </p:nvSpPr>
        <p:spPr>
          <a:xfrm>
            <a:off x="2729345" y="3437466"/>
            <a:ext cx="724592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Presentation to the State Workforce Development Board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February 20, 2020</a:t>
            </a:r>
          </a:p>
        </p:txBody>
      </p:sp>
      <p:sp>
        <p:nvSpPr>
          <p:cNvPr id="6" name="TextBox 5">
            <a:extLst>
              <a:ext uri="{FF2B5EF4-FFF2-40B4-BE49-F238E27FC236}">
                <a16:creationId xmlns:a16="http://schemas.microsoft.com/office/drawing/2014/main" id="{B95289DD-6E78-7449-BC8C-301E4C2E7F73}"/>
              </a:ext>
            </a:extLst>
          </p:cNvPr>
          <p:cNvSpPr txBox="1"/>
          <p:nvPr/>
        </p:nvSpPr>
        <p:spPr>
          <a:xfrm rot="10800000" flipV="1">
            <a:off x="1092160" y="4360516"/>
            <a:ext cx="10606067"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Robin Castle			Theresa Hunt			James Smith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State Director                                                 Process &amp; Performance Analyst		Policy Manager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Adult Education and Literacy                        Vermont Dept. of Labor                                 Vermont Div. of Vocational Rehab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Vermont Agency of Education 		</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hlinkClick r:id="rId4"/>
              </a:rPr>
              <a:t>Theresa.Hunt@vermont.gov</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hlinkClick r:id="rId5"/>
              </a:rPr>
              <a:t>James.Smith@Vermont.gov</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hlinkClick r:id="rId6"/>
              </a:rPr>
              <a:t>Robin.Castle@Vermont.gov</a:t>
            </a:r>
            <a:r>
              <a:rPr kumimoji="0" lang="en-US" sz="16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p:txBody>
      </p:sp>
    </p:spTree>
    <p:extLst>
      <p:ext uri="{BB962C8B-B14F-4D97-AF65-F5344CB8AC3E}">
        <p14:creationId xmlns:p14="http://schemas.microsoft.com/office/powerpoint/2010/main" val="216001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317071" y="478172"/>
            <a:ext cx="10461071" cy="4893647"/>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Negotiation tools can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Historical data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Current economic conditions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Planned state initiatives to serve individuals with barriers to employment or placement in specific industries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 Statistical Adjustment Model produced by the federal government for each state.  </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*Note, the adjustment model for 2020 and 2021 negotiations </a:t>
            </a:r>
            <a:r>
              <a:rPr kumimoji="0" lang="en-US" sz="1800" b="1" i="0" u="sng"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have not yet been released </a:t>
            </a:r>
          </a:p>
        </p:txBody>
      </p:sp>
    </p:spTree>
    <p:extLst>
      <p:ext uri="{BB962C8B-B14F-4D97-AF65-F5344CB8AC3E}">
        <p14:creationId xmlns:p14="http://schemas.microsoft.com/office/powerpoint/2010/main" val="317635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745068" y="943063"/>
            <a:ext cx="9503113" cy="36933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following slides depict the performance rates to be negotiated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by the state agency listed.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Some rates are marked as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baseline</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as the federal agencies are still collecting data in order to negotiate rates in the future.  This means that agencies collect and report on the measure; but are not held to a performance target.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p:txBody>
      </p:sp>
    </p:spTree>
    <p:extLst>
      <p:ext uri="{BB962C8B-B14F-4D97-AF65-F5344CB8AC3E}">
        <p14:creationId xmlns:p14="http://schemas.microsoft.com/office/powerpoint/2010/main" val="1005194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989901" y="486367"/>
            <a:ext cx="1080502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Program Years 2020 and 2021 for Title I and III</a:t>
            </a: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t>
            </a:r>
          </a:p>
        </p:txBody>
      </p:sp>
      <p:graphicFrame>
        <p:nvGraphicFramePr>
          <p:cNvPr id="2" name="Table 3">
            <a:extLst>
              <a:ext uri="{FF2B5EF4-FFF2-40B4-BE49-F238E27FC236}">
                <a16:creationId xmlns:a16="http://schemas.microsoft.com/office/drawing/2014/main" id="{5CA205DC-BEBC-42C4-87C3-BDB24083BC4A}"/>
              </a:ext>
            </a:extLst>
          </p:cNvPr>
          <p:cNvGraphicFramePr>
            <a:graphicFrameLocks noGrp="1"/>
          </p:cNvGraphicFramePr>
          <p:nvPr/>
        </p:nvGraphicFramePr>
        <p:xfrm>
          <a:off x="989901" y="1577859"/>
          <a:ext cx="10511410" cy="3438434"/>
        </p:xfrm>
        <a:graphic>
          <a:graphicData uri="http://schemas.openxmlformats.org/drawingml/2006/table">
            <a:tbl>
              <a:tblPr firstRow="1" bandRow="1">
                <a:tableStyleId>{5C22544A-7EE6-4342-B048-85BDC9FD1C3A}</a:tableStyleId>
              </a:tblPr>
              <a:tblGrid>
                <a:gridCol w="2102282">
                  <a:extLst>
                    <a:ext uri="{9D8B030D-6E8A-4147-A177-3AD203B41FA5}">
                      <a16:colId xmlns:a16="http://schemas.microsoft.com/office/drawing/2014/main" val="1634961782"/>
                    </a:ext>
                  </a:extLst>
                </a:gridCol>
                <a:gridCol w="2102282">
                  <a:extLst>
                    <a:ext uri="{9D8B030D-6E8A-4147-A177-3AD203B41FA5}">
                      <a16:colId xmlns:a16="http://schemas.microsoft.com/office/drawing/2014/main" val="1483771029"/>
                    </a:ext>
                  </a:extLst>
                </a:gridCol>
                <a:gridCol w="2102282">
                  <a:extLst>
                    <a:ext uri="{9D8B030D-6E8A-4147-A177-3AD203B41FA5}">
                      <a16:colId xmlns:a16="http://schemas.microsoft.com/office/drawing/2014/main" val="1338701304"/>
                    </a:ext>
                  </a:extLst>
                </a:gridCol>
                <a:gridCol w="2102282">
                  <a:extLst>
                    <a:ext uri="{9D8B030D-6E8A-4147-A177-3AD203B41FA5}">
                      <a16:colId xmlns:a16="http://schemas.microsoft.com/office/drawing/2014/main" val="431610915"/>
                    </a:ext>
                  </a:extLst>
                </a:gridCol>
                <a:gridCol w="2102282">
                  <a:extLst>
                    <a:ext uri="{9D8B030D-6E8A-4147-A177-3AD203B41FA5}">
                      <a16:colId xmlns:a16="http://schemas.microsoft.com/office/drawing/2014/main" val="3923272737"/>
                    </a:ext>
                  </a:extLst>
                </a:gridCol>
              </a:tblGrid>
              <a:tr h="295164">
                <a:tc>
                  <a:txBody>
                    <a:bodyPr/>
                    <a:lstStyle/>
                    <a:p>
                      <a:r>
                        <a:rPr lang="en-US" sz="1400" dirty="0"/>
                        <a:t>Performance Measure</a:t>
                      </a:r>
                    </a:p>
                  </a:txBody>
                  <a:tcPr/>
                </a:tc>
                <a:tc>
                  <a:txBody>
                    <a:bodyPr/>
                    <a:lstStyle/>
                    <a:p>
                      <a:r>
                        <a:rPr lang="en-US" sz="1400" dirty="0"/>
                        <a:t>WIOA Adult</a:t>
                      </a:r>
                    </a:p>
                  </a:txBody>
                  <a:tcPr/>
                </a:tc>
                <a:tc>
                  <a:txBody>
                    <a:bodyPr/>
                    <a:lstStyle/>
                    <a:p>
                      <a:r>
                        <a:rPr lang="en-US" sz="1400" dirty="0"/>
                        <a:t>WIOA Dislocated Worker</a:t>
                      </a:r>
                    </a:p>
                  </a:txBody>
                  <a:tcPr/>
                </a:tc>
                <a:tc>
                  <a:txBody>
                    <a:bodyPr/>
                    <a:lstStyle/>
                    <a:p>
                      <a:r>
                        <a:rPr lang="en-US" sz="1400" dirty="0"/>
                        <a:t>WIOA Youth</a:t>
                      </a:r>
                    </a:p>
                  </a:txBody>
                  <a:tcPr/>
                </a:tc>
                <a:tc>
                  <a:txBody>
                    <a:bodyPr/>
                    <a:lstStyle/>
                    <a:p>
                      <a:r>
                        <a:rPr lang="en-US" sz="1400" dirty="0"/>
                        <a:t>WIOA Wagner-</a:t>
                      </a:r>
                      <a:r>
                        <a:rPr lang="en-US" sz="1400" dirty="0" err="1"/>
                        <a:t>Peyser</a:t>
                      </a:r>
                      <a:endParaRPr lang="en-US" sz="1400" dirty="0"/>
                    </a:p>
                  </a:txBody>
                  <a:tcPr/>
                </a:tc>
                <a:extLst>
                  <a:ext uri="{0D108BD9-81ED-4DB2-BD59-A6C34878D82A}">
                    <a16:rowId xmlns:a16="http://schemas.microsoft.com/office/drawing/2014/main" val="2021856128"/>
                  </a:ext>
                </a:extLst>
              </a:tr>
              <a:tr h="608598">
                <a:tc>
                  <a:txBody>
                    <a:bodyPr/>
                    <a:lstStyle/>
                    <a:p>
                      <a:r>
                        <a:rPr lang="en-US" sz="1400" dirty="0"/>
                        <a:t>Employment Rate, Second Quarter after Exit</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71290516"/>
                  </a:ext>
                </a:extLst>
              </a:tr>
              <a:tr h="493359">
                <a:tc>
                  <a:txBody>
                    <a:bodyPr/>
                    <a:lstStyle/>
                    <a:p>
                      <a:r>
                        <a:rPr lang="en-US" sz="1400" dirty="0"/>
                        <a:t>Employment Rate, Fourth Quarter after Exit</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3652018110"/>
                  </a:ext>
                </a:extLst>
              </a:tr>
              <a:tr h="581625">
                <a:tc>
                  <a:txBody>
                    <a:bodyPr/>
                    <a:lstStyle/>
                    <a:p>
                      <a:r>
                        <a:rPr lang="en-US" sz="1400" dirty="0"/>
                        <a:t>Median Earnings, Second Quarter after Exit</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2053966233"/>
                  </a:ext>
                </a:extLst>
              </a:tr>
              <a:tr h="381642">
                <a:tc>
                  <a:txBody>
                    <a:bodyPr/>
                    <a:lstStyle/>
                    <a:p>
                      <a:r>
                        <a:rPr lang="en-US" sz="1400" dirty="0"/>
                        <a:t>Credential Rate</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N/A</a:t>
                      </a:r>
                    </a:p>
                  </a:txBody>
                  <a:tcPr/>
                </a:tc>
                <a:extLst>
                  <a:ext uri="{0D108BD9-81ED-4DB2-BD59-A6C34878D82A}">
                    <a16:rowId xmlns:a16="http://schemas.microsoft.com/office/drawing/2014/main" val="4079672188"/>
                  </a:ext>
                </a:extLst>
              </a:tr>
              <a:tr h="451526">
                <a:tc>
                  <a:txBody>
                    <a:bodyPr/>
                    <a:lstStyle/>
                    <a:p>
                      <a:r>
                        <a:rPr lang="en-US" sz="1400" dirty="0"/>
                        <a:t>Measurable Skill Gains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N/A</a:t>
                      </a:r>
                    </a:p>
                  </a:txBody>
                  <a:tcPr/>
                </a:tc>
                <a:extLst>
                  <a:ext uri="{0D108BD9-81ED-4DB2-BD59-A6C34878D82A}">
                    <a16:rowId xmlns:a16="http://schemas.microsoft.com/office/drawing/2014/main" val="686814599"/>
                  </a:ext>
                </a:extLst>
              </a:tr>
              <a:tr h="592083">
                <a:tc>
                  <a:txBody>
                    <a:bodyPr/>
                    <a:lstStyle/>
                    <a:p>
                      <a:r>
                        <a:rPr lang="en-US" sz="1400" dirty="0"/>
                        <a:t>Effectiveness in Serving Employers</a:t>
                      </a:r>
                    </a:p>
                  </a:txBody>
                  <a:tcPr/>
                </a:tc>
                <a:tc>
                  <a:txBody>
                    <a:bodyPr/>
                    <a:lstStyle/>
                    <a:p>
                      <a:r>
                        <a:rPr lang="en-US" sz="1400" dirty="0"/>
                        <a:t>Baseline</a:t>
                      </a:r>
                    </a:p>
                  </a:txBody>
                  <a:tcPr/>
                </a:tc>
                <a:tc>
                  <a:txBody>
                    <a:bodyPr/>
                    <a:lstStyle/>
                    <a:p>
                      <a:r>
                        <a:rPr lang="en-US" sz="1400" dirty="0"/>
                        <a:t>Baseline</a:t>
                      </a:r>
                    </a:p>
                  </a:txBody>
                  <a:tcPr/>
                </a:tc>
                <a:tc>
                  <a:txBody>
                    <a:bodyPr/>
                    <a:lstStyle/>
                    <a:p>
                      <a:r>
                        <a:rPr lang="en-US" sz="1400" dirty="0"/>
                        <a:t>Baseline</a:t>
                      </a:r>
                    </a:p>
                  </a:txBody>
                  <a:tcPr/>
                </a:tc>
                <a:tc>
                  <a:txBody>
                    <a:bodyPr/>
                    <a:lstStyle/>
                    <a:p>
                      <a:r>
                        <a:rPr lang="en-US" sz="1400" dirty="0"/>
                        <a:t>Baseline</a:t>
                      </a:r>
                    </a:p>
                  </a:txBody>
                  <a:tcPr/>
                </a:tc>
                <a:extLst>
                  <a:ext uri="{0D108BD9-81ED-4DB2-BD59-A6C34878D82A}">
                    <a16:rowId xmlns:a16="http://schemas.microsoft.com/office/drawing/2014/main" val="1207567114"/>
                  </a:ext>
                </a:extLst>
              </a:tr>
            </a:tbl>
          </a:graphicData>
        </a:graphic>
      </p:graphicFrame>
    </p:spTree>
    <p:extLst>
      <p:ext uri="{BB962C8B-B14F-4D97-AF65-F5344CB8AC3E}">
        <p14:creationId xmlns:p14="http://schemas.microsoft.com/office/powerpoint/2010/main" val="4840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2942577" y="1132250"/>
            <a:ext cx="607232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Title II: Adult Education and Family Literacy Act </a:t>
            </a:r>
          </a:p>
        </p:txBody>
      </p:sp>
      <p:graphicFrame>
        <p:nvGraphicFramePr>
          <p:cNvPr id="4" name="Table 3">
            <a:extLst>
              <a:ext uri="{FF2B5EF4-FFF2-40B4-BE49-F238E27FC236}">
                <a16:creationId xmlns:a16="http://schemas.microsoft.com/office/drawing/2014/main" id="{BB53A57D-B7D0-4716-8B1B-7F3916528D6E}"/>
              </a:ext>
            </a:extLst>
          </p:cNvPr>
          <p:cNvGraphicFramePr>
            <a:graphicFrameLocks noGrp="1"/>
          </p:cNvGraphicFramePr>
          <p:nvPr/>
        </p:nvGraphicFramePr>
        <p:xfrm>
          <a:off x="2942577" y="1761051"/>
          <a:ext cx="6306846" cy="3893156"/>
        </p:xfrm>
        <a:graphic>
          <a:graphicData uri="http://schemas.openxmlformats.org/drawingml/2006/table">
            <a:tbl>
              <a:tblPr firstRow="1" bandRow="1">
                <a:tableStyleId>{5C22544A-7EE6-4342-B048-85BDC9FD1C3A}</a:tableStyleId>
              </a:tblPr>
              <a:tblGrid>
                <a:gridCol w="2348883">
                  <a:extLst>
                    <a:ext uri="{9D8B030D-6E8A-4147-A177-3AD203B41FA5}">
                      <a16:colId xmlns:a16="http://schemas.microsoft.com/office/drawing/2014/main" val="263287614"/>
                    </a:ext>
                  </a:extLst>
                </a:gridCol>
                <a:gridCol w="1855681">
                  <a:extLst>
                    <a:ext uri="{9D8B030D-6E8A-4147-A177-3AD203B41FA5}">
                      <a16:colId xmlns:a16="http://schemas.microsoft.com/office/drawing/2014/main" val="2222326538"/>
                    </a:ext>
                  </a:extLst>
                </a:gridCol>
                <a:gridCol w="2102282">
                  <a:extLst>
                    <a:ext uri="{9D8B030D-6E8A-4147-A177-3AD203B41FA5}">
                      <a16:colId xmlns:a16="http://schemas.microsoft.com/office/drawing/2014/main" val="536571942"/>
                    </a:ext>
                  </a:extLst>
                </a:gridCol>
              </a:tblGrid>
              <a:tr h="502755">
                <a:tc>
                  <a:txBody>
                    <a:bodyPr/>
                    <a:lstStyle/>
                    <a:p>
                      <a:r>
                        <a:rPr lang="en-US" sz="1400" dirty="0"/>
                        <a:t>Performance Measure</a:t>
                      </a:r>
                    </a:p>
                  </a:txBody>
                  <a:tcPr/>
                </a:tc>
                <a:tc>
                  <a:txBody>
                    <a:bodyPr/>
                    <a:lstStyle/>
                    <a:p>
                      <a:r>
                        <a:rPr lang="en-US" sz="1400" dirty="0"/>
                        <a:t>2020</a:t>
                      </a:r>
                    </a:p>
                  </a:txBody>
                  <a:tcPr/>
                </a:tc>
                <a:tc>
                  <a:txBody>
                    <a:bodyPr/>
                    <a:lstStyle/>
                    <a:p>
                      <a:r>
                        <a:rPr lang="en-US" sz="1400" dirty="0"/>
                        <a:t>2021</a:t>
                      </a:r>
                    </a:p>
                  </a:txBody>
                  <a:tcPr/>
                </a:tc>
                <a:extLst>
                  <a:ext uri="{0D108BD9-81ED-4DB2-BD59-A6C34878D82A}">
                    <a16:rowId xmlns:a16="http://schemas.microsoft.com/office/drawing/2014/main" val="68174300"/>
                  </a:ext>
                </a:extLst>
              </a:tr>
              <a:tr h="639192">
                <a:tc>
                  <a:txBody>
                    <a:bodyPr/>
                    <a:lstStyle/>
                    <a:p>
                      <a:r>
                        <a:rPr lang="en-US" sz="1400" dirty="0"/>
                        <a:t>Employment Rate, Second Quarter after Exit</a:t>
                      </a:r>
                    </a:p>
                  </a:txBody>
                  <a:tcPr/>
                </a:tc>
                <a:tc>
                  <a:txBody>
                    <a:bodyPr/>
                    <a:lstStyle/>
                    <a:p>
                      <a:r>
                        <a:rPr lang="en-US" sz="1400" dirty="0"/>
                        <a:t> Yes</a:t>
                      </a:r>
                    </a:p>
                  </a:txBody>
                  <a:tcPr/>
                </a:tc>
                <a:tc>
                  <a:txBody>
                    <a:bodyPr/>
                    <a:lstStyle/>
                    <a:p>
                      <a:r>
                        <a:rPr lang="en-US" sz="1400" dirty="0"/>
                        <a:t> Yes</a:t>
                      </a:r>
                    </a:p>
                  </a:txBody>
                  <a:tcPr/>
                </a:tc>
                <a:extLst>
                  <a:ext uri="{0D108BD9-81ED-4DB2-BD59-A6C34878D82A}">
                    <a16:rowId xmlns:a16="http://schemas.microsoft.com/office/drawing/2014/main" val="2058761186"/>
                  </a:ext>
                </a:extLst>
              </a:tr>
              <a:tr h="487685">
                <a:tc>
                  <a:txBody>
                    <a:bodyPr/>
                    <a:lstStyle/>
                    <a:p>
                      <a:r>
                        <a:rPr lang="en-US" sz="1400" dirty="0"/>
                        <a:t>Employment Rate, Fourth Quarter after Exit</a:t>
                      </a:r>
                    </a:p>
                  </a:txBody>
                  <a:tcPr/>
                </a:tc>
                <a:tc>
                  <a:txBody>
                    <a:bodyPr/>
                    <a:lstStyle/>
                    <a:p>
                      <a:r>
                        <a:rPr lang="en-US" sz="1400" dirty="0"/>
                        <a:t> Yes</a:t>
                      </a:r>
                    </a:p>
                  </a:txBody>
                  <a:tcPr/>
                </a:tc>
                <a:tc>
                  <a:txBody>
                    <a:bodyPr/>
                    <a:lstStyle/>
                    <a:p>
                      <a:r>
                        <a:rPr lang="en-US" sz="1400" dirty="0"/>
                        <a:t> Yes</a:t>
                      </a:r>
                    </a:p>
                  </a:txBody>
                  <a:tcPr/>
                </a:tc>
                <a:extLst>
                  <a:ext uri="{0D108BD9-81ED-4DB2-BD59-A6C34878D82A}">
                    <a16:rowId xmlns:a16="http://schemas.microsoft.com/office/drawing/2014/main" val="495210286"/>
                  </a:ext>
                </a:extLst>
              </a:tr>
              <a:tr h="610863">
                <a:tc>
                  <a:txBody>
                    <a:bodyPr/>
                    <a:lstStyle/>
                    <a:p>
                      <a:r>
                        <a:rPr lang="en-US" sz="1400" dirty="0"/>
                        <a:t>Median Earnings, Second Quarter after Exit</a:t>
                      </a:r>
                    </a:p>
                  </a:txBody>
                  <a:tcPr/>
                </a:tc>
                <a:tc>
                  <a:txBody>
                    <a:bodyPr/>
                    <a:lstStyle/>
                    <a:p>
                      <a:r>
                        <a:rPr lang="en-US" sz="1400" dirty="0"/>
                        <a:t> Yes</a:t>
                      </a:r>
                    </a:p>
                  </a:txBody>
                  <a:tcPr/>
                </a:tc>
                <a:tc>
                  <a:txBody>
                    <a:bodyPr/>
                    <a:lstStyle/>
                    <a:p>
                      <a:r>
                        <a:rPr lang="en-US" sz="1400" dirty="0"/>
                        <a:t> Yes</a:t>
                      </a:r>
                    </a:p>
                  </a:txBody>
                  <a:tcPr/>
                </a:tc>
                <a:extLst>
                  <a:ext uri="{0D108BD9-81ED-4DB2-BD59-A6C34878D82A}">
                    <a16:rowId xmlns:a16="http://schemas.microsoft.com/office/drawing/2014/main" val="2716411331"/>
                  </a:ext>
                </a:extLst>
              </a:tr>
              <a:tr h="526115">
                <a:tc>
                  <a:txBody>
                    <a:bodyPr/>
                    <a:lstStyle/>
                    <a:p>
                      <a:r>
                        <a:rPr lang="en-US" sz="1400" dirty="0"/>
                        <a:t>Credential Rate</a:t>
                      </a:r>
                    </a:p>
                  </a:txBody>
                  <a:tcPr/>
                </a:tc>
                <a:tc>
                  <a:txBody>
                    <a:bodyPr/>
                    <a:lstStyle/>
                    <a:p>
                      <a:r>
                        <a:rPr lang="en-US" sz="1400" dirty="0"/>
                        <a:t> Yes</a:t>
                      </a:r>
                    </a:p>
                  </a:txBody>
                  <a:tcPr/>
                </a:tc>
                <a:tc>
                  <a:txBody>
                    <a:bodyPr/>
                    <a:lstStyle/>
                    <a:p>
                      <a:r>
                        <a:rPr lang="en-US" sz="1400" dirty="0"/>
                        <a:t> Yes</a:t>
                      </a:r>
                    </a:p>
                  </a:txBody>
                  <a:tcPr/>
                </a:tc>
                <a:extLst>
                  <a:ext uri="{0D108BD9-81ED-4DB2-BD59-A6C34878D82A}">
                    <a16:rowId xmlns:a16="http://schemas.microsoft.com/office/drawing/2014/main" val="3051574744"/>
                  </a:ext>
                </a:extLst>
              </a:tr>
              <a:tr h="474224">
                <a:tc>
                  <a:txBody>
                    <a:bodyPr/>
                    <a:lstStyle/>
                    <a:p>
                      <a:r>
                        <a:rPr lang="en-US" sz="1400" dirty="0"/>
                        <a:t>Measurable Skill Gains</a:t>
                      </a:r>
                    </a:p>
                  </a:txBody>
                  <a:tcPr/>
                </a:tc>
                <a:tc>
                  <a:txBody>
                    <a:bodyPr/>
                    <a:lstStyle/>
                    <a:p>
                      <a:r>
                        <a:rPr lang="en-US" sz="1400" dirty="0"/>
                        <a:t> Yes</a:t>
                      </a:r>
                    </a:p>
                  </a:txBody>
                  <a:tcPr/>
                </a:tc>
                <a:tc>
                  <a:txBody>
                    <a:bodyPr/>
                    <a:lstStyle/>
                    <a:p>
                      <a:r>
                        <a:rPr lang="en-US" sz="1400" dirty="0"/>
                        <a:t> Yes</a:t>
                      </a:r>
                    </a:p>
                  </a:txBody>
                  <a:tcPr/>
                </a:tc>
                <a:extLst>
                  <a:ext uri="{0D108BD9-81ED-4DB2-BD59-A6C34878D82A}">
                    <a16:rowId xmlns:a16="http://schemas.microsoft.com/office/drawing/2014/main" val="2703877232"/>
                  </a:ext>
                </a:extLst>
              </a:tr>
              <a:tr h="621847">
                <a:tc>
                  <a:txBody>
                    <a:bodyPr/>
                    <a:lstStyle/>
                    <a:p>
                      <a:r>
                        <a:rPr lang="en-US" sz="1400" dirty="0"/>
                        <a:t>Effectiveness in Serving Employers</a:t>
                      </a:r>
                    </a:p>
                  </a:txBody>
                  <a:tcPr/>
                </a:tc>
                <a:tc>
                  <a:txBody>
                    <a:bodyPr/>
                    <a:lstStyle/>
                    <a:p>
                      <a:r>
                        <a:rPr lang="en-US" sz="1400" dirty="0"/>
                        <a:t>Baseline</a:t>
                      </a:r>
                    </a:p>
                  </a:txBody>
                  <a:tcPr/>
                </a:tc>
                <a:tc>
                  <a:txBody>
                    <a:bodyPr/>
                    <a:lstStyle/>
                    <a:p>
                      <a:r>
                        <a:rPr lang="en-US" sz="1400" dirty="0"/>
                        <a:t>Baseline</a:t>
                      </a:r>
                    </a:p>
                  </a:txBody>
                  <a:tcPr/>
                </a:tc>
                <a:extLst>
                  <a:ext uri="{0D108BD9-81ED-4DB2-BD59-A6C34878D82A}">
                    <a16:rowId xmlns:a16="http://schemas.microsoft.com/office/drawing/2014/main" val="1444572572"/>
                  </a:ext>
                </a:extLst>
              </a:tr>
            </a:tbl>
          </a:graphicData>
        </a:graphic>
      </p:graphicFrame>
    </p:spTree>
    <p:extLst>
      <p:ext uri="{BB962C8B-B14F-4D97-AF65-F5344CB8AC3E}">
        <p14:creationId xmlns:p14="http://schemas.microsoft.com/office/powerpoint/2010/main" val="1644384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2942577" y="1076967"/>
            <a:ext cx="374149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Title IV : Vocational Rehabilitation</a:t>
            </a:r>
          </a:p>
        </p:txBody>
      </p:sp>
      <p:graphicFrame>
        <p:nvGraphicFramePr>
          <p:cNvPr id="4" name="Table 3">
            <a:extLst>
              <a:ext uri="{FF2B5EF4-FFF2-40B4-BE49-F238E27FC236}">
                <a16:creationId xmlns:a16="http://schemas.microsoft.com/office/drawing/2014/main" id="{1BB9C6FF-61BE-4701-B347-5AD323667BA4}"/>
              </a:ext>
            </a:extLst>
          </p:cNvPr>
          <p:cNvGraphicFramePr>
            <a:graphicFrameLocks noGrp="1"/>
          </p:cNvGraphicFramePr>
          <p:nvPr/>
        </p:nvGraphicFramePr>
        <p:xfrm>
          <a:off x="2946303" y="1759993"/>
          <a:ext cx="6299394" cy="3908561"/>
        </p:xfrm>
        <a:graphic>
          <a:graphicData uri="http://schemas.openxmlformats.org/drawingml/2006/table">
            <a:tbl>
              <a:tblPr firstRow="1" bandRow="1">
                <a:tableStyleId>{5C22544A-7EE6-4342-B048-85BDC9FD1C3A}</a:tableStyleId>
              </a:tblPr>
              <a:tblGrid>
                <a:gridCol w="2341431">
                  <a:extLst>
                    <a:ext uri="{9D8B030D-6E8A-4147-A177-3AD203B41FA5}">
                      <a16:colId xmlns:a16="http://schemas.microsoft.com/office/drawing/2014/main" val="555971917"/>
                    </a:ext>
                  </a:extLst>
                </a:gridCol>
                <a:gridCol w="1855681">
                  <a:extLst>
                    <a:ext uri="{9D8B030D-6E8A-4147-A177-3AD203B41FA5}">
                      <a16:colId xmlns:a16="http://schemas.microsoft.com/office/drawing/2014/main" val="2912923792"/>
                    </a:ext>
                  </a:extLst>
                </a:gridCol>
                <a:gridCol w="2102282">
                  <a:extLst>
                    <a:ext uri="{9D8B030D-6E8A-4147-A177-3AD203B41FA5}">
                      <a16:colId xmlns:a16="http://schemas.microsoft.com/office/drawing/2014/main" val="2120967086"/>
                    </a:ext>
                  </a:extLst>
                </a:gridCol>
              </a:tblGrid>
              <a:tr h="639192">
                <a:tc>
                  <a:txBody>
                    <a:bodyPr/>
                    <a:lstStyle/>
                    <a:p>
                      <a:r>
                        <a:rPr lang="en-US" sz="1400" dirty="0"/>
                        <a:t>Performance Measure</a:t>
                      </a:r>
                    </a:p>
                  </a:txBody>
                  <a:tcPr/>
                </a:tc>
                <a:tc>
                  <a:txBody>
                    <a:bodyPr/>
                    <a:lstStyle/>
                    <a:p>
                      <a:r>
                        <a:rPr lang="en-US" sz="1400" dirty="0"/>
                        <a:t> 2020</a:t>
                      </a:r>
                    </a:p>
                  </a:txBody>
                  <a:tcPr/>
                </a:tc>
                <a:tc>
                  <a:txBody>
                    <a:bodyPr/>
                    <a:lstStyle/>
                    <a:p>
                      <a:r>
                        <a:rPr lang="en-US" sz="1400" dirty="0"/>
                        <a:t>2021</a:t>
                      </a:r>
                    </a:p>
                  </a:txBody>
                  <a:tcPr/>
                </a:tc>
                <a:extLst>
                  <a:ext uri="{0D108BD9-81ED-4DB2-BD59-A6C34878D82A}">
                    <a16:rowId xmlns:a16="http://schemas.microsoft.com/office/drawing/2014/main" val="2413202904"/>
                  </a:ext>
                </a:extLst>
              </a:tr>
              <a:tr h="487685">
                <a:tc>
                  <a:txBody>
                    <a:bodyPr/>
                    <a:lstStyle/>
                    <a:p>
                      <a:r>
                        <a:rPr lang="en-US" sz="1400" dirty="0"/>
                        <a:t>Employment Rate, Second Quarter after Exit</a:t>
                      </a:r>
                    </a:p>
                  </a:txBody>
                  <a:tcPr/>
                </a:tc>
                <a:tc>
                  <a:txBody>
                    <a:bodyPr/>
                    <a:lstStyle/>
                    <a:p>
                      <a:r>
                        <a:rPr lang="en-US" sz="1400" dirty="0"/>
                        <a:t> Baseline</a:t>
                      </a:r>
                    </a:p>
                  </a:txBody>
                  <a:tcPr/>
                </a:tc>
                <a:tc>
                  <a:txBody>
                    <a:bodyPr/>
                    <a:lstStyle/>
                    <a:p>
                      <a:r>
                        <a:rPr lang="en-US" sz="1400" dirty="0"/>
                        <a:t>Baseline</a:t>
                      </a:r>
                    </a:p>
                  </a:txBody>
                  <a:tcPr/>
                </a:tc>
                <a:extLst>
                  <a:ext uri="{0D108BD9-81ED-4DB2-BD59-A6C34878D82A}">
                    <a16:rowId xmlns:a16="http://schemas.microsoft.com/office/drawing/2014/main" val="1098610414"/>
                  </a:ext>
                </a:extLst>
              </a:tr>
              <a:tr h="487685">
                <a:tc>
                  <a:txBody>
                    <a:bodyPr/>
                    <a:lstStyle/>
                    <a:p>
                      <a:r>
                        <a:rPr lang="en-US" sz="1400" dirty="0"/>
                        <a:t>Employment Rate, Fourth Quarter after Exit</a:t>
                      </a:r>
                    </a:p>
                  </a:txBody>
                  <a:tcPr/>
                </a:tc>
                <a:tc>
                  <a:txBody>
                    <a:bodyPr/>
                    <a:lstStyle/>
                    <a:p>
                      <a:r>
                        <a:rPr lang="en-US" sz="1400" dirty="0"/>
                        <a:t>Baseline</a:t>
                      </a:r>
                    </a:p>
                  </a:txBody>
                  <a:tcPr/>
                </a:tc>
                <a:tc>
                  <a:txBody>
                    <a:bodyPr/>
                    <a:lstStyle/>
                    <a:p>
                      <a:r>
                        <a:rPr lang="en-US" sz="1400" dirty="0"/>
                        <a:t>Baseline</a:t>
                      </a:r>
                    </a:p>
                  </a:txBody>
                  <a:tcPr/>
                </a:tc>
                <a:extLst>
                  <a:ext uri="{0D108BD9-81ED-4DB2-BD59-A6C34878D82A}">
                    <a16:rowId xmlns:a16="http://schemas.microsoft.com/office/drawing/2014/main" val="326319532"/>
                  </a:ext>
                </a:extLst>
              </a:tr>
              <a:tr h="610863">
                <a:tc>
                  <a:txBody>
                    <a:bodyPr/>
                    <a:lstStyle/>
                    <a:p>
                      <a:r>
                        <a:rPr lang="en-US" sz="1400" dirty="0"/>
                        <a:t>Median Earnings, Second Quarter after Exit</a:t>
                      </a:r>
                    </a:p>
                  </a:txBody>
                  <a:tcPr/>
                </a:tc>
                <a:tc>
                  <a:txBody>
                    <a:bodyPr/>
                    <a:lstStyle/>
                    <a:p>
                      <a:r>
                        <a:rPr lang="en-US" sz="1400" dirty="0"/>
                        <a:t> Baseline</a:t>
                      </a:r>
                    </a:p>
                  </a:txBody>
                  <a:tcPr/>
                </a:tc>
                <a:tc>
                  <a:txBody>
                    <a:bodyPr/>
                    <a:lstStyle/>
                    <a:p>
                      <a:r>
                        <a:rPr lang="en-US" sz="1400" dirty="0"/>
                        <a:t>Baseline</a:t>
                      </a:r>
                    </a:p>
                  </a:txBody>
                  <a:tcPr/>
                </a:tc>
                <a:extLst>
                  <a:ext uri="{0D108BD9-81ED-4DB2-BD59-A6C34878D82A}">
                    <a16:rowId xmlns:a16="http://schemas.microsoft.com/office/drawing/2014/main" val="3776793573"/>
                  </a:ext>
                </a:extLst>
              </a:tr>
              <a:tr h="526115">
                <a:tc>
                  <a:txBody>
                    <a:bodyPr/>
                    <a:lstStyle/>
                    <a:p>
                      <a:r>
                        <a:rPr lang="en-US" sz="1400" dirty="0"/>
                        <a:t>Credential Rate</a:t>
                      </a:r>
                    </a:p>
                  </a:txBody>
                  <a:tcPr/>
                </a:tc>
                <a:tc>
                  <a:txBody>
                    <a:bodyPr/>
                    <a:lstStyle/>
                    <a:p>
                      <a:r>
                        <a:rPr lang="en-US" sz="1400" dirty="0"/>
                        <a:t> Baseline</a:t>
                      </a:r>
                    </a:p>
                  </a:txBody>
                  <a:tcPr/>
                </a:tc>
                <a:tc>
                  <a:txBody>
                    <a:bodyPr/>
                    <a:lstStyle/>
                    <a:p>
                      <a:r>
                        <a:rPr lang="en-US" sz="1400" dirty="0"/>
                        <a:t>Baseline</a:t>
                      </a:r>
                    </a:p>
                  </a:txBody>
                  <a:tcPr/>
                </a:tc>
                <a:extLst>
                  <a:ext uri="{0D108BD9-81ED-4DB2-BD59-A6C34878D82A}">
                    <a16:rowId xmlns:a16="http://schemas.microsoft.com/office/drawing/2014/main" val="2160761187"/>
                  </a:ext>
                </a:extLst>
              </a:tr>
              <a:tr h="474224">
                <a:tc>
                  <a:txBody>
                    <a:bodyPr/>
                    <a:lstStyle/>
                    <a:p>
                      <a:r>
                        <a:rPr lang="en-US" sz="1400" dirty="0"/>
                        <a:t>Measurable Skill Gains</a:t>
                      </a:r>
                    </a:p>
                  </a:txBody>
                  <a:tcPr/>
                </a:tc>
                <a:tc>
                  <a:txBody>
                    <a:bodyPr/>
                    <a:lstStyle/>
                    <a:p>
                      <a:r>
                        <a:rPr lang="en-US" sz="1400" dirty="0"/>
                        <a:t> Yes</a:t>
                      </a:r>
                    </a:p>
                  </a:txBody>
                  <a:tcPr/>
                </a:tc>
                <a:tc>
                  <a:txBody>
                    <a:bodyPr/>
                    <a:lstStyle/>
                    <a:p>
                      <a:r>
                        <a:rPr lang="en-US" sz="1400" dirty="0"/>
                        <a:t>Yes</a:t>
                      </a:r>
                    </a:p>
                  </a:txBody>
                  <a:tcPr/>
                </a:tc>
                <a:extLst>
                  <a:ext uri="{0D108BD9-81ED-4DB2-BD59-A6C34878D82A}">
                    <a16:rowId xmlns:a16="http://schemas.microsoft.com/office/drawing/2014/main" val="3057832954"/>
                  </a:ext>
                </a:extLst>
              </a:tr>
              <a:tr h="621847">
                <a:tc>
                  <a:txBody>
                    <a:bodyPr/>
                    <a:lstStyle/>
                    <a:p>
                      <a:r>
                        <a:rPr lang="en-US" sz="1400" dirty="0"/>
                        <a:t>Effectiveness in Serving Employers</a:t>
                      </a:r>
                    </a:p>
                  </a:txBody>
                  <a:tcPr/>
                </a:tc>
                <a:tc>
                  <a:txBody>
                    <a:bodyPr/>
                    <a:lstStyle/>
                    <a:p>
                      <a:r>
                        <a:rPr lang="en-US" sz="1400" dirty="0"/>
                        <a:t>Baseline</a:t>
                      </a:r>
                    </a:p>
                  </a:txBody>
                  <a:tcPr/>
                </a:tc>
                <a:tc>
                  <a:txBody>
                    <a:bodyPr/>
                    <a:lstStyle/>
                    <a:p>
                      <a:r>
                        <a:rPr lang="en-US" sz="1400" dirty="0"/>
                        <a:t>Baseline</a:t>
                      </a:r>
                    </a:p>
                  </a:txBody>
                  <a:tcPr/>
                </a:tc>
                <a:extLst>
                  <a:ext uri="{0D108BD9-81ED-4DB2-BD59-A6C34878D82A}">
                    <a16:rowId xmlns:a16="http://schemas.microsoft.com/office/drawing/2014/main" val="1453896933"/>
                  </a:ext>
                </a:extLst>
              </a:tr>
            </a:tbl>
          </a:graphicData>
        </a:graphic>
      </p:graphicFrame>
    </p:spTree>
    <p:extLst>
      <p:ext uri="{BB962C8B-B14F-4D97-AF65-F5344CB8AC3E}">
        <p14:creationId xmlns:p14="http://schemas.microsoft.com/office/powerpoint/2010/main" val="397452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607305" y="2365541"/>
            <a:ext cx="1753277"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Title II: Adult Education and Literacy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Agency of Education </a:t>
            </a:r>
          </a:p>
        </p:txBody>
      </p:sp>
      <p:pic>
        <p:nvPicPr>
          <p:cNvPr id="4" name="Picture 3">
            <a:extLst>
              <a:ext uri="{FF2B5EF4-FFF2-40B4-BE49-F238E27FC236}">
                <a16:creationId xmlns:a16="http://schemas.microsoft.com/office/drawing/2014/main" id="{1BF111F4-F654-45A5-88B3-C3B23ABC0E49}"/>
              </a:ext>
            </a:extLst>
          </p:cNvPr>
          <p:cNvPicPr>
            <a:picLocks noChangeAspect="1"/>
          </p:cNvPicPr>
          <p:nvPr/>
        </p:nvPicPr>
        <p:blipFill>
          <a:blip r:embed="rId4"/>
          <a:stretch>
            <a:fillRect/>
          </a:stretch>
        </p:blipFill>
        <p:spPr>
          <a:xfrm>
            <a:off x="2229953" y="984292"/>
            <a:ext cx="7187807" cy="4889416"/>
          </a:xfrm>
          <a:prstGeom prst="rect">
            <a:avLst/>
          </a:prstGeom>
        </p:spPr>
      </p:pic>
      <p:sp>
        <p:nvSpPr>
          <p:cNvPr id="5" name="TextBox 4">
            <a:extLst>
              <a:ext uri="{FF2B5EF4-FFF2-40B4-BE49-F238E27FC236}">
                <a16:creationId xmlns:a16="http://schemas.microsoft.com/office/drawing/2014/main" id="{7D27B38E-3C28-4B6E-80A7-2E5477877D5E}"/>
              </a:ext>
            </a:extLst>
          </p:cNvPr>
          <p:cNvSpPr txBox="1"/>
          <p:nvPr/>
        </p:nvSpPr>
        <p:spPr>
          <a:xfrm>
            <a:off x="3309256" y="185056"/>
            <a:ext cx="557348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Recent Performance Outcomes </a:t>
            </a:r>
          </a:p>
        </p:txBody>
      </p:sp>
    </p:spTree>
    <p:extLst>
      <p:ext uri="{BB962C8B-B14F-4D97-AF65-F5344CB8AC3E}">
        <p14:creationId xmlns:p14="http://schemas.microsoft.com/office/powerpoint/2010/main" val="3938542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1166070" y="562062"/>
            <a:ext cx="374149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p:txBody>
      </p:sp>
      <p:graphicFrame>
        <p:nvGraphicFramePr>
          <p:cNvPr id="5" name="Table 4">
            <a:extLst>
              <a:ext uri="{FF2B5EF4-FFF2-40B4-BE49-F238E27FC236}">
                <a16:creationId xmlns:a16="http://schemas.microsoft.com/office/drawing/2014/main" id="{F1E1C24E-CE2B-4FF4-AFBB-02F689E03396}"/>
              </a:ext>
            </a:extLst>
          </p:cNvPr>
          <p:cNvGraphicFramePr>
            <a:graphicFrameLocks noGrp="1"/>
          </p:cNvGraphicFramePr>
          <p:nvPr/>
        </p:nvGraphicFramePr>
        <p:xfrm>
          <a:off x="2298816" y="448642"/>
          <a:ext cx="7013878" cy="5960716"/>
        </p:xfrm>
        <a:graphic>
          <a:graphicData uri="http://schemas.openxmlformats.org/drawingml/2006/table">
            <a:tbl>
              <a:tblPr/>
              <a:tblGrid>
                <a:gridCol w="2414726">
                  <a:extLst>
                    <a:ext uri="{9D8B030D-6E8A-4147-A177-3AD203B41FA5}">
                      <a16:colId xmlns:a16="http://schemas.microsoft.com/office/drawing/2014/main" val="1758836267"/>
                    </a:ext>
                  </a:extLst>
                </a:gridCol>
                <a:gridCol w="1811324">
                  <a:extLst>
                    <a:ext uri="{9D8B030D-6E8A-4147-A177-3AD203B41FA5}">
                      <a16:colId xmlns:a16="http://schemas.microsoft.com/office/drawing/2014/main" val="432371608"/>
                    </a:ext>
                  </a:extLst>
                </a:gridCol>
                <a:gridCol w="319317">
                  <a:extLst>
                    <a:ext uri="{9D8B030D-6E8A-4147-A177-3AD203B41FA5}">
                      <a16:colId xmlns:a16="http://schemas.microsoft.com/office/drawing/2014/main" val="2584047719"/>
                    </a:ext>
                  </a:extLst>
                </a:gridCol>
                <a:gridCol w="1306266">
                  <a:extLst>
                    <a:ext uri="{9D8B030D-6E8A-4147-A177-3AD203B41FA5}">
                      <a16:colId xmlns:a16="http://schemas.microsoft.com/office/drawing/2014/main" val="3905744352"/>
                    </a:ext>
                  </a:extLst>
                </a:gridCol>
                <a:gridCol w="1162245">
                  <a:extLst>
                    <a:ext uri="{9D8B030D-6E8A-4147-A177-3AD203B41FA5}">
                      <a16:colId xmlns:a16="http://schemas.microsoft.com/office/drawing/2014/main" val="2838955973"/>
                    </a:ext>
                  </a:extLst>
                </a:gridCol>
              </a:tblGrid>
              <a:tr h="633488">
                <a:tc>
                  <a:txBody>
                    <a:bodyPr/>
                    <a:lstStyle/>
                    <a:p>
                      <a:pPr algn="ctr" fontAlgn="ctr"/>
                      <a:r>
                        <a:rPr lang="en-US" sz="1400" b="1" i="0" u="none" strike="noStrike" dirty="0">
                          <a:solidFill>
                            <a:srgbClr val="000000"/>
                          </a:solidFill>
                          <a:effectLst/>
                          <a:latin typeface="Calibri" panose="020F0502020204030204" pitchFamily="34" charset="0"/>
                        </a:rPr>
                        <a:t>WIOA Performance Measures</a:t>
                      </a:r>
                    </a:p>
                  </a:txBody>
                  <a:tcPr marL="6940" marR="6940" marT="69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400" b="1" i="0" u="none" strike="noStrike" dirty="0">
                          <a:solidFill>
                            <a:srgbClr val="000000"/>
                          </a:solidFill>
                          <a:effectLst/>
                          <a:latin typeface="Calibri" panose="020F0502020204030204" pitchFamily="34" charset="0"/>
                        </a:rPr>
                        <a:t>PY 2017 Actual</a:t>
                      </a:r>
                    </a:p>
                  </a:txBody>
                  <a:tcPr marL="6940" marR="6940" marT="69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400" b="1" i="0" u="none" strike="noStrike" dirty="0">
                          <a:solidFill>
                            <a:srgbClr val="000000"/>
                          </a:solidFill>
                          <a:effectLst/>
                          <a:latin typeface="Calibri" panose="020F0502020204030204" pitchFamily="34" charset="0"/>
                        </a:rPr>
                        <a:t> </a:t>
                      </a:r>
                    </a:p>
                  </a:txBody>
                  <a:tcPr marL="6940" marR="6940" marT="69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400" b="1" i="0" u="none" strike="noStrike" dirty="0">
                          <a:solidFill>
                            <a:srgbClr val="000000"/>
                          </a:solidFill>
                          <a:effectLst/>
                          <a:latin typeface="Calibri" panose="020F0502020204030204" pitchFamily="34" charset="0"/>
                        </a:rPr>
                        <a:t>PY 18 Goals</a:t>
                      </a:r>
                    </a:p>
                  </a:txBody>
                  <a:tcPr marL="6940" marR="6940" marT="69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400" b="1" i="0" u="none" strike="noStrike" dirty="0">
                          <a:solidFill>
                            <a:srgbClr val="000000"/>
                          </a:solidFill>
                          <a:effectLst/>
                          <a:latin typeface="Calibri" panose="020F0502020204030204" pitchFamily="34" charset="0"/>
                        </a:rPr>
                        <a:t>PY 18 Actual  </a:t>
                      </a:r>
                    </a:p>
                  </a:txBody>
                  <a:tcPr marL="6940" marR="6940" marT="69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2028655"/>
                  </a:ext>
                </a:extLst>
              </a:tr>
              <a:tr h="283468">
                <a:tc gridSpan="5">
                  <a:txBody>
                    <a:bodyPr/>
                    <a:lstStyle/>
                    <a:p>
                      <a:pPr algn="l" fontAlgn="b"/>
                      <a:r>
                        <a:rPr lang="en-US" sz="1200" b="1" i="0" u="none" strike="noStrike" dirty="0">
                          <a:solidFill>
                            <a:srgbClr val="000000"/>
                          </a:solidFill>
                          <a:effectLst/>
                          <a:latin typeface="Calibri" panose="020F0502020204030204" pitchFamily="34" charset="0"/>
                        </a:rPr>
                        <a:t>WIOA Title I Adult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756742705"/>
                  </a:ext>
                </a:extLst>
              </a:tr>
              <a:tr h="244368">
                <a:tc>
                  <a:txBody>
                    <a:bodyPr/>
                    <a:lstStyle/>
                    <a:p>
                      <a:pPr algn="l" fontAlgn="b"/>
                      <a:r>
                        <a:rPr lang="en-US" sz="1000" b="0" i="0" u="none" strike="noStrike">
                          <a:solidFill>
                            <a:srgbClr val="000000"/>
                          </a:solidFill>
                          <a:effectLst/>
                          <a:latin typeface="Calibri" panose="020F0502020204030204" pitchFamily="34" charset="0"/>
                        </a:rPr>
                        <a:t>Participants Served</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282</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a:solidFill>
                            <a:srgbClr val="000000"/>
                          </a:solidFill>
                          <a:effectLst/>
                          <a:latin typeface="Calibri" panose="020F0502020204030204" pitchFamily="34" charset="0"/>
                        </a:rPr>
                        <a:t> </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275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003491"/>
                  </a:ext>
                </a:extLst>
              </a:tr>
              <a:tr h="244368">
                <a:tc>
                  <a:txBody>
                    <a:bodyPr/>
                    <a:lstStyle/>
                    <a:p>
                      <a:pPr algn="l" fontAlgn="b"/>
                      <a:r>
                        <a:rPr lang="en-US" sz="1000" b="0" i="0" u="none" strike="noStrike" dirty="0">
                          <a:solidFill>
                            <a:srgbClr val="000000"/>
                          </a:solidFill>
                          <a:effectLst/>
                          <a:latin typeface="Calibri" panose="020F0502020204030204" pitchFamily="34" charset="0"/>
                        </a:rPr>
                        <a:t>Employment (Second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74.1%</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a:solidFill>
                            <a:srgbClr val="000000"/>
                          </a:solidFill>
                          <a:effectLst/>
                          <a:latin typeface="Calibri" panose="020F0502020204030204" pitchFamily="34" charset="0"/>
                        </a:rPr>
                        <a:t>70.0%</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72.7%</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676206"/>
                  </a:ext>
                </a:extLst>
              </a:tr>
              <a:tr h="254143">
                <a:tc>
                  <a:txBody>
                    <a:bodyPr/>
                    <a:lstStyle/>
                    <a:p>
                      <a:pPr algn="l" fontAlgn="b"/>
                      <a:r>
                        <a:rPr lang="en-US" sz="1000" b="0" i="0" u="none" strike="noStrike">
                          <a:solidFill>
                            <a:srgbClr val="000000"/>
                          </a:solidFill>
                          <a:effectLst/>
                          <a:latin typeface="Calibri" panose="020F0502020204030204" pitchFamily="34" charset="0"/>
                        </a:rPr>
                        <a:t>Employment (Fourth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60.0%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a:solidFill>
                            <a:srgbClr val="000000"/>
                          </a:solidFill>
                          <a:effectLst/>
                          <a:latin typeface="Calibri" panose="020F0502020204030204" pitchFamily="34" charset="0"/>
                        </a:rPr>
                        <a:t>64.0%</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63.5%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697426"/>
                  </a:ext>
                </a:extLst>
              </a:tr>
              <a:tr h="254143">
                <a:tc>
                  <a:txBody>
                    <a:bodyPr/>
                    <a:lstStyle/>
                    <a:p>
                      <a:pPr algn="l" fontAlgn="b"/>
                      <a:r>
                        <a:rPr lang="en-US" sz="1000" b="0" i="0" u="none" strike="noStrike">
                          <a:solidFill>
                            <a:srgbClr val="000000"/>
                          </a:solidFill>
                          <a:effectLst/>
                          <a:latin typeface="Calibri" panose="020F0502020204030204" pitchFamily="34" charset="0"/>
                        </a:rPr>
                        <a:t>Median Earnings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    5,045.00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a:solidFill>
                            <a:srgbClr val="000000"/>
                          </a:solidFill>
                          <a:effectLst/>
                          <a:latin typeface="Calibri" panose="020F0502020204030204" pitchFamily="34" charset="0"/>
                        </a:rPr>
                        <a:t> $      4,530.00 </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 $      6,154.00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7760627"/>
                  </a:ext>
                </a:extLst>
              </a:tr>
              <a:tr h="244368">
                <a:tc>
                  <a:txBody>
                    <a:bodyPr/>
                    <a:lstStyle/>
                    <a:p>
                      <a:pPr algn="l" fontAlgn="b"/>
                      <a:r>
                        <a:rPr lang="en-US" sz="1000" b="0" i="0" u="none" strike="noStrike">
                          <a:solidFill>
                            <a:srgbClr val="000000"/>
                          </a:solidFill>
                          <a:effectLst/>
                          <a:latin typeface="Calibri" panose="020F0502020204030204" pitchFamily="34" charset="0"/>
                        </a:rPr>
                        <a:t>Credential Attainment Rate</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73.8%</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a:solidFill>
                            <a:srgbClr val="000000"/>
                          </a:solidFill>
                          <a:effectLst/>
                          <a:latin typeface="Calibri" panose="020F0502020204030204" pitchFamily="34" charset="0"/>
                        </a:rPr>
                        <a:t>61.0%</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64.5%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8635891"/>
                  </a:ext>
                </a:extLst>
              </a:tr>
              <a:tr h="254143">
                <a:tc>
                  <a:txBody>
                    <a:bodyPr/>
                    <a:lstStyle/>
                    <a:p>
                      <a:pPr algn="l" fontAlgn="b"/>
                      <a:r>
                        <a:rPr lang="en-US" sz="1000" b="0" i="0" u="none" strike="noStrike" dirty="0">
                          <a:solidFill>
                            <a:srgbClr val="000000"/>
                          </a:solidFill>
                          <a:effectLst/>
                          <a:latin typeface="Calibri" panose="020F0502020204030204" pitchFamily="34" charset="0"/>
                        </a:rPr>
                        <a:t>Measurable Skills Gains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40.8</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r>
                        <a:rPr lang="en-US" sz="1000" b="0" i="0" u="none" strike="noStrike" dirty="0">
                          <a:solidFill>
                            <a:srgbClr val="000000"/>
                          </a:solidFill>
                          <a:effectLst/>
                          <a:latin typeface="Calibri" panose="020F0502020204030204" pitchFamily="34" charset="0"/>
                        </a:rPr>
                        <a:t>baseline</a:t>
                      </a:r>
                      <a:endParaRPr lang="en-US" dirty="0"/>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alibri" panose="020F0502020204030204" pitchFamily="34" charset="0"/>
                        </a:rPr>
                        <a:t>71.7%</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160194"/>
                  </a:ext>
                </a:extLst>
              </a:tr>
              <a:tr h="273693">
                <a:tc gridSpan="5">
                  <a:txBody>
                    <a:bodyPr/>
                    <a:lstStyle/>
                    <a:p>
                      <a:pPr algn="l" fontAlgn="b"/>
                      <a:r>
                        <a:rPr lang="en-US" sz="1400" b="1" i="0" u="none" strike="noStrike" dirty="0">
                          <a:solidFill>
                            <a:srgbClr val="000000"/>
                          </a:solidFill>
                          <a:effectLst/>
                          <a:latin typeface="Calibri" panose="020F0502020204030204" pitchFamily="34" charset="0"/>
                        </a:rPr>
                        <a:t>WIOA Title I Dislocated Worker</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809899863"/>
                  </a:ext>
                </a:extLst>
              </a:tr>
              <a:tr h="254143">
                <a:tc>
                  <a:txBody>
                    <a:bodyPr/>
                    <a:lstStyle/>
                    <a:p>
                      <a:pPr algn="l" fontAlgn="b"/>
                      <a:r>
                        <a:rPr lang="en-US" sz="1000" b="0" i="0" u="none" strike="noStrike">
                          <a:solidFill>
                            <a:srgbClr val="000000"/>
                          </a:solidFill>
                          <a:effectLst/>
                          <a:latin typeface="Calibri" panose="020F0502020204030204" pitchFamily="34" charset="0"/>
                        </a:rPr>
                        <a:t>Participants Served</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81</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95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559234"/>
                  </a:ext>
                </a:extLst>
              </a:tr>
              <a:tr h="254143">
                <a:tc>
                  <a:txBody>
                    <a:bodyPr/>
                    <a:lstStyle/>
                    <a:p>
                      <a:pPr algn="l" fontAlgn="b"/>
                      <a:r>
                        <a:rPr lang="en-US" sz="1000" b="0" i="0" u="none" strike="noStrike">
                          <a:solidFill>
                            <a:srgbClr val="000000"/>
                          </a:solidFill>
                          <a:effectLst/>
                          <a:latin typeface="Calibri" panose="020F0502020204030204" pitchFamily="34" charset="0"/>
                        </a:rPr>
                        <a:t>Employment (Second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89.6%</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78.0%</a:t>
                      </a:r>
                      <a:endParaRPr lang="en-US" sz="1000" b="0" i="0" u="none" strike="noStrike" dirty="0">
                        <a:solidFill>
                          <a:srgbClr val="000000"/>
                        </a:solidFill>
                        <a:effectLst/>
                        <a:latin typeface="Calibri" panose="020F0502020204030204" pitchFamily="34" charset="0"/>
                      </a:endParaRP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88.9%</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4799141"/>
                  </a:ext>
                </a:extLst>
              </a:tr>
              <a:tr h="254143">
                <a:tc>
                  <a:txBody>
                    <a:bodyPr/>
                    <a:lstStyle/>
                    <a:p>
                      <a:pPr algn="l" fontAlgn="b"/>
                      <a:r>
                        <a:rPr lang="en-US" sz="1000" b="0" i="0" u="none" strike="noStrike">
                          <a:solidFill>
                            <a:srgbClr val="000000"/>
                          </a:solidFill>
                          <a:effectLst/>
                          <a:latin typeface="Calibri" panose="020F0502020204030204" pitchFamily="34" charset="0"/>
                        </a:rPr>
                        <a:t>Employment (Fourth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75.6%</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73.0%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78.1%</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1642158"/>
                  </a:ext>
                </a:extLst>
              </a:tr>
              <a:tr h="254143">
                <a:tc>
                  <a:txBody>
                    <a:bodyPr/>
                    <a:lstStyle/>
                    <a:p>
                      <a:pPr algn="l" fontAlgn="b"/>
                      <a:r>
                        <a:rPr lang="en-US" sz="1000" b="0" i="0" u="none" strike="noStrike">
                          <a:solidFill>
                            <a:srgbClr val="000000"/>
                          </a:solidFill>
                          <a:effectLst/>
                          <a:latin typeface="Calibri" panose="020F0502020204030204" pitchFamily="34" charset="0"/>
                        </a:rPr>
                        <a:t>Median Earnings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$ 10,606.00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 $      8,051.00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   10,493.00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29304"/>
                  </a:ext>
                </a:extLst>
              </a:tr>
              <a:tr h="244368">
                <a:tc>
                  <a:txBody>
                    <a:bodyPr/>
                    <a:lstStyle/>
                    <a:p>
                      <a:pPr algn="l" fontAlgn="b"/>
                      <a:r>
                        <a:rPr lang="en-US" sz="1000" b="0" i="0" u="none" strike="noStrike">
                          <a:solidFill>
                            <a:srgbClr val="000000"/>
                          </a:solidFill>
                          <a:effectLst/>
                          <a:latin typeface="Calibri" panose="020F0502020204030204" pitchFamily="34" charset="0"/>
                        </a:rPr>
                        <a:t>Credential Attainment Rate</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81.3%</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61.0%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73.2%</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8206034"/>
                  </a:ext>
                </a:extLst>
              </a:tr>
              <a:tr h="254143">
                <a:tc>
                  <a:txBody>
                    <a:bodyPr/>
                    <a:lstStyle/>
                    <a:p>
                      <a:pPr algn="l" fontAlgn="b"/>
                      <a:r>
                        <a:rPr lang="en-US" sz="1000" b="0" i="0" u="none" strike="noStrike">
                          <a:solidFill>
                            <a:srgbClr val="000000"/>
                          </a:solidFill>
                          <a:effectLst/>
                          <a:latin typeface="Calibri" panose="020F0502020204030204" pitchFamily="34" charset="0"/>
                        </a:rPr>
                        <a:t>Measurable Skills Gains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34.5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baseline</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73.9%</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9983117"/>
                  </a:ext>
                </a:extLst>
              </a:tr>
              <a:tr h="273693">
                <a:tc>
                  <a:txBody>
                    <a:bodyPr/>
                    <a:lstStyle/>
                    <a:p>
                      <a:pPr algn="l" fontAlgn="b"/>
                      <a:r>
                        <a:rPr lang="en-US" sz="1400" b="1" i="0" u="none" strike="noStrike" dirty="0">
                          <a:solidFill>
                            <a:srgbClr val="000000"/>
                          </a:solidFill>
                          <a:effectLst/>
                          <a:latin typeface="Calibri" panose="020F0502020204030204" pitchFamily="34" charset="0"/>
                        </a:rPr>
                        <a:t>WIOA Title I Youth</a:t>
                      </a:r>
                    </a:p>
                  </a:txBody>
                  <a:tcPr marL="6940" marR="6940" marT="694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6940" marR="6940" marT="694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l" fontAlgn="b"/>
                      <a:r>
                        <a:rPr lang="en-US" sz="1000" b="1" i="0" u="none" strike="noStrike">
                          <a:solidFill>
                            <a:srgbClr val="000000"/>
                          </a:solidFill>
                          <a:effectLst/>
                          <a:latin typeface="Calibri" panose="020F0502020204030204" pitchFamily="34" charset="0"/>
                        </a:rPr>
                        <a:t> </a:t>
                      </a:r>
                    </a:p>
                  </a:txBody>
                  <a:tcPr marL="6940" marR="6940" marT="694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6940" marR="6940" marT="694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6940" marR="6940" marT="694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20807079"/>
                  </a:ext>
                </a:extLst>
              </a:tr>
              <a:tr h="244368">
                <a:tc>
                  <a:txBody>
                    <a:bodyPr/>
                    <a:lstStyle/>
                    <a:p>
                      <a:pPr algn="l" fontAlgn="b"/>
                      <a:r>
                        <a:rPr lang="en-US" sz="1000" b="0" i="0" u="none" strike="noStrike" dirty="0">
                          <a:solidFill>
                            <a:srgbClr val="000000"/>
                          </a:solidFill>
                          <a:effectLst/>
                          <a:latin typeface="Calibri" panose="020F0502020204030204" pitchFamily="34" charset="0"/>
                        </a:rPr>
                        <a:t>Participants Served</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302</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337</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0515768"/>
                  </a:ext>
                </a:extLst>
              </a:tr>
              <a:tr h="254143">
                <a:tc>
                  <a:txBody>
                    <a:bodyPr/>
                    <a:lstStyle/>
                    <a:p>
                      <a:pPr algn="l" fontAlgn="b"/>
                      <a:r>
                        <a:rPr lang="en-US" sz="1000" b="0" i="0" u="none" strike="noStrike">
                          <a:solidFill>
                            <a:srgbClr val="000000"/>
                          </a:solidFill>
                          <a:effectLst/>
                          <a:latin typeface="Calibri" panose="020F0502020204030204" pitchFamily="34" charset="0"/>
                        </a:rPr>
                        <a:t>Employment (Second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62.3%</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72.4%</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66011665"/>
                  </a:ext>
                </a:extLst>
              </a:tr>
              <a:tr h="244368">
                <a:tc>
                  <a:txBody>
                    <a:bodyPr/>
                    <a:lstStyle/>
                    <a:p>
                      <a:pPr algn="l" fontAlgn="b"/>
                      <a:r>
                        <a:rPr lang="en-US" sz="1000" b="0" i="0" u="none" strike="noStrike">
                          <a:solidFill>
                            <a:srgbClr val="000000"/>
                          </a:solidFill>
                          <a:effectLst/>
                          <a:latin typeface="Calibri" panose="020F0502020204030204" pitchFamily="34" charset="0"/>
                        </a:rPr>
                        <a:t>Employment (Fourth Quarter after Exit)</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57.1%</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59.2%</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7095622"/>
                  </a:ext>
                </a:extLst>
              </a:tr>
              <a:tr h="244368">
                <a:tc>
                  <a:txBody>
                    <a:bodyPr/>
                    <a:lstStyle/>
                    <a:p>
                      <a:pPr algn="l" fontAlgn="b"/>
                      <a:r>
                        <a:rPr lang="en-US" sz="1000" b="0" i="0" u="none" strike="noStrike">
                          <a:solidFill>
                            <a:srgbClr val="000000"/>
                          </a:solidFill>
                          <a:effectLst/>
                          <a:latin typeface="Calibri" panose="020F0502020204030204" pitchFamily="34" charset="0"/>
                        </a:rPr>
                        <a:t>Median Earnings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    3,138.00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 baseline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      4,209.00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3154438"/>
                  </a:ext>
                </a:extLst>
              </a:tr>
              <a:tr h="244368">
                <a:tc>
                  <a:txBody>
                    <a:bodyPr/>
                    <a:lstStyle/>
                    <a:p>
                      <a:pPr algn="l" fontAlgn="b"/>
                      <a:r>
                        <a:rPr lang="en-US" sz="1000" b="0" i="0" u="none" strike="noStrike">
                          <a:solidFill>
                            <a:srgbClr val="000000"/>
                          </a:solidFill>
                          <a:effectLst/>
                          <a:latin typeface="Calibri" panose="020F0502020204030204" pitchFamily="34" charset="0"/>
                        </a:rPr>
                        <a:t>Credential Attainment Rate</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35.0%</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a:solidFill>
                            <a:srgbClr val="000000"/>
                          </a:solidFill>
                          <a:effectLst/>
                          <a:latin typeface="Calibri" panose="020F0502020204030204" pitchFamily="34" charset="0"/>
                        </a:rPr>
                        <a:t>35.5%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56.4%</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24432148"/>
                  </a:ext>
                </a:extLst>
              </a:tr>
              <a:tr h="254143">
                <a:tc>
                  <a:txBody>
                    <a:bodyPr/>
                    <a:lstStyle/>
                    <a:p>
                      <a:pPr algn="l" fontAlgn="b"/>
                      <a:r>
                        <a:rPr lang="en-US" sz="1000" b="0" i="0" u="none" strike="noStrike">
                          <a:solidFill>
                            <a:srgbClr val="000000"/>
                          </a:solidFill>
                          <a:effectLst/>
                          <a:latin typeface="Calibri" panose="020F0502020204030204" pitchFamily="34" charset="0"/>
                        </a:rPr>
                        <a:t>Measurable Skills Gains</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20.5</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000" b="0" i="0" u="none" strike="noStrike" dirty="0">
                          <a:solidFill>
                            <a:srgbClr val="000000"/>
                          </a:solidFill>
                          <a:effectLst/>
                          <a:latin typeface="Calibri" panose="020F0502020204030204" pitchFamily="34" charset="0"/>
                        </a:rPr>
                        <a:t>baseline</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52.3%</a:t>
                      </a:r>
                    </a:p>
                  </a:txBody>
                  <a:tcPr marL="6940" marR="6940" marT="69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0093215"/>
                  </a:ext>
                </a:extLst>
              </a:tr>
            </a:tbl>
          </a:graphicData>
        </a:graphic>
      </p:graphicFrame>
      <p:sp>
        <p:nvSpPr>
          <p:cNvPr id="4" name="TextBox 3">
            <a:extLst>
              <a:ext uri="{FF2B5EF4-FFF2-40B4-BE49-F238E27FC236}">
                <a16:creationId xmlns:a16="http://schemas.microsoft.com/office/drawing/2014/main" id="{907A78B7-FD87-4F60-9417-A46E46C6303E}"/>
              </a:ext>
            </a:extLst>
          </p:cNvPr>
          <p:cNvSpPr txBox="1"/>
          <p:nvPr/>
        </p:nvSpPr>
        <p:spPr>
          <a:xfrm>
            <a:off x="458747" y="2274838"/>
            <a:ext cx="1414645"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Title I:  Adult, Dislocated Worker and Youth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Department of Labor</a:t>
            </a:r>
          </a:p>
        </p:txBody>
      </p:sp>
    </p:spTree>
    <p:extLst>
      <p:ext uri="{BB962C8B-B14F-4D97-AF65-F5344CB8AC3E}">
        <p14:creationId xmlns:p14="http://schemas.microsoft.com/office/powerpoint/2010/main" val="32258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7" name="TextBox 6">
            <a:extLst>
              <a:ext uri="{FF2B5EF4-FFF2-40B4-BE49-F238E27FC236}">
                <a16:creationId xmlns:a16="http://schemas.microsoft.com/office/drawing/2014/main" id="{E5860699-65E1-4ECD-BA68-122A9D6D5BF4}"/>
              </a:ext>
            </a:extLst>
          </p:cNvPr>
          <p:cNvSpPr txBox="1"/>
          <p:nvPr/>
        </p:nvSpPr>
        <p:spPr>
          <a:xfrm>
            <a:off x="585927" y="5461454"/>
            <a:ext cx="8229599"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rPr>
              <a:t>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drop in participants served under W-P between 2017 and 2018 are due to services provided in 2017 that no longer made the individual a participant in 2018.  Referral services to partner programs or community supportive services, intake/orientation services, and the provision of labor market information are a few examples.  Those individuals not considered “participants” are captured as Reportable Individuals.  Reportable Individuals also include self-service only job seekers.  As of 2/18/20, W-P shows 5,038 Participants and 7,400 Reportable Individuals for PY 2019. </a:t>
            </a:r>
            <a:endParaRPr kumimoji="0" lang="en-US"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91D0019-8EA2-476E-B315-55EEB19BC159}"/>
              </a:ext>
            </a:extLst>
          </p:cNvPr>
          <p:cNvSpPr txBox="1"/>
          <p:nvPr/>
        </p:nvSpPr>
        <p:spPr>
          <a:xfrm>
            <a:off x="585927" y="2434420"/>
            <a:ext cx="1405261"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Title III: Wagner-</a:t>
            </a:r>
            <a:r>
              <a:rPr kumimoji="0" lang="en-US" sz="1800" b="1" i="0" u="none" strike="noStrike" kern="1200" cap="none" spc="0" normalizeH="0" baseline="0" noProof="0" dirty="0" err="1">
                <a:ln>
                  <a:noFill/>
                </a:ln>
                <a:solidFill>
                  <a:prstClr val="black"/>
                </a:solidFill>
                <a:effectLst/>
                <a:uLnTx/>
                <a:uFillTx/>
                <a:latin typeface="Franklin Gothic Book" panose="020B0503020102020204" pitchFamily="34" charset="0"/>
                <a:ea typeface="+mn-ea"/>
                <a:cs typeface="+mn-cs"/>
              </a:rPr>
              <a:t>Peyser</a:t>
            </a:r>
            <a:endPar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Department of Labor</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graphicFrame>
        <p:nvGraphicFramePr>
          <p:cNvPr id="6" name="Object 5">
            <a:extLst>
              <a:ext uri="{FF2B5EF4-FFF2-40B4-BE49-F238E27FC236}">
                <a16:creationId xmlns:a16="http://schemas.microsoft.com/office/drawing/2014/main" id="{584F5604-3B2E-48F8-9AF6-FC82CD94BE48}"/>
              </a:ext>
            </a:extLst>
          </p:cNvPr>
          <p:cNvGraphicFramePr>
            <a:graphicFrameLocks noChangeAspect="1"/>
          </p:cNvGraphicFramePr>
          <p:nvPr/>
        </p:nvGraphicFramePr>
        <p:xfrm>
          <a:off x="1909762" y="1785049"/>
          <a:ext cx="8905000" cy="2650445"/>
        </p:xfrm>
        <a:graphic>
          <a:graphicData uri="http://schemas.openxmlformats.org/presentationml/2006/ole">
            <mc:AlternateContent xmlns:mc="http://schemas.openxmlformats.org/markup-compatibility/2006">
              <mc:Choice xmlns:v="urn:schemas-microsoft-com:vml" Requires="v">
                <p:oleObj spid="_x0000_s1026" name="Worksheet" r:id="rId5" imgW="6848457" imgH="2038286" progId="Excel.Sheet.12">
                  <p:embed/>
                </p:oleObj>
              </mc:Choice>
              <mc:Fallback>
                <p:oleObj name="Worksheet" r:id="rId5" imgW="6848457" imgH="2038286" progId="Excel.Sheet.12">
                  <p:embed/>
                  <p:pic>
                    <p:nvPicPr>
                      <p:cNvPr id="6" name="Object 5">
                        <a:extLst>
                          <a:ext uri="{FF2B5EF4-FFF2-40B4-BE49-F238E27FC236}">
                            <a16:creationId xmlns:a16="http://schemas.microsoft.com/office/drawing/2014/main" id="{584F5604-3B2E-48F8-9AF6-FC82CD94BE48}"/>
                          </a:ext>
                        </a:extLst>
                      </p:cNvPr>
                      <p:cNvPicPr/>
                      <p:nvPr/>
                    </p:nvPicPr>
                    <p:blipFill>
                      <a:blip r:embed="rId6"/>
                      <a:stretch>
                        <a:fillRect/>
                      </a:stretch>
                    </p:blipFill>
                    <p:spPr>
                      <a:xfrm>
                        <a:off x="1909762" y="1785049"/>
                        <a:ext cx="8905000" cy="2650445"/>
                      </a:xfrm>
                      <a:prstGeom prst="rect">
                        <a:avLst/>
                      </a:prstGeom>
                    </p:spPr>
                  </p:pic>
                </p:oleObj>
              </mc:Fallback>
            </mc:AlternateContent>
          </a:graphicData>
        </a:graphic>
      </p:graphicFrame>
    </p:spTree>
    <p:extLst>
      <p:ext uri="{BB962C8B-B14F-4D97-AF65-F5344CB8AC3E}">
        <p14:creationId xmlns:p14="http://schemas.microsoft.com/office/powerpoint/2010/main" val="2209317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4225254" y="558508"/>
            <a:ext cx="374149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In Conclusion </a:t>
            </a:r>
          </a:p>
        </p:txBody>
      </p:sp>
      <p:sp>
        <p:nvSpPr>
          <p:cNvPr id="4" name="TextBox 3">
            <a:extLst>
              <a:ext uri="{FF2B5EF4-FFF2-40B4-BE49-F238E27FC236}">
                <a16:creationId xmlns:a16="http://schemas.microsoft.com/office/drawing/2014/main" id="{AA8FB953-5EC8-46D2-B669-E4B5883463D4}"/>
              </a:ext>
            </a:extLst>
          </p:cNvPr>
          <p:cNvSpPr txBox="1"/>
          <p:nvPr/>
        </p:nvSpPr>
        <p:spPr>
          <a:xfrm>
            <a:off x="658585" y="1763486"/>
            <a:ext cx="10874829" cy="4524315"/>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There are many moving parts around data collection, measurement, and performance.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 lot of data provides valuable information to inform strategies that focus attention and efforts on how to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Best serve Vermont’s Jobseekers and Employers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Evaluate the effectiveness of services, supports, and programs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200400" marR="0" lvl="7"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THANK YOU!</a:t>
            </a:r>
          </a:p>
        </p:txBody>
      </p:sp>
    </p:spTree>
    <p:extLst>
      <p:ext uri="{BB962C8B-B14F-4D97-AF65-F5344CB8AC3E}">
        <p14:creationId xmlns:p14="http://schemas.microsoft.com/office/powerpoint/2010/main" val="13619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4303674" y="452360"/>
            <a:ext cx="374149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Today’s Objectives</a:t>
            </a:r>
          </a:p>
        </p:txBody>
      </p:sp>
      <p:sp>
        <p:nvSpPr>
          <p:cNvPr id="4" name="TextBox 3">
            <a:extLst>
              <a:ext uri="{FF2B5EF4-FFF2-40B4-BE49-F238E27FC236}">
                <a16:creationId xmlns:a16="http://schemas.microsoft.com/office/drawing/2014/main" id="{FB51FCB4-FD95-4598-87BC-1B0C51B43FFA}"/>
              </a:ext>
            </a:extLst>
          </p:cNvPr>
          <p:cNvSpPr txBox="1"/>
          <p:nvPr/>
        </p:nvSpPr>
        <p:spPr>
          <a:xfrm>
            <a:off x="1712650" y="1690307"/>
            <a:ext cx="9685538" cy="4401205"/>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Overview of the WIOA Core Programs  </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Data Collection and Reporting</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Performance Indicators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þ"/>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The Negotiation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Recent Performance Outcomes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817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3063380" y="519733"/>
            <a:ext cx="606524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Core Programs and Partners</a:t>
            </a:r>
          </a:p>
        </p:txBody>
      </p:sp>
      <p:graphicFrame>
        <p:nvGraphicFramePr>
          <p:cNvPr id="2" name="Table 3">
            <a:extLst>
              <a:ext uri="{FF2B5EF4-FFF2-40B4-BE49-F238E27FC236}">
                <a16:creationId xmlns:a16="http://schemas.microsoft.com/office/drawing/2014/main" id="{82C187B9-9E34-4DC1-B26F-0CAE9FD32011}"/>
              </a:ext>
            </a:extLst>
          </p:cNvPr>
          <p:cNvGraphicFramePr>
            <a:graphicFrameLocks noGrp="1"/>
          </p:cNvGraphicFramePr>
          <p:nvPr/>
        </p:nvGraphicFramePr>
        <p:xfrm>
          <a:off x="1829266" y="1651719"/>
          <a:ext cx="8127999" cy="3937865"/>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41838898"/>
                    </a:ext>
                  </a:extLst>
                </a:gridCol>
                <a:gridCol w="2709333">
                  <a:extLst>
                    <a:ext uri="{9D8B030D-6E8A-4147-A177-3AD203B41FA5}">
                      <a16:colId xmlns:a16="http://schemas.microsoft.com/office/drawing/2014/main" val="1818312123"/>
                    </a:ext>
                  </a:extLst>
                </a:gridCol>
                <a:gridCol w="2709333">
                  <a:extLst>
                    <a:ext uri="{9D8B030D-6E8A-4147-A177-3AD203B41FA5}">
                      <a16:colId xmlns:a16="http://schemas.microsoft.com/office/drawing/2014/main" val="1464244826"/>
                    </a:ext>
                  </a:extLst>
                </a:gridCol>
              </a:tblGrid>
              <a:tr h="554585">
                <a:tc>
                  <a:txBody>
                    <a:bodyPr/>
                    <a:lstStyle/>
                    <a:p>
                      <a:pPr algn="ctr"/>
                      <a:r>
                        <a:rPr lang="en-US" dirty="0"/>
                        <a:t>Title </a:t>
                      </a:r>
                    </a:p>
                  </a:txBody>
                  <a:tcPr/>
                </a:tc>
                <a:tc>
                  <a:txBody>
                    <a:bodyPr/>
                    <a:lstStyle/>
                    <a:p>
                      <a:pPr algn="ctr"/>
                      <a:r>
                        <a:rPr lang="en-US" dirty="0"/>
                        <a:t>Program Name</a:t>
                      </a:r>
                    </a:p>
                  </a:txBody>
                  <a:tcPr/>
                </a:tc>
                <a:tc>
                  <a:txBody>
                    <a:bodyPr/>
                    <a:lstStyle/>
                    <a:p>
                      <a:pPr algn="ctr"/>
                      <a:r>
                        <a:rPr lang="en-US" dirty="0"/>
                        <a:t>Administered by</a:t>
                      </a:r>
                    </a:p>
                  </a:txBody>
                  <a:tcPr/>
                </a:tc>
                <a:extLst>
                  <a:ext uri="{0D108BD9-81ED-4DB2-BD59-A6C34878D82A}">
                    <a16:rowId xmlns:a16="http://schemas.microsoft.com/office/drawing/2014/main" val="2708574885"/>
                  </a:ext>
                </a:extLst>
              </a:tr>
              <a:tr h="499634">
                <a:tc>
                  <a:txBody>
                    <a:bodyPr/>
                    <a:lstStyle/>
                    <a:p>
                      <a:pPr algn="ctr"/>
                      <a:r>
                        <a:rPr lang="en-US" dirty="0"/>
                        <a:t>Title 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WIOA Adult, Dislocated Worker and Youth</a:t>
                      </a:r>
                    </a:p>
                    <a:p>
                      <a:pPr algn="ctr"/>
                      <a:endParaRPr lang="en-US" dirty="0"/>
                    </a:p>
                  </a:txBody>
                  <a:tcPr/>
                </a:tc>
                <a:tc>
                  <a:txBody>
                    <a:bodyPr/>
                    <a:lstStyle/>
                    <a:p>
                      <a:pPr algn="ctr"/>
                      <a:r>
                        <a:rPr lang="en-US" dirty="0"/>
                        <a:t>VT Department of Labor</a:t>
                      </a:r>
                    </a:p>
                  </a:txBody>
                  <a:tcPr/>
                </a:tc>
                <a:extLst>
                  <a:ext uri="{0D108BD9-81ED-4DB2-BD59-A6C34878D82A}">
                    <a16:rowId xmlns:a16="http://schemas.microsoft.com/office/drawing/2014/main" val="4132585625"/>
                  </a:ext>
                </a:extLst>
              </a:tr>
              <a:tr h="570452">
                <a:tc>
                  <a:txBody>
                    <a:bodyPr/>
                    <a:lstStyle/>
                    <a:p>
                      <a:pPr algn="ctr"/>
                      <a:r>
                        <a:rPr lang="en-US" dirty="0"/>
                        <a:t>Title II</a:t>
                      </a:r>
                    </a:p>
                  </a:txBody>
                  <a:tcPr/>
                </a:tc>
                <a:tc>
                  <a:txBody>
                    <a:bodyPr/>
                    <a:lstStyle/>
                    <a:p>
                      <a:pPr algn="ctr"/>
                      <a:r>
                        <a:rPr lang="en-US" dirty="0"/>
                        <a:t>Adult Education and Family Literacy Act (AEFLA)</a:t>
                      </a:r>
                    </a:p>
                    <a:p>
                      <a:pPr algn="ctr"/>
                      <a:endParaRPr lang="en-US" dirty="0"/>
                    </a:p>
                  </a:txBody>
                  <a:tcPr/>
                </a:tc>
                <a:tc>
                  <a:txBody>
                    <a:bodyPr/>
                    <a:lstStyle/>
                    <a:p>
                      <a:pPr algn="ctr"/>
                      <a:r>
                        <a:rPr lang="en-US" dirty="0"/>
                        <a:t>VT Agency of Education</a:t>
                      </a:r>
                    </a:p>
                  </a:txBody>
                  <a:tcPr/>
                </a:tc>
                <a:extLst>
                  <a:ext uri="{0D108BD9-81ED-4DB2-BD59-A6C34878D82A}">
                    <a16:rowId xmlns:a16="http://schemas.microsoft.com/office/drawing/2014/main" val="996747280"/>
                  </a:ext>
                </a:extLst>
              </a:tr>
              <a:tr h="309024">
                <a:tc>
                  <a:txBody>
                    <a:bodyPr/>
                    <a:lstStyle/>
                    <a:p>
                      <a:pPr algn="ctr"/>
                      <a:r>
                        <a:rPr lang="en-US" dirty="0"/>
                        <a:t>Title III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Wagner-</a:t>
                      </a:r>
                      <a:r>
                        <a:rPr lang="en-US" dirty="0" err="1"/>
                        <a:t>Peyser</a:t>
                      </a:r>
                      <a:endParaRPr lang="en-US" dirty="0"/>
                    </a:p>
                    <a:p>
                      <a:pPr algn="ctr"/>
                      <a:endParaRPr lang="en-US" dirty="0"/>
                    </a:p>
                  </a:txBody>
                  <a:tcPr/>
                </a:tc>
                <a:tc>
                  <a:txBody>
                    <a:bodyPr/>
                    <a:lstStyle/>
                    <a:p>
                      <a:pPr algn="ctr"/>
                      <a:r>
                        <a:rPr lang="en-US" dirty="0"/>
                        <a:t>VT Department of Labor</a:t>
                      </a:r>
                    </a:p>
                  </a:txBody>
                  <a:tcPr/>
                </a:tc>
                <a:extLst>
                  <a:ext uri="{0D108BD9-81ED-4DB2-BD59-A6C34878D82A}">
                    <a16:rowId xmlns:a16="http://schemas.microsoft.com/office/drawing/2014/main" val="1524717921"/>
                  </a:ext>
                </a:extLst>
              </a:tr>
              <a:tr h="370840">
                <a:tc>
                  <a:txBody>
                    <a:bodyPr/>
                    <a:lstStyle/>
                    <a:p>
                      <a:pPr algn="ctr"/>
                      <a:r>
                        <a:rPr lang="en-US" dirty="0"/>
                        <a:t>Title IV</a:t>
                      </a:r>
                    </a:p>
                    <a:p>
                      <a:pPr algn="ctr"/>
                      <a:endParaRPr lang="en-US" dirty="0"/>
                    </a:p>
                  </a:txBody>
                  <a:tcPr/>
                </a:tc>
                <a:tc>
                  <a:txBody>
                    <a:bodyPr/>
                    <a:lstStyle/>
                    <a:p>
                      <a:pPr algn="ctr"/>
                      <a:r>
                        <a:rPr lang="en-US" dirty="0"/>
                        <a:t>Vocational Rehabilitation</a:t>
                      </a:r>
                    </a:p>
                    <a:p>
                      <a:pPr algn="ctr"/>
                      <a:endParaRPr lang="en-US" dirty="0"/>
                    </a:p>
                    <a:p>
                      <a:pPr algn="ctr"/>
                      <a:endParaRPr lang="en-US" dirty="0"/>
                    </a:p>
                  </a:txBody>
                  <a:tcPr/>
                </a:tc>
                <a:tc>
                  <a:txBody>
                    <a:bodyPr/>
                    <a:lstStyle/>
                    <a:p>
                      <a:pPr algn="ctr"/>
                      <a:r>
                        <a:rPr lang="en-US" b="0" dirty="0"/>
                        <a:t>VT Agency of Human Services</a:t>
                      </a:r>
                    </a:p>
                  </a:txBody>
                  <a:tcPr/>
                </a:tc>
                <a:extLst>
                  <a:ext uri="{0D108BD9-81ED-4DB2-BD59-A6C34878D82A}">
                    <a16:rowId xmlns:a16="http://schemas.microsoft.com/office/drawing/2014/main" val="3538221313"/>
                  </a:ext>
                </a:extLst>
              </a:tr>
            </a:tbl>
          </a:graphicData>
        </a:graphic>
      </p:graphicFrame>
    </p:spTree>
    <p:extLst>
      <p:ext uri="{BB962C8B-B14F-4D97-AF65-F5344CB8AC3E}">
        <p14:creationId xmlns:p14="http://schemas.microsoft.com/office/powerpoint/2010/main" val="2061479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1011673" y="579838"/>
            <a:ext cx="10805020" cy="667875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Data Collection and Reporting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WIOA partners are each required to collect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over 80 common data </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elements on each participant served by their programs.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At a high level, the common data elements consist of:</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Age </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Race</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Veteran status</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Education level at program entry</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Family size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Basic skills deficient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English language learners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Homeless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Foster Care</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Enrolled in secondary education</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Participated in post-secondary education</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Low income status</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p:txBody>
      </p:sp>
      <p:sp>
        <p:nvSpPr>
          <p:cNvPr id="4" name="TextBox 3">
            <a:extLst>
              <a:ext uri="{FF2B5EF4-FFF2-40B4-BE49-F238E27FC236}">
                <a16:creationId xmlns:a16="http://schemas.microsoft.com/office/drawing/2014/main" id="{2BF3092F-8ADD-4648-B95D-4E59262A1386}"/>
              </a:ext>
            </a:extLst>
          </p:cNvPr>
          <p:cNvSpPr txBox="1"/>
          <p:nvPr/>
        </p:nvSpPr>
        <p:spPr>
          <a:xfrm>
            <a:off x="5638800" y="2879618"/>
            <a:ext cx="3834368" cy="3416320"/>
          </a:xfrm>
          <a:prstGeom prst="rect">
            <a:avLst/>
          </a:prstGeom>
          <a:noFill/>
        </p:spPr>
        <p:txBody>
          <a:bodyPr wrap="square" rtlCol="0">
            <a:spAutoFit/>
          </a:bodyPr>
          <a:lstStyle/>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Types of services provided, dates and completion status </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Credential attainment and dates </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Credential type</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Enrollment in post-exit training or education program</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Co-enrollment information</a:t>
            </a:r>
          </a:p>
          <a:p>
            <a:pPr marL="800100" marR="0" lvl="1"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Post-exit quarterly wages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3223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2" name="TextBox 1">
            <a:extLst>
              <a:ext uri="{FF2B5EF4-FFF2-40B4-BE49-F238E27FC236}">
                <a16:creationId xmlns:a16="http://schemas.microsoft.com/office/drawing/2014/main" id="{82CF8285-4175-4E26-97AC-7B36137310D1}"/>
              </a:ext>
            </a:extLst>
          </p:cNvPr>
          <p:cNvSpPr txBox="1"/>
          <p:nvPr/>
        </p:nvSpPr>
        <p:spPr>
          <a:xfrm>
            <a:off x="914400" y="1242204"/>
            <a:ext cx="10627743"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Beyond the 80 common data elements, the core programs must also collect additional data on everyone served in those programs, plus co-enrollment information on partner programs.  Other WIOA partners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Trade Adjustment Assistance program (TAA)</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Jobs for Veterans State Grant (JVSG)</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Apprenticeship</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National Dislocated Worker Grants</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Youth Build</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Job Corp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*Not a complete list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There are over 400 data elements in total!</a:t>
            </a: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p:txBody>
      </p:sp>
    </p:spTree>
    <p:extLst>
      <p:ext uri="{BB962C8B-B14F-4D97-AF65-F5344CB8AC3E}">
        <p14:creationId xmlns:p14="http://schemas.microsoft.com/office/powerpoint/2010/main" val="47020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931178" y="796954"/>
            <a:ext cx="10805020" cy="427809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Performance Indicators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requires states to report on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both jobseeker and employer outcomes</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There are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six primary indicators of performance </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defined in the federal regulations.  Five are specific to jobseekers.  One is geared towards employers.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Performance indicators are based on program years.  	</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 program year begins on July 1</a:t>
            </a:r>
            <a:r>
              <a:rPr kumimoji="0" lang="en-US" sz="2400" b="0" i="0" u="none" strike="noStrike" kern="1200" cap="none" spc="0" normalizeH="0" baseline="30000" noProof="0" dirty="0">
                <a:ln>
                  <a:noFill/>
                </a:ln>
                <a:solidFill>
                  <a:prstClr val="black"/>
                </a:solidFill>
                <a:effectLst/>
                <a:uLnTx/>
                <a:uFillTx/>
                <a:latin typeface="Franklin Gothic Book" panose="020B0503020102020204" pitchFamily="34" charset="0"/>
                <a:ea typeface="+mn-ea"/>
                <a:cs typeface="+mn-cs"/>
              </a:rPr>
              <a:t>st</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and ends June 30</a:t>
            </a:r>
            <a:r>
              <a:rPr kumimoji="0" lang="en-US" sz="2400" b="0" i="0" u="none" strike="noStrike" kern="1200" cap="none" spc="0" normalizeH="0" baseline="30000" noProof="0" dirty="0">
                <a:ln>
                  <a:noFill/>
                </a:ln>
                <a:solidFill>
                  <a:prstClr val="black"/>
                </a:solidFill>
                <a:effectLst/>
                <a:uLnTx/>
                <a:uFillTx/>
                <a:latin typeface="Franklin Gothic Book" panose="020B0503020102020204" pitchFamily="34" charset="0"/>
                <a:ea typeface="+mn-ea"/>
                <a:cs typeface="+mn-cs"/>
              </a:rPr>
              <a:t>th</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p:txBody>
      </p:sp>
    </p:spTree>
    <p:extLst>
      <p:ext uri="{BB962C8B-B14F-4D97-AF65-F5344CB8AC3E}">
        <p14:creationId xmlns:p14="http://schemas.microsoft.com/office/powerpoint/2010/main" val="1160794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graphicFrame>
        <p:nvGraphicFramePr>
          <p:cNvPr id="6" name="Table 6">
            <a:extLst>
              <a:ext uri="{FF2B5EF4-FFF2-40B4-BE49-F238E27FC236}">
                <a16:creationId xmlns:a16="http://schemas.microsoft.com/office/drawing/2014/main" id="{FB202823-C3A0-47F5-A99F-447D06427AFA}"/>
              </a:ext>
            </a:extLst>
          </p:cNvPr>
          <p:cNvGraphicFramePr>
            <a:graphicFrameLocks noGrp="1"/>
          </p:cNvGraphicFramePr>
          <p:nvPr/>
        </p:nvGraphicFramePr>
        <p:xfrm>
          <a:off x="664029" y="560276"/>
          <a:ext cx="11005057" cy="4767267"/>
        </p:xfrm>
        <a:graphic>
          <a:graphicData uri="http://schemas.openxmlformats.org/drawingml/2006/table">
            <a:tbl>
              <a:tblPr firstRow="1" bandRow="1">
                <a:tableStyleId>{5C22544A-7EE6-4342-B048-85BDC9FD1C3A}</a:tableStyleId>
              </a:tblPr>
              <a:tblGrid>
                <a:gridCol w="5497684">
                  <a:extLst>
                    <a:ext uri="{9D8B030D-6E8A-4147-A177-3AD203B41FA5}">
                      <a16:colId xmlns:a16="http://schemas.microsoft.com/office/drawing/2014/main" val="420623583"/>
                    </a:ext>
                  </a:extLst>
                </a:gridCol>
                <a:gridCol w="5507373">
                  <a:extLst>
                    <a:ext uri="{9D8B030D-6E8A-4147-A177-3AD203B41FA5}">
                      <a16:colId xmlns:a16="http://schemas.microsoft.com/office/drawing/2014/main" val="2769848125"/>
                    </a:ext>
                  </a:extLst>
                </a:gridCol>
              </a:tblGrid>
              <a:tr h="428689">
                <a:tc>
                  <a:txBody>
                    <a:bodyPr/>
                    <a:lstStyle/>
                    <a:p>
                      <a:r>
                        <a:rPr lang="en-US" dirty="0"/>
                        <a:t>Jobseeker Indicators of Performance</a:t>
                      </a:r>
                    </a:p>
                  </a:txBody>
                  <a:tcPr/>
                </a:tc>
                <a:tc>
                  <a:txBody>
                    <a:bodyPr/>
                    <a:lstStyle/>
                    <a:p>
                      <a:r>
                        <a:rPr lang="en-US" dirty="0"/>
                        <a:t>Description</a:t>
                      </a:r>
                    </a:p>
                  </a:txBody>
                  <a:tcPr/>
                </a:tc>
                <a:extLst>
                  <a:ext uri="{0D108BD9-81ED-4DB2-BD59-A6C34878D82A}">
                    <a16:rowId xmlns:a16="http://schemas.microsoft.com/office/drawing/2014/main" val="3251810506"/>
                  </a:ext>
                </a:extLst>
              </a:tr>
              <a:tr h="642749">
                <a:tc>
                  <a:txBody>
                    <a:bodyPr/>
                    <a:lstStyle/>
                    <a:p>
                      <a:r>
                        <a:rPr lang="en-US" sz="1400" dirty="0"/>
                        <a:t>Employment Rate, Second Quarter after Exit</a:t>
                      </a:r>
                    </a:p>
                  </a:txBody>
                  <a:tcPr/>
                </a:tc>
                <a:tc>
                  <a:txBody>
                    <a:bodyPr/>
                    <a:lstStyle/>
                    <a:p>
                      <a:r>
                        <a:rPr lang="en-US" sz="1400" dirty="0"/>
                        <a:t>The percentage of participants who are in unsubsidized employment during the second quarter after exit from the program. </a:t>
                      </a:r>
                      <a:r>
                        <a:rPr lang="en-US" sz="1400" baseline="30000" dirty="0">
                          <a:latin typeface="Abadi" panose="020B0604020104020204" pitchFamily="34" charset="0"/>
                        </a:rPr>
                        <a:t>1</a:t>
                      </a:r>
                    </a:p>
                    <a:p>
                      <a:endParaRPr lang="en-US" sz="1400" baseline="30000" dirty="0"/>
                    </a:p>
                  </a:txBody>
                  <a:tcPr/>
                </a:tc>
                <a:extLst>
                  <a:ext uri="{0D108BD9-81ED-4DB2-BD59-A6C34878D82A}">
                    <a16:rowId xmlns:a16="http://schemas.microsoft.com/office/drawing/2014/main" val="3096621982"/>
                  </a:ext>
                </a:extLst>
              </a:tr>
              <a:tr h="559786">
                <a:tc>
                  <a:txBody>
                    <a:bodyPr/>
                    <a:lstStyle/>
                    <a:p>
                      <a:r>
                        <a:rPr lang="en-US" sz="1400" dirty="0"/>
                        <a:t>Employment Rate, Fourth Quarter after Exit</a:t>
                      </a:r>
                    </a:p>
                  </a:txBody>
                  <a:tcPr/>
                </a:tc>
                <a:tc>
                  <a:txBody>
                    <a:bodyPr/>
                    <a:lstStyle/>
                    <a:p>
                      <a:r>
                        <a:rPr lang="en-US" sz="1400" dirty="0"/>
                        <a:t>Same as above, related to the fourth quarter after exit.</a:t>
                      </a:r>
                      <a:r>
                        <a:rPr lang="en-US" sz="1400" baseline="30000" dirty="0"/>
                        <a:t>1</a:t>
                      </a:r>
                    </a:p>
                  </a:txBody>
                  <a:tcPr/>
                </a:tc>
                <a:extLst>
                  <a:ext uri="{0D108BD9-81ED-4DB2-BD59-A6C34878D82A}">
                    <a16:rowId xmlns:a16="http://schemas.microsoft.com/office/drawing/2014/main" val="3295302491"/>
                  </a:ext>
                </a:extLst>
              </a:tr>
              <a:tr h="711968">
                <a:tc>
                  <a:txBody>
                    <a:bodyPr/>
                    <a:lstStyle/>
                    <a:p>
                      <a:r>
                        <a:rPr lang="en-US" sz="1400" dirty="0"/>
                        <a:t>Median Earnings, Second Quarter after Exit</a:t>
                      </a:r>
                    </a:p>
                  </a:txBody>
                  <a:tcPr/>
                </a:tc>
                <a:tc>
                  <a:txBody>
                    <a:bodyPr/>
                    <a:lstStyle/>
                    <a:p>
                      <a:r>
                        <a:rPr lang="en-US" sz="1400" dirty="0"/>
                        <a:t>The median earnings of participants who are in unsubsidized employment during the second quarter after exit from the program.</a:t>
                      </a:r>
                    </a:p>
                    <a:p>
                      <a:endParaRPr lang="en-US" sz="1400" dirty="0"/>
                    </a:p>
                  </a:txBody>
                  <a:tcPr/>
                </a:tc>
                <a:extLst>
                  <a:ext uri="{0D108BD9-81ED-4DB2-BD59-A6C34878D82A}">
                    <a16:rowId xmlns:a16="http://schemas.microsoft.com/office/drawing/2014/main" val="1286950377"/>
                  </a:ext>
                </a:extLst>
              </a:tr>
              <a:tr h="850407">
                <a:tc>
                  <a:txBody>
                    <a:bodyPr/>
                    <a:lstStyle/>
                    <a:p>
                      <a:r>
                        <a:rPr lang="en-US" sz="1400" dirty="0"/>
                        <a:t>Credential </a:t>
                      </a:r>
                    </a:p>
                  </a:txBody>
                  <a:tcPr/>
                </a:tc>
                <a:tc>
                  <a:txBody>
                    <a:bodyPr/>
                    <a:lstStyle/>
                    <a:p>
                      <a:r>
                        <a:rPr lang="en-US" sz="1400" dirty="0"/>
                        <a:t>The percentage of participants enrolled in a training or education program who attained an industry-recognized credential during participation or within one year after exiting the program. </a:t>
                      </a:r>
                      <a:r>
                        <a:rPr lang="en-US" sz="1400" baseline="30000" dirty="0"/>
                        <a:t>2</a:t>
                      </a:r>
                    </a:p>
                    <a:p>
                      <a:endParaRPr lang="en-US" sz="1400" baseline="30000" dirty="0"/>
                    </a:p>
                  </a:txBody>
                  <a:tcPr/>
                </a:tc>
                <a:extLst>
                  <a:ext uri="{0D108BD9-81ED-4DB2-BD59-A6C34878D82A}">
                    <a16:rowId xmlns:a16="http://schemas.microsoft.com/office/drawing/2014/main" val="613834517"/>
                  </a:ext>
                </a:extLst>
              </a:tr>
              <a:tr h="354872">
                <a:tc>
                  <a:txBody>
                    <a:bodyPr/>
                    <a:lstStyle/>
                    <a:p>
                      <a:endParaRPr lang="en-US" sz="1400" dirty="0">
                        <a:solidFill>
                          <a:schemeClr val="accent1">
                            <a:lumMod val="20000"/>
                            <a:lumOff val="80000"/>
                          </a:schemeClr>
                        </a:solidFill>
                      </a:endParaRPr>
                    </a:p>
                  </a:txBody>
                  <a:tcPr>
                    <a:noFill/>
                  </a:tcPr>
                </a:tc>
                <a:tc>
                  <a:txBody>
                    <a:bodyPr/>
                    <a:lstStyle/>
                    <a:p>
                      <a:endParaRPr lang="en-US" sz="1400" baseline="30000" dirty="0">
                        <a:solidFill>
                          <a:schemeClr val="accent1">
                            <a:lumMod val="20000"/>
                            <a:lumOff val="80000"/>
                          </a:schemeClr>
                        </a:solidFill>
                      </a:endParaRPr>
                    </a:p>
                  </a:txBody>
                  <a:tcPr>
                    <a:noFill/>
                  </a:tcPr>
                </a:tc>
                <a:extLst>
                  <a:ext uri="{0D108BD9-81ED-4DB2-BD59-A6C34878D82A}">
                    <a16:rowId xmlns:a16="http://schemas.microsoft.com/office/drawing/2014/main" val="1919176464"/>
                  </a:ext>
                </a:extLst>
              </a:tr>
              <a:tr h="1127283">
                <a:tc>
                  <a:txBody>
                    <a:bodyPr/>
                    <a:lstStyle/>
                    <a:p>
                      <a:r>
                        <a:rPr lang="en-US" sz="1400" dirty="0">
                          <a:solidFill>
                            <a:schemeClr val="tx1"/>
                          </a:solidFill>
                        </a:rPr>
                        <a:t>Measurable Skill Gains</a:t>
                      </a:r>
                    </a:p>
                  </a:txBody>
                  <a:tcPr/>
                </a:tc>
                <a:tc>
                  <a:txBody>
                    <a:bodyPr/>
                    <a:lstStyle/>
                    <a:p>
                      <a:r>
                        <a:rPr lang="en-US" sz="1400" dirty="0">
                          <a:solidFill>
                            <a:schemeClr val="tx1"/>
                          </a:solidFill>
                        </a:rPr>
                        <a:t>The percentage of active program participants engaged in a training or education program during the program year who demonstrate a skill gain defined as academic, technical, occupational or other forms of progress toward a credential or employment.</a:t>
                      </a:r>
                    </a:p>
                    <a:p>
                      <a:endParaRPr lang="en-US" sz="1400" dirty="0">
                        <a:solidFill>
                          <a:schemeClr val="tx1"/>
                        </a:solidFill>
                      </a:endParaRPr>
                    </a:p>
                  </a:txBody>
                  <a:tcPr/>
                </a:tc>
                <a:extLst>
                  <a:ext uri="{0D108BD9-81ED-4DB2-BD59-A6C34878D82A}">
                    <a16:rowId xmlns:a16="http://schemas.microsoft.com/office/drawing/2014/main" val="1510151016"/>
                  </a:ext>
                </a:extLst>
              </a:tr>
            </a:tbl>
          </a:graphicData>
        </a:graphic>
      </p:graphicFrame>
      <p:sp>
        <p:nvSpPr>
          <p:cNvPr id="9" name="TextBox 8">
            <a:extLst>
              <a:ext uri="{FF2B5EF4-FFF2-40B4-BE49-F238E27FC236}">
                <a16:creationId xmlns:a16="http://schemas.microsoft.com/office/drawing/2014/main" id="{68D97C1F-D839-4353-B19E-273C12D66AEB}"/>
              </a:ext>
            </a:extLst>
          </p:cNvPr>
          <p:cNvSpPr txBox="1"/>
          <p:nvPr/>
        </p:nvSpPr>
        <p:spPr>
          <a:xfrm>
            <a:off x="511728" y="5414507"/>
            <a:ext cx="8127999"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30000" noProof="0" dirty="0">
                <a:ln>
                  <a:noFill/>
                </a:ln>
                <a:solidFill>
                  <a:prstClr val="black"/>
                </a:solidFill>
                <a:effectLst/>
                <a:uLnTx/>
                <a:uFillTx/>
                <a:latin typeface="Calibri" panose="020F0502020204030204"/>
                <a:ea typeface="+mn-ea"/>
                <a:cs typeface="+mn-cs"/>
              </a:rPr>
              <a:t>1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If the individual is in the military or a registered apprenticeship program, this counts as a positive outcome.  Additionally, for Youth only, engagement in an education or training program also results in a positive outcome for the quarter indicated.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30000" noProof="0" dirty="0">
                <a:ln>
                  <a:noFill/>
                </a:ln>
                <a:solidFill>
                  <a:prstClr val="black"/>
                </a:solidFill>
                <a:effectLst/>
                <a:uLnTx/>
                <a:uFillTx/>
                <a:latin typeface="Calibri" panose="020F0502020204030204"/>
                <a:ea typeface="+mn-ea"/>
                <a:cs typeface="+mn-cs"/>
              </a:rPr>
              <a:t>2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Some caveats exist depending on whether the education program is secondary or post-secondary.  Additionally, not all training programs are included in this measure.</a:t>
            </a:r>
            <a:r>
              <a:rPr kumimoji="0" lang="en-US" sz="1100" b="0" i="0" u="none" strike="noStrike" kern="1200" cap="none" spc="0" normalizeH="0" baseline="3000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541060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4" name="TextBox 3">
            <a:extLst>
              <a:ext uri="{FF2B5EF4-FFF2-40B4-BE49-F238E27FC236}">
                <a16:creationId xmlns:a16="http://schemas.microsoft.com/office/drawing/2014/main" id="{81F02676-135F-43AB-83CD-933FDF547F99}"/>
              </a:ext>
            </a:extLst>
          </p:cNvPr>
          <p:cNvSpPr txBox="1"/>
          <p:nvPr/>
        </p:nvSpPr>
        <p:spPr>
          <a:xfrm>
            <a:off x="588977" y="209725"/>
            <a:ext cx="1071344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sixth Primary Indicator of Performance is specific to </a:t>
            </a:r>
            <a:r>
              <a:rPr kumimoji="0" lang="en-US" sz="18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employers</a:t>
            </a:r>
            <a:r>
              <a:rPr kumimoji="0" lang="en-US" sz="18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For the WIOA core programs, the federal agencies are piloting three approaches to measure this indicator.  States are required to report on two of the three approaches in the pilot period.</a:t>
            </a:r>
          </a:p>
        </p:txBody>
      </p:sp>
      <p:sp>
        <p:nvSpPr>
          <p:cNvPr id="6" name="TextBox 5">
            <a:extLst>
              <a:ext uri="{FF2B5EF4-FFF2-40B4-BE49-F238E27FC236}">
                <a16:creationId xmlns:a16="http://schemas.microsoft.com/office/drawing/2014/main" id="{7637B037-AAD2-4120-9300-8456198D5870}"/>
              </a:ext>
            </a:extLst>
          </p:cNvPr>
          <p:cNvSpPr txBox="1"/>
          <p:nvPr/>
        </p:nvSpPr>
        <p:spPr>
          <a:xfrm>
            <a:off x="588977" y="1811393"/>
            <a:ext cx="11014046" cy="369332"/>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Effectiveness in Serving Employers</a:t>
            </a:r>
          </a:p>
        </p:txBody>
      </p:sp>
      <p:graphicFrame>
        <p:nvGraphicFramePr>
          <p:cNvPr id="7" name="Table 7">
            <a:extLst>
              <a:ext uri="{FF2B5EF4-FFF2-40B4-BE49-F238E27FC236}">
                <a16:creationId xmlns:a16="http://schemas.microsoft.com/office/drawing/2014/main" id="{2D202920-D5CB-4DD4-A681-A234B315D557}"/>
              </a:ext>
            </a:extLst>
          </p:cNvPr>
          <p:cNvGraphicFramePr>
            <a:graphicFrameLocks noGrp="1"/>
          </p:cNvGraphicFramePr>
          <p:nvPr/>
        </p:nvGraphicFramePr>
        <p:xfrm>
          <a:off x="588976" y="2273058"/>
          <a:ext cx="11014047" cy="3318630"/>
        </p:xfrm>
        <a:graphic>
          <a:graphicData uri="http://schemas.openxmlformats.org/drawingml/2006/table">
            <a:tbl>
              <a:tblPr firstRow="1" bandRow="1">
                <a:tableStyleId>{5C22544A-7EE6-4342-B048-85BDC9FD1C3A}</a:tableStyleId>
              </a:tblPr>
              <a:tblGrid>
                <a:gridCol w="2036725">
                  <a:extLst>
                    <a:ext uri="{9D8B030D-6E8A-4147-A177-3AD203B41FA5}">
                      <a16:colId xmlns:a16="http://schemas.microsoft.com/office/drawing/2014/main" val="2905190719"/>
                    </a:ext>
                  </a:extLst>
                </a:gridCol>
                <a:gridCol w="6937749">
                  <a:extLst>
                    <a:ext uri="{9D8B030D-6E8A-4147-A177-3AD203B41FA5}">
                      <a16:colId xmlns:a16="http://schemas.microsoft.com/office/drawing/2014/main" val="3528264369"/>
                    </a:ext>
                  </a:extLst>
                </a:gridCol>
                <a:gridCol w="2039573">
                  <a:extLst>
                    <a:ext uri="{9D8B030D-6E8A-4147-A177-3AD203B41FA5}">
                      <a16:colId xmlns:a16="http://schemas.microsoft.com/office/drawing/2014/main" val="355753932"/>
                    </a:ext>
                  </a:extLst>
                </a:gridCol>
              </a:tblGrid>
              <a:tr h="617452">
                <a:tc>
                  <a:txBody>
                    <a:bodyPr/>
                    <a:lstStyle/>
                    <a:p>
                      <a:r>
                        <a:rPr lang="en-US" dirty="0"/>
                        <a:t>Measure</a:t>
                      </a:r>
                    </a:p>
                  </a:txBody>
                  <a:tcPr/>
                </a:tc>
                <a:tc>
                  <a:txBody>
                    <a:bodyPr/>
                    <a:lstStyle/>
                    <a:p>
                      <a:r>
                        <a:rPr lang="en-US" dirty="0"/>
                        <a:t>Description</a:t>
                      </a:r>
                    </a:p>
                  </a:txBody>
                  <a:tcPr/>
                </a:tc>
                <a:tc>
                  <a:txBody>
                    <a:bodyPr/>
                    <a:lstStyle/>
                    <a:p>
                      <a:r>
                        <a:rPr lang="en-US" dirty="0"/>
                        <a:t>Vermont has chosen:</a:t>
                      </a:r>
                    </a:p>
                  </a:txBody>
                  <a:tcPr/>
                </a:tc>
                <a:extLst>
                  <a:ext uri="{0D108BD9-81ED-4DB2-BD59-A6C34878D82A}">
                    <a16:rowId xmlns:a16="http://schemas.microsoft.com/office/drawing/2014/main" val="2492543694"/>
                  </a:ext>
                </a:extLst>
              </a:tr>
              <a:tr h="882075">
                <a:tc>
                  <a:txBody>
                    <a:bodyPr/>
                    <a:lstStyle/>
                    <a:p>
                      <a:r>
                        <a:rPr lang="en-US" dirty="0"/>
                        <a:t>Retention with the Same Employer</a:t>
                      </a:r>
                    </a:p>
                  </a:txBody>
                  <a:tcPr/>
                </a:tc>
                <a:tc>
                  <a:txBody>
                    <a:bodyPr/>
                    <a:lstStyle/>
                    <a:p>
                      <a:r>
                        <a:rPr lang="en-US" dirty="0"/>
                        <a:t>The percentage of participants who are employed with the same employer in the second and fourth quarters after exiting the program.</a:t>
                      </a:r>
                    </a:p>
                    <a:p>
                      <a:endParaRPr lang="en-US" dirty="0"/>
                    </a:p>
                  </a:txBody>
                  <a:tcPr/>
                </a:tc>
                <a:tc>
                  <a:txBody>
                    <a:bodyPr/>
                    <a:lstStyle/>
                    <a:p>
                      <a:r>
                        <a:rPr lang="en-US" dirty="0"/>
                        <a:t>Yes</a:t>
                      </a:r>
                    </a:p>
                  </a:txBody>
                  <a:tcPr/>
                </a:tc>
                <a:extLst>
                  <a:ext uri="{0D108BD9-81ED-4DB2-BD59-A6C34878D82A}">
                    <a16:rowId xmlns:a16="http://schemas.microsoft.com/office/drawing/2014/main" val="3554435682"/>
                  </a:ext>
                </a:extLst>
              </a:tr>
              <a:tr h="882075">
                <a:tc>
                  <a:txBody>
                    <a:bodyPr/>
                    <a:lstStyle/>
                    <a:p>
                      <a:r>
                        <a:rPr lang="en-US" dirty="0"/>
                        <a:t>Repeat Business Customer</a:t>
                      </a:r>
                    </a:p>
                  </a:txBody>
                  <a:tcPr/>
                </a:tc>
                <a:tc>
                  <a:txBody>
                    <a:bodyPr/>
                    <a:lstStyle/>
                    <a:p>
                      <a:r>
                        <a:rPr lang="en-US" dirty="0"/>
                        <a:t>The percentage of repeat employers using services within the three previous program years.</a:t>
                      </a:r>
                    </a:p>
                  </a:txBody>
                  <a:tcPr/>
                </a:tc>
                <a:tc>
                  <a:txBody>
                    <a:bodyPr/>
                    <a:lstStyle/>
                    <a:p>
                      <a:r>
                        <a:rPr lang="en-US" dirty="0"/>
                        <a:t>Yes</a:t>
                      </a:r>
                    </a:p>
                  </a:txBody>
                  <a:tcPr/>
                </a:tc>
                <a:extLst>
                  <a:ext uri="{0D108BD9-81ED-4DB2-BD59-A6C34878D82A}">
                    <a16:rowId xmlns:a16="http://schemas.microsoft.com/office/drawing/2014/main" val="3161848289"/>
                  </a:ext>
                </a:extLst>
              </a:tr>
              <a:tr h="882075">
                <a:tc>
                  <a:txBody>
                    <a:bodyPr/>
                    <a:lstStyle/>
                    <a:p>
                      <a:r>
                        <a:rPr lang="en-US" dirty="0"/>
                        <a:t>Employer Penetration Rate</a:t>
                      </a:r>
                    </a:p>
                  </a:txBody>
                  <a:tcPr/>
                </a:tc>
                <a:tc>
                  <a:txBody>
                    <a:bodyPr/>
                    <a:lstStyle/>
                    <a:p>
                      <a:r>
                        <a:rPr lang="en-US" dirty="0"/>
                        <a:t>The percentage of employers who are using program services out of all employers represented in the state.</a:t>
                      </a:r>
                      <a:r>
                        <a:rPr lang="en-US" baseline="30000" dirty="0"/>
                        <a:t>1</a:t>
                      </a:r>
                    </a:p>
                  </a:txBody>
                  <a:tcPr/>
                </a:tc>
                <a:tc>
                  <a:txBody>
                    <a:bodyPr/>
                    <a:lstStyle/>
                    <a:p>
                      <a:r>
                        <a:rPr lang="en-US" dirty="0"/>
                        <a:t>No</a:t>
                      </a:r>
                    </a:p>
                  </a:txBody>
                  <a:tcPr/>
                </a:tc>
                <a:extLst>
                  <a:ext uri="{0D108BD9-81ED-4DB2-BD59-A6C34878D82A}">
                    <a16:rowId xmlns:a16="http://schemas.microsoft.com/office/drawing/2014/main" val="2994623508"/>
                  </a:ext>
                </a:extLst>
              </a:tr>
            </a:tbl>
          </a:graphicData>
        </a:graphic>
      </p:graphicFrame>
      <p:sp>
        <p:nvSpPr>
          <p:cNvPr id="9" name="TextBox 8">
            <a:extLst>
              <a:ext uri="{FF2B5EF4-FFF2-40B4-BE49-F238E27FC236}">
                <a16:creationId xmlns:a16="http://schemas.microsoft.com/office/drawing/2014/main" id="{53E14CD4-90D0-4FD8-855B-F095C1F158FB}"/>
              </a:ext>
            </a:extLst>
          </p:cNvPr>
          <p:cNvSpPr txBox="1"/>
          <p:nvPr/>
        </p:nvSpPr>
        <p:spPr>
          <a:xfrm>
            <a:off x="588976" y="5905850"/>
            <a:ext cx="78671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rPr>
              <a:t>1The number of employers is defined by the Bureau of Labor Statistics Quarterly Census of Earnings and Wages program (BLS QCEW).</a:t>
            </a:r>
          </a:p>
        </p:txBody>
      </p:sp>
    </p:spTree>
    <p:extLst>
      <p:ext uri="{BB962C8B-B14F-4D97-AF65-F5344CB8AC3E}">
        <p14:creationId xmlns:p14="http://schemas.microsoft.com/office/powerpoint/2010/main" val="2653508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603862-24A8-482C-80D3-B0EE462C5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3837" y="5461454"/>
            <a:ext cx="2779616" cy="1260116"/>
          </a:xfrm>
          <a:prstGeom prst="rect">
            <a:avLst/>
          </a:prstGeom>
        </p:spPr>
      </p:pic>
      <p:sp>
        <p:nvSpPr>
          <p:cNvPr id="5" name="TextBox 4">
            <a:extLst>
              <a:ext uri="{FF2B5EF4-FFF2-40B4-BE49-F238E27FC236}">
                <a16:creationId xmlns:a16="http://schemas.microsoft.com/office/drawing/2014/main" id="{E3036ECF-88D6-4197-A922-A4018F5006EE}"/>
              </a:ext>
            </a:extLst>
          </p:cNvPr>
          <p:cNvSpPr txBox="1"/>
          <p:nvPr/>
        </p:nvSpPr>
        <p:spPr>
          <a:xfrm>
            <a:off x="710268" y="536895"/>
            <a:ext cx="10805020" cy="36625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WIOA Negotiation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Each WIOA program’s performance rates are </a:t>
            </a:r>
            <a:r>
              <a:rPr kumimoji="0" lang="en-US" sz="2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negotiated every two years.</a:t>
            </a: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The WIOA partners are currently working on establishing performance rates to include in the State Plan for Program Years 2020 and 2021.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Final negotiations will conclude prior to the beginning of Program Year 2020 (July 1</a:t>
            </a:r>
            <a:r>
              <a:rPr kumimoji="0" lang="en-US" sz="2400" b="0" i="0" u="none" strike="noStrike" kern="1200" cap="none" spc="0" normalizeH="0" baseline="30000" noProof="0" dirty="0">
                <a:ln>
                  <a:noFill/>
                </a:ln>
                <a:solidFill>
                  <a:prstClr val="black"/>
                </a:solidFill>
                <a:effectLst/>
                <a:uLnTx/>
                <a:uFillTx/>
                <a:latin typeface="Franklin Gothic Book" panose="020B0503020102020204" pitchFamily="34" charset="0"/>
                <a:ea typeface="+mn-ea"/>
                <a:cs typeface="+mn-cs"/>
              </a:rPr>
              <a:t>st</a:t>
            </a:r>
            <a:r>
              <a:rPr kumimoji="0" lang="en-US" sz="2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2020). </a:t>
            </a:r>
          </a:p>
        </p:txBody>
      </p:sp>
    </p:spTree>
    <p:extLst>
      <p:ext uri="{BB962C8B-B14F-4D97-AF65-F5344CB8AC3E}">
        <p14:creationId xmlns:p14="http://schemas.microsoft.com/office/powerpoint/2010/main" val="1037200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1881</Words>
  <Application>Microsoft Office PowerPoint</Application>
  <PresentationFormat>Widescreen</PresentationFormat>
  <Paragraphs>383</Paragraphs>
  <Slides>18</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Abadi</vt:lpstr>
      <vt:lpstr>Arial</vt:lpstr>
      <vt:lpstr>Calibri</vt:lpstr>
      <vt:lpstr>Calibri Light</vt:lpstr>
      <vt:lpstr>Courier New</vt:lpstr>
      <vt:lpstr>Franklin Gothic Book</vt:lpstr>
      <vt:lpstr>Wingdings</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Yager, Sophia</dc:creator>
  <cp:lastModifiedBy>Yager, Sophia</cp:lastModifiedBy>
  <cp:revision>1</cp:revision>
  <dcterms:created xsi:type="dcterms:W3CDTF">2020-03-02T20:04:24Z</dcterms:created>
  <dcterms:modified xsi:type="dcterms:W3CDTF">2020-03-02T20:05:02Z</dcterms:modified>
</cp:coreProperties>
</file>