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 id="2147483722" r:id="rId6"/>
    <p:sldMasterId id="2147483734" r:id="rId7"/>
    <p:sldMasterId id="2147483744" r:id="rId8"/>
    <p:sldMasterId id="2147483755" r:id="rId9"/>
  </p:sldMasterIdLst>
  <p:notesMasterIdLst>
    <p:notesMasterId r:id="rId72"/>
  </p:notesMasterIdLst>
  <p:handoutMasterIdLst>
    <p:handoutMasterId r:id="rId73"/>
  </p:handoutMasterIdLst>
  <p:sldIdLst>
    <p:sldId id="267" r:id="rId10"/>
    <p:sldId id="268" r:id="rId11"/>
    <p:sldId id="686" r:id="rId12"/>
    <p:sldId id="727" r:id="rId13"/>
    <p:sldId id="270" r:id="rId14"/>
    <p:sldId id="702" r:id="rId15"/>
    <p:sldId id="703" r:id="rId16"/>
    <p:sldId id="704" r:id="rId17"/>
    <p:sldId id="717" r:id="rId18"/>
    <p:sldId id="722" r:id="rId19"/>
    <p:sldId id="723" r:id="rId20"/>
    <p:sldId id="725" r:id="rId21"/>
    <p:sldId id="724" r:id="rId22"/>
    <p:sldId id="726" r:id="rId23"/>
    <p:sldId id="708" r:id="rId24"/>
    <p:sldId id="706" r:id="rId25"/>
    <p:sldId id="707" r:id="rId26"/>
    <p:sldId id="714" r:id="rId27"/>
    <p:sldId id="715" r:id="rId28"/>
    <p:sldId id="712" r:id="rId29"/>
    <p:sldId id="693" r:id="rId30"/>
    <p:sldId id="696" r:id="rId31"/>
    <p:sldId id="716" r:id="rId32"/>
    <p:sldId id="721" r:id="rId33"/>
    <p:sldId id="304" r:id="rId34"/>
    <p:sldId id="729" r:id="rId35"/>
    <p:sldId id="730" r:id="rId36"/>
    <p:sldId id="731" r:id="rId37"/>
    <p:sldId id="732" r:id="rId38"/>
    <p:sldId id="733" r:id="rId39"/>
    <p:sldId id="734" r:id="rId40"/>
    <p:sldId id="736" r:id="rId41"/>
    <p:sldId id="737" r:id="rId42"/>
    <p:sldId id="738" r:id="rId43"/>
    <p:sldId id="739" r:id="rId44"/>
    <p:sldId id="740" r:id="rId45"/>
    <p:sldId id="741" r:id="rId46"/>
    <p:sldId id="742" r:id="rId47"/>
    <p:sldId id="743" r:id="rId48"/>
    <p:sldId id="744" r:id="rId49"/>
    <p:sldId id="507" r:id="rId50"/>
    <p:sldId id="745" r:id="rId51"/>
    <p:sldId id="498" r:id="rId52"/>
    <p:sldId id="728" r:id="rId53"/>
    <p:sldId id="517" r:id="rId54"/>
    <p:sldId id="285" r:id="rId55"/>
    <p:sldId id="747" r:id="rId56"/>
    <p:sldId id="521" r:id="rId57"/>
    <p:sldId id="748" r:id="rId58"/>
    <p:sldId id="522" r:id="rId59"/>
    <p:sldId id="524" r:id="rId60"/>
    <p:sldId id="525" r:id="rId61"/>
    <p:sldId id="256" r:id="rId62"/>
    <p:sldId id="257" r:id="rId63"/>
    <p:sldId id="258" r:id="rId64"/>
    <p:sldId id="259" r:id="rId65"/>
    <p:sldId id="265" r:id="rId66"/>
    <p:sldId id="260" r:id="rId67"/>
    <p:sldId id="261" r:id="rId68"/>
    <p:sldId id="262" r:id="rId69"/>
    <p:sldId id="263" r:id="rId70"/>
    <p:sldId id="264" r:id="rId71"/>
  </p:sldIdLst>
  <p:sldSz cx="12192000" cy="6858000"/>
  <p:notesSz cx="9144000" cy="6858000"/>
  <p:defaultTextStyle>
    <a:defPPr>
      <a:defRPr lang="en-US"/>
    </a:defPPr>
    <a:lvl1pPr algn="l" rtl="0" eaLnBrk="0" fontAlgn="base" hangingPunct="0">
      <a:spcBef>
        <a:spcPct val="0"/>
      </a:spcBef>
      <a:spcAft>
        <a:spcPct val="0"/>
      </a:spcAft>
      <a:defRPr sz="1200" kern="1200">
        <a:solidFill>
          <a:schemeClr val="bg1"/>
        </a:solidFill>
        <a:latin typeface="Franklin Gothic Demi" panose="020B0703020102020204" pitchFamily="34" charset="0"/>
        <a:ea typeface="+mn-ea"/>
        <a:cs typeface="+mn-cs"/>
      </a:defRPr>
    </a:lvl1pPr>
    <a:lvl2pPr marL="457200" algn="l" rtl="0" eaLnBrk="0" fontAlgn="base" hangingPunct="0">
      <a:spcBef>
        <a:spcPct val="0"/>
      </a:spcBef>
      <a:spcAft>
        <a:spcPct val="0"/>
      </a:spcAft>
      <a:defRPr sz="1200" kern="1200">
        <a:solidFill>
          <a:schemeClr val="bg1"/>
        </a:solidFill>
        <a:latin typeface="Franklin Gothic Demi" panose="020B0703020102020204" pitchFamily="34" charset="0"/>
        <a:ea typeface="+mn-ea"/>
        <a:cs typeface="+mn-cs"/>
      </a:defRPr>
    </a:lvl2pPr>
    <a:lvl3pPr marL="914400" algn="l" rtl="0" eaLnBrk="0" fontAlgn="base" hangingPunct="0">
      <a:spcBef>
        <a:spcPct val="0"/>
      </a:spcBef>
      <a:spcAft>
        <a:spcPct val="0"/>
      </a:spcAft>
      <a:defRPr sz="1200" kern="1200">
        <a:solidFill>
          <a:schemeClr val="bg1"/>
        </a:solidFill>
        <a:latin typeface="Franklin Gothic Demi" panose="020B0703020102020204" pitchFamily="34" charset="0"/>
        <a:ea typeface="+mn-ea"/>
        <a:cs typeface="+mn-cs"/>
      </a:defRPr>
    </a:lvl3pPr>
    <a:lvl4pPr marL="1371600" algn="l" rtl="0" eaLnBrk="0" fontAlgn="base" hangingPunct="0">
      <a:spcBef>
        <a:spcPct val="0"/>
      </a:spcBef>
      <a:spcAft>
        <a:spcPct val="0"/>
      </a:spcAft>
      <a:defRPr sz="1200" kern="1200">
        <a:solidFill>
          <a:schemeClr val="bg1"/>
        </a:solidFill>
        <a:latin typeface="Franklin Gothic Demi" panose="020B0703020102020204" pitchFamily="34" charset="0"/>
        <a:ea typeface="+mn-ea"/>
        <a:cs typeface="+mn-cs"/>
      </a:defRPr>
    </a:lvl4pPr>
    <a:lvl5pPr marL="1828800" algn="l" rtl="0" eaLnBrk="0" fontAlgn="base" hangingPunct="0">
      <a:spcBef>
        <a:spcPct val="0"/>
      </a:spcBef>
      <a:spcAft>
        <a:spcPct val="0"/>
      </a:spcAft>
      <a:defRPr sz="1200" kern="1200">
        <a:solidFill>
          <a:schemeClr val="bg1"/>
        </a:solidFill>
        <a:latin typeface="Franklin Gothic Demi" panose="020B0703020102020204" pitchFamily="34" charset="0"/>
        <a:ea typeface="+mn-ea"/>
        <a:cs typeface="+mn-cs"/>
      </a:defRPr>
    </a:lvl5pPr>
    <a:lvl6pPr marL="2286000" algn="l" defTabSz="914400" rtl="0" eaLnBrk="1" latinLnBrk="0" hangingPunct="1">
      <a:defRPr sz="1200" kern="1200">
        <a:solidFill>
          <a:schemeClr val="bg1"/>
        </a:solidFill>
        <a:latin typeface="Franklin Gothic Demi" panose="020B0703020102020204" pitchFamily="34" charset="0"/>
        <a:ea typeface="+mn-ea"/>
        <a:cs typeface="+mn-cs"/>
      </a:defRPr>
    </a:lvl6pPr>
    <a:lvl7pPr marL="2743200" algn="l" defTabSz="914400" rtl="0" eaLnBrk="1" latinLnBrk="0" hangingPunct="1">
      <a:defRPr sz="1200" kern="1200">
        <a:solidFill>
          <a:schemeClr val="bg1"/>
        </a:solidFill>
        <a:latin typeface="Franklin Gothic Demi" panose="020B0703020102020204" pitchFamily="34" charset="0"/>
        <a:ea typeface="+mn-ea"/>
        <a:cs typeface="+mn-cs"/>
      </a:defRPr>
    </a:lvl7pPr>
    <a:lvl8pPr marL="3200400" algn="l" defTabSz="914400" rtl="0" eaLnBrk="1" latinLnBrk="0" hangingPunct="1">
      <a:defRPr sz="1200" kern="1200">
        <a:solidFill>
          <a:schemeClr val="bg1"/>
        </a:solidFill>
        <a:latin typeface="Franklin Gothic Demi" panose="020B0703020102020204" pitchFamily="34" charset="0"/>
        <a:ea typeface="+mn-ea"/>
        <a:cs typeface="+mn-cs"/>
      </a:defRPr>
    </a:lvl8pPr>
    <a:lvl9pPr marL="3657600" algn="l" defTabSz="914400" rtl="0" eaLnBrk="1" latinLnBrk="0" hangingPunct="1">
      <a:defRPr sz="1200" kern="1200">
        <a:solidFill>
          <a:schemeClr val="bg1"/>
        </a:solidFill>
        <a:latin typeface="Franklin Gothic Demi" panose="020B07030201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736"/>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275FB-0D25-446D-8FE0-DD1AEF519658}" v="287" dt="2021-10-06T20:39:57.718"/>
    <p1510:client id="{41BD9E66-CF44-40AD-A37C-560791F1DB2A}" v="1401" dt="2021-10-06T20:39:46.071"/>
    <p1510:client id="{70D0D811-ACF4-F796-441A-79E0D15D01D8}" v="8" dt="2021-10-06T18:57:14.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E8559-C156-44F6-BD15-D6F65871B9E3}"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3C7D1668-2694-45C6-9DA6-D4329BB1E0B8}">
      <dgm:prSet phldrT="[Text]"/>
      <dgm:spPr>
        <a:ln w="28575">
          <a:solidFill>
            <a:schemeClr val="accent2">
              <a:lumMod val="75000"/>
            </a:schemeClr>
          </a:solidFill>
        </a:ln>
      </dgm:spPr>
      <dgm:t>
        <a:bodyPr/>
        <a:lstStyle/>
        <a:p>
          <a:r>
            <a:rPr lang="en-US"/>
            <a:t>Recruit</a:t>
          </a:r>
        </a:p>
      </dgm:t>
    </dgm:pt>
    <dgm:pt modelId="{BB6F43E7-E540-46A0-BA80-DB50E9BA7921}" type="parTrans" cxnId="{19DE70DC-5224-4AE7-AA03-AC4D601C4F89}">
      <dgm:prSet/>
      <dgm:spPr/>
      <dgm:t>
        <a:bodyPr/>
        <a:lstStyle/>
        <a:p>
          <a:endParaRPr lang="en-US"/>
        </a:p>
      </dgm:t>
    </dgm:pt>
    <dgm:pt modelId="{9F9AB4E2-7DCC-443C-A762-357FF6E79805}" type="sibTrans" cxnId="{19DE70DC-5224-4AE7-AA03-AC4D601C4F89}">
      <dgm:prSet/>
      <dgm:spPr/>
      <dgm:t>
        <a:bodyPr/>
        <a:lstStyle/>
        <a:p>
          <a:endParaRPr lang="en-US"/>
        </a:p>
      </dgm:t>
    </dgm:pt>
    <dgm:pt modelId="{2123FA68-6F19-448F-B460-E04BAB7D9D9A}">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r>
            <a:rPr lang="en-US" sz="1100" b="1" i="0" kern="1200" baseline="0">
              <a:solidFill>
                <a:prstClr val="black">
                  <a:hueOff val="0"/>
                  <a:satOff val="0"/>
                  <a:lumOff val="0"/>
                  <a:alphaOff val="0"/>
                </a:prstClr>
              </a:solidFill>
              <a:latin typeface="Arial" panose="020B0604020202020204" pitchFamily="34" charset="0"/>
              <a:ea typeface="+mn-ea"/>
              <a:cs typeface="+mn-cs"/>
            </a:rPr>
            <a:t>In-State</a:t>
          </a:r>
        </a:p>
      </dgm:t>
    </dgm:pt>
    <dgm:pt modelId="{E40793F6-C687-4E59-8AD2-E554ADF51C9C}" type="parTrans" cxnId="{01428CA8-A193-4BCF-A200-83FEC3E77322}">
      <dgm:prSet/>
      <dgm:spPr/>
      <dgm:t>
        <a:bodyPr/>
        <a:lstStyle/>
        <a:p>
          <a:endParaRPr lang="en-US"/>
        </a:p>
      </dgm:t>
    </dgm:pt>
    <dgm:pt modelId="{13EB56DD-181D-4BFC-959B-B292390A9BB7}" type="sibTrans" cxnId="{01428CA8-A193-4BCF-A200-83FEC3E77322}">
      <dgm:prSet/>
      <dgm:spPr/>
      <dgm:t>
        <a:bodyPr/>
        <a:lstStyle/>
        <a:p>
          <a:endParaRPr lang="en-US"/>
        </a:p>
      </dgm:t>
    </dgm:pt>
    <dgm:pt modelId="{88F52794-AF8C-49E7-A906-27AD48DE262E}">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r>
            <a:rPr lang="en-US" sz="1100" b="1" i="0" kern="1200" baseline="0">
              <a:latin typeface="Arial" panose="020B0604020202020204" pitchFamily="34" charset="0"/>
            </a:rPr>
            <a:t>Out-of-State</a:t>
          </a:r>
        </a:p>
      </dgm:t>
    </dgm:pt>
    <dgm:pt modelId="{9261CCEC-06D2-4DD0-868F-C8BD337F621E}" type="parTrans" cxnId="{9662188C-4A33-4920-9852-38FB6B881F4C}">
      <dgm:prSet/>
      <dgm:spPr/>
      <dgm:t>
        <a:bodyPr/>
        <a:lstStyle/>
        <a:p>
          <a:endParaRPr lang="en-US"/>
        </a:p>
      </dgm:t>
    </dgm:pt>
    <dgm:pt modelId="{ADDD04F8-E675-494C-B397-EDF90968E52F}" type="sibTrans" cxnId="{9662188C-4A33-4920-9852-38FB6B881F4C}">
      <dgm:prSet/>
      <dgm:spPr/>
      <dgm:t>
        <a:bodyPr/>
        <a:lstStyle/>
        <a:p>
          <a:endParaRPr lang="en-US"/>
        </a:p>
      </dgm:t>
    </dgm:pt>
    <dgm:pt modelId="{4E89C600-5C95-4616-B5EA-A0D779D8D9D0}">
      <dgm:prSet phldrT="[Text]"/>
      <dgm:spPr/>
      <dgm:t>
        <a:bodyPr/>
        <a:lstStyle/>
        <a:p>
          <a:r>
            <a:rPr lang="en-US"/>
            <a:t>Train</a:t>
          </a:r>
        </a:p>
      </dgm:t>
    </dgm:pt>
    <dgm:pt modelId="{235ABA03-8FA9-43DE-9A90-B4758B3C1C28}" type="parTrans" cxnId="{5A5E9D84-6DCD-4F7F-B783-5B32DC60DDF2}">
      <dgm:prSet/>
      <dgm:spPr/>
      <dgm:t>
        <a:bodyPr/>
        <a:lstStyle/>
        <a:p>
          <a:endParaRPr lang="en-US"/>
        </a:p>
      </dgm:t>
    </dgm:pt>
    <dgm:pt modelId="{CA0BF044-83E9-46F8-A6D7-C8B1C2E09404}" type="sibTrans" cxnId="{5A5E9D84-6DCD-4F7F-B783-5B32DC60DDF2}">
      <dgm:prSet/>
      <dgm:spPr/>
      <dgm:t>
        <a:bodyPr/>
        <a:lstStyle/>
        <a:p>
          <a:endParaRPr lang="en-US"/>
        </a:p>
      </dgm:t>
    </dgm:pt>
    <dgm:pt modelId="{4BF3D03B-52C4-40F5-84F1-00BF630D6FD9}">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School (pk-12)</a:t>
          </a:r>
        </a:p>
      </dgm:t>
    </dgm:pt>
    <dgm:pt modelId="{409E1616-48B5-41FA-A828-15675AEEFED5}" type="parTrans" cxnId="{8A6BBF4C-2EE8-4F7B-9771-06996A43F398}">
      <dgm:prSet/>
      <dgm:spPr/>
      <dgm:t>
        <a:bodyPr/>
        <a:lstStyle/>
        <a:p>
          <a:endParaRPr lang="en-US"/>
        </a:p>
      </dgm:t>
    </dgm:pt>
    <dgm:pt modelId="{EB2AC829-A3C3-44D0-BA6D-83E31303B8FF}" type="sibTrans" cxnId="{8A6BBF4C-2EE8-4F7B-9771-06996A43F398}">
      <dgm:prSet/>
      <dgm:spPr/>
      <dgm:t>
        <a:bodyPr/>
        <a:lstStyle/>
        <a:p>
          <a:endParaRPr lang="en-US"/>
        </a:p>
      </dgm:t>
    </dgm:pt>
    <dgm:pt modelId="{CD7FEFB5-E789-4DD4-9A1C-2DCDDFBC5BB7}">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OJT Training </a:t>
          </a:r>
        </a:p>
      </dgm:t>
    </dgm:pt>
    <dgm:pt modelId="{8C826EC3-0D3C-4D3F-8C84-FBCD1CC7150B}" type="parTrans" cxnId="{4D5E1F97-B9AE-464A-865E-D2A564A27A48}">
      <dgm:prSet/>
      <dgm:spPr/>
      <dgm:t>
        <a:bodyPr/>
        <a:lstStyle/>
        <a:p>
          <a:endParaRPr lang="en-US"/>
        </a:p>
      </dgm:t>
    </dgm:pt>
    <dgm:pt modelId="{8B1B0611-8768-4A06-A5BB-EB6C1E678A78}" type="sibTrans" cxnId="{4D5E1F97-B9AE-464A-865E-D2A564A27A48}">
      <dgm:prSet/>
      <dgm:spPr/>
      <dgm:t>
        <a:bodyPr/>
        <a:lstStyle/>
        <a:p>
          <a:endParaRPr lang="en-US"/>
        </a:p>
      </dgm:t>
    </dgm:pt>
    <dgm:pt modelId="{1D3C4B6D-B339-47E3-B899-694EFAB9B163}">
      <dgm:prSet phldrT="[Text]"/>
      <dgm:spPr>
        <a:ln w="57150">
          <a:solidFill>
            <a:schemeClr val="accent2">
              <a:lumMod val="75000"/>
            </a:schemeClr>
          </a:solidFill>
        </a:ln>
      </dgm:spPr>
      <dgm:t>
        <a:bodyPr/>
        <a:lstStyle/>
        <a:p>
          <a:r>
            <a:rPr lang="en-US"/>
            <a:t>Match</a:t>
          </a:r>
        </a:p>
      </dgm:t>
    </dgm:pt>
    <dgm:pt modelId="{49BAA83B-C179-4125-9F0A-F2668DDB8908}" type="parTrans" cxnId="{FE18A46F-394A-408A-B60D-AE5A28E79471}">
      <dgm:prSet/>
      <dgm:spPr/>
      <dgm:t>
        <a:bodyPr/>
        <a:lstStyle/>
        <a:p>
          <a:endParaRPr lang="en-US"/>
        </a:p>
      </dgm:t>
    </dgm:pt>
    <dgm:pt modelId="{FBD19049-DD1F-4BF0-A8A5-A7FE162D7B5F}" type="sibTrans" cxnId="{FE18A46F-394A-408A-B60D-AE5A28E79471}">
      <dgm:prSet/>
      <dgm:spPr/>
      <dgm:t>
        <a:bodyPr/>
        <a:lstStyle/>
        <a:p>
          <a:endParaRPr lang="en-US"/>
        </a:p>
      </dgm:t>
    </dgm:pt>
    <dgm:pt modelId="{588B6129-F98A-4DA0-90F1-B88D637DCEA9}">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err="1">
              <a:solidFill>
                <a:prstClr val="black">
                  <a:hueOff val="0"/>
                  <a:satOff val="0"/>
                  <a:lumOff val="0"/>
                  <a:alphaOff val="0"/>
                </a:prstClr>
              </a:solidFill>
              <a:latin typeface="Arial" panose="020B0604020202020204" pitchFamily="34" charset="0"/>
              <a:ea typeface="+mn-ea"/>
              <a:cs typeface="+mn-cs"/>
            </a:rPr>
            <a:t>Joblink</a:t>
          </a:r>
          <a:endParaRPr lang="en-US" sz="1100" b="1" i="0" kern="1200" baseline="0">
            <a:solidFill>
              <a:prstClr val="black">
                <a:hueOff val="0"/>
                <a:satOff val="0"/>
                <a:lumOff val="0"/>
                <a:alphaOff val="0"/>
              </a:prstClr>
            </a:solidFill>
            <a:latin typeface="Arial" panose="020B0604020202020204" pitchFamily="34" charset="0"/>
            <a:ea typeface="+mn-ea"/>
            <a:cs typeface="+mn-cs"/>
          </a:endParaRPr>
        </a:p>
      </dgm:t>
    </dgm:pt>
    <dgm:pt modelId="{1A5F17E1-7105-4C6D-8209-6E4FE17DB13F}" type="parTrans" cxnId="{C0CB1165-4DC1-4D6E-B979-70CCBDD51115}">
      <dgm:prSet/>
      <dgm:spPr/>
      <dgm:t>
        <a:bodyPr/>
        <a:lstStyle/>
        <a:p>
          <a:endParaRPr lang="en-US"/>
        </a:p>
      </dgm:t>
    </dgm:pt>
    <dgm:pt modelId="{6178A254-DEFE-4162-965A-61D1085AE9AE}" type="sibTrans" cxnId="{C0CB1165-4DC1-4D6E-B979-70CCBDD51115}">
      <dgm:prSet/>
      <dgm:spPr/>
      <dgm:t>
        <a:bodyPr/>
        <a:lstStyle/>
        <a:p>
          <a:endParaRPr lang="en-US"/>
        </a:p>
      </dgm:t>
    </dgm:pt>
    <dgm:pt modelId="{0EFDC54A-7DB2-44AF-B27A-7B6263220528}">
      <dgm:prSet phldrT="[Text]"/>
      <dgm:spPr>
        <a:ln w="38100">
          <a:solidFill>
            <a:schemeClr val="accent2">
              <a:lumMod val="75000"/>
            </a:schemeClr>
          </a:solidFill>
        </a:ln>
      </dgm:spPr>
      <dgm:t>
        <a:bodyPr/>
        <a:lstStyle/>
        <a:p>
          <a:r>
            <a:rPr lang="en-US"/>
            <a:t>Upskill</a:t>
          </a:r>
        </a:p>
      </dgm:t>
    </dgm:pt>
    <dgm:pt modelId="{E6E2EAAA-E95B-4F81-95E5-4A1B34F5AC92}" type="parTrans" cxnId="{1A5B35F5-976A-438F-8D8B-118E7251512C}">
      <dgm:prSet/>
      <dgm:spPr/>
      <dgm:t>
        <a:bodyPr/>
        <a:lstStyle/>
        <a:p>
          <a:endParaRPr lang="en-US"/>
        </a:p>
      </dgm:t>
    </dgm:pt>
    <dgm:pt modelId="{73E72305-7BFB-4457-9D93-A4EF5F85B1F7}" type="sibTrans" cxnId="{1A5B35F5-976A-438F-8D8B-118E7251512C}">
      <dgm:prSet/>
      <dgm:spPr/>
      <dgm:t>
        <a:bodyPr/>
        <a:lstStyle/>
        <a:p>
          <a:endParaRPr lang="en-US"/>
        </a:p>
      </dgm:t>
    </dgm:pt>
    <dgm:pt modelId="{5B5CFFE2-0D01-43FA-985A-F635D5647352}">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Higher Education </a:t>
          </a:r>
        </a:p>
      </dgm:t>
    </dgm:pt>
    <dgm:pt modelId="{48ECA4E7-E784-48BF-9F72-BC9A770DBA30}" type="parTrans" cxnId="{F4A26100-0108-4BD4-8A80-EB2FB8CE880E}">
      <dgm:prSet/>
      <dgm:spPr/>
      <dgm:t>
        <a:bodyPr/>
        <a:lstStyle/>
        <a:p>
          <a:endParaRPr lang="en-US"/>
        </a:p>
      </dgm:t>
    </dgm:pt>
    <dgm:pt modelId="{54E3F2F3-B02C-4FCA-AC7C-99E8EC9B1508}" type="sibTrans" cxnId="{F4A26100-0108-4BD4-8A80-EB2FB8CE880E}">
      <dgm:prSet/>
      <dgm:spPr/>
      <dgm:t>
        <a:bodyPr/>
        <a:lstStyle/>
        <a:p>
          <a:endParaRPr lang="en-US"/>
        </a:p>
      </dgm:t>
    </dgm:pt>
    <dgm:pt modelId="{44CCEACF-C2A6-4ED0-95C1-8A1CB87D9F06}">
      <dgm:prSet phldrT="[Text]"/>
      <dgm:spPr/>
      <dgm:t>
        <a:bodyPr/>
        <a:lstStyle/>
        <a:p>
          <a:r>
            <a:rPr lang="en-US"/>
            <a:t>Retain </a:t>
          </a:r>
        </a:p>
      </dgm:t>
    </dgm:pt>
    <dgm:pt modelId="{49E60C37-8B73-4BE9-9558-5D5F03717BB1}" type="parTrans" cxnId="{D740532E-B81E-42F3-8F09-5EE442DD00FA}">
      <dgm:prSet/>
      <dgm:spPr/>
      <dgm:t>
        <a:bodyPr/>
        <a:lstStyle/>
        <a:p>
          <a:endParaRPr lang="en-US"/>
        </a:p>
      </dgm:t>
    </dgm:pt>
    <dgm:pt modelId="{6651F719-89F1-4E01-A1E5-EBDF086ECF4B}" type="sibTrans" cxnId="{D740532E-B81E-42F3-8F09-5EE442DD00FA}">
      <dgm:prSet/>
      <dgm:spPr/>
      <dgm:t>
        <a:bodyPr/>
        <a:lstStyle/>
        <a:p>
          <a:endParaRPr lang="en-US"/>
        </a:p>
      </dgm:t>
    </dgm:pt>
    <dgm:pt modelId="{06621144-1E2C-4B1F-B897-026D41F4AF2A}">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Incentives</a:t>
          </a:r>
        </a:p>
      </dgm:t>
    </dgm:pt>
    <dgm:pt modelId="{CDA41A49-380B-4698-8DED-0EA9E3F40A42}" type="parTrans" cxnId="{951896FC-6C90-4209-9E8D-3CCA10B7AE4C}">
      <dgm:prSet/>
      <dgm:spPr/>
      <dgm:t>
        <a:bodyPr/>
        <a:lstStyle/>
        <a:p>
          <a:endParaRPr lang="en-US"/>
        </a:p>
      </dgm:t>
    </dgm:pt>
    <dgm:pt modelId="{2664DA80-9BA9-468D-B166-D9C7E721230C}" type="sibTrans" cxnId="{951896FC-6C90-4209-9E8D-3CCA10B7AE4C}">
      <dgm:prSet/>
      <dgm:spPr/>
      <dgm:t>
        <a:bodyPr/>
        <a:lstStyle/>
        <a:p>
          <a:endParaRPr lang="en-US"/>
        </a:p>
      </dgm:t>
    </dgm:pt>
    <dgm:pt modelId="{6B8F4DF1-1904-4F20-84F7-40E66BB6243A}">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Post-Secondary</a:t>
          </a:r>
        </a:p>
      </dgm:t>
    </dgm:pt>
    <dgm:pt modelId="{B3E90A51-24DD-4F7B-8438-40510870F02C}" type="parTrans" cxnId="{9AD97DB2-22FB-4BA9-A9AE-321BB7D83F66}">
      <dgm:prSet/>
      <dgm:spPr/>
      <dgm:t>
        <a:bodyPr/>
        <a:lstStyle/>
        <a:p>
          <a:endParaRPr lang="en-US"/>
        </a:p>
      </dgm:t>
    </dgm:pt>
    <dgm:pt modelId="{22FD1BB8-F2E0-41AC-9753-89B9114E1EC1}" type="sibTrans" cxnId="{9AD97DB2-22FB-4BA9-A9AE-321BB7D83F66}">
      <dgm:prSet/>
      <dgm:spPr/>
      <dgm:t>
        <a:bodyPr/>
        <a:lstStyle/>
        <a:p>
          <a:endParaRPr lang="en-US"/>
        </a:p>
      </dgm:t>
    </dgm:pt>
    <dgm:pt modelId="{6AFD7B14-E312-4943-A4F0-015EFA83849E}">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VDOL, CWS, State Partners </a:t>
          </a:r>
        </a:p>
      </dgm:t>
    </dgm:pt>
    <dgm:pt modelId="{954A4D5F-D925-4C49-8C6F-0BD6E78CCE49}" type="parTrans" cxnId="{32D40FF6-5560-4E67-8824-88E4F96C45D8}">
      <dgm:prSet/>
      <dgm:spPr/>
      <dgm:t>
        <a:bodyPr/>
        <a:lstStyle/>
        <a:p>
          <a:endParaRPr lang="en-US"/>
        </a:p>
      </dgm:t>
    </dgm:pt>
    <dgm:pt modelId="{44468958-F627-433A-BD43-2855805820F9}" type="sibTrans" cxnId="{32D40FF6-5560-4E67-8824-88E4F96C45D8}">
      <dgm:prSet/>
      <dgm:spPr/>
      <dgm:t>
        <a:bodyPr/>
        <a:lstStyle/>
        <a:p>
          <a:endParaRPr lang="en-US"/>
        </a:p>
      </dgm:t>
    </dgm:pt>
    <dgm:pt modelId="{0E8CFECA-2589-4C66-8674-385C620E14ED}">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Independent HR and Private Recruitment </a:t>
          </a:r>
        </a:p>
      </dgm:t>
    </dgm:pt>
    <dgm:pt modelId="{DAF25602-88DE-4468-9E50-4954740FF75F}" type="parTrans" cxnId="{811D4875-6E83-4B49-A6A2-3E0EC377D9EB}">
      <dgm:prSet/>
      <dgm:spPr/>
      <dgm:t>
        <a:bodyPr/>
        <a:lstStyle/>
        <a:p>
          <a:endParaRPr lang="en-US"/>
        </a:p>
      </dgm:t>
    </dgm:pt>
    <dgm:pt modelId="{D237F6F2-9BCA-42F3-9B72-537A882FE1AF}" type="sibTrans" cxnId="{811D4875-6E83-4B49-A6A2-3E0EC377D9EB}">
      <dgm:prSet/>
      <dgm:spPr/>
      <dgm:t>
        <a:bodyPr/>
        <a:lstStyle/>
        <a:p>
          <a:endParaRPr lang="en-US"/>
        </a:p>
      </dgm:t>
    </dgm:pt>
    <dgm:pt modelId="{C81AF15B-D154-48D5-8649-C8318E6C1EB4}">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Adult CTE</a:t>
          </a:r>
        </a:p>
      </dgm:t>
    </dgm:pt>
    <dgm:pt modelId="{021278AD-C4AA-4C33-B4EC-4788F589FB38}" type="parTrans" cxnId="{E17C463C-DAB1-4E08-B1BA-A3E860479ACA}">
      <dgm:prSet/>
      <dgm:spPr/>
      <dgm:t>
        <a:bodyPr/>
        <a:lstStyle/>
        <a:p>
          <a:endParaRPr lang="en-US"/>
        </a:p>
      </dgm:t>
    </dgm:pt>
    <dgm:pt modelId="{DEC6A8D0-5F59-4B85-9029-48DA5228F0B0}" type="sibTrans" cxnId="{E17C463C-DAB1-4E08-B1BA-A3E860479ACA}">
      <dgm:prSet/>
      <dgm:spPr/>
      <dgm:t>
        <a:bodyPr/>
        <a:lstStyle/>
        <a:p>
          <a:endParaRPr lang="en-US"/>
        </a:p>
      </dgm:t>
    </dgm:pt>
    <dgm:pt modelId="{322974B5-095C-4CC2-A374-FA3E52E5FF24}">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Employer-Provided</a:t>
          </a:r>
        </a:p>
      </dgm:t>
    </dgm:pt>
    <dgm:pt modelId="{C5AA4606-649A-404D-B027-2E71B0323349}" type="parTrans" cxnId="{46E30414-430C-47C0-8BEA-3D94B5B1A2D0}">
      <dgm:prSet/>
      <dgm:spPr/>
      <dgm:t>
        <a:bodyPr/>
        <a:lstStyle/>
        <a:p>
          <a:endParaRPr lang="en-US"/>
        </a:p>
      </dgm:t>
    </dgm:pt>
    <dgm:pt modelId="{A5B7A7CA-AD77-43DB-8B58-C57D72C5E388}" type="sibTrans" cxnId="{46E30414-430C-47C0-8BEA-3D94B5B1A2D0}">
      <dgm:prSet/>
      <dgm:spPr/>
      <dgm:t>
        <a:bodyPr/>
        <a:lstStyle/>
        <a:p>
          <a:endParaRPr lang="en-US"/>
        </a:p>
      </dgm:t>
    </dgm:pt>
    <dgm:pt modelId="{F885E36A-A6C9-444E-8241-74D100540EBD}">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Other Trainings</a:t>
          </a:r>
        </a:p>
      </dgm:t>
    </dgm:pt>
    <dgm:pt modelId="{49C59F44-51BF-4BB3-B311-5ECF2A7C137C}" type="parTrans" cxnId="{F2AA6BE2-6D50-42AC-B64F-A76B4C0AAF37}">
      <dgm:prSet/>
      <dgm:spPr/>
      <dgm:t>
        <a:bodyPr/>
        <a:lstStyle/>
        <a:p>
          <a:endParaRPr lang="en-US"/>
        </a:p>
      </dgm:t>
    </dgm:pt>
    <dgm:pt modelId="{81C59CE5-931E-4402-AFD7-A727BA64B98C}" type="sibTrans" cxnId="{F2AA6BE2-6D50-42AC-B64F-A76B4C0AAF37}">
      <dgm:prSet/>
      <dgm:spPr/>
      <dgm:t>
        <a:bodyPr/>
        <a:lstStyle/>
        <a:p>
          <a:endParaRPr lang="en-US"/>
        </a:p>
      </dgm:t>
    </dgm:pt>
    <dgm:pt modelId="{464C9480-D9F0-4E83-A3A2-D570301DD726}">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Workplace</a:t>
          </a:r>
        </a:p>
      </dgm:t>
    </dgm:pt>
    <dgm:pt modelId="{32B4360F-6270-447A-B4EC-6FBE7FC0EFC1}" type="parTrans" cxnId="{8AECB7E0-18FB-45CF-94F8-73730F4D05EA}">
      <dgm:prSet/>
      <dgm:spPr/>
      <dgm:t>
        <a:bodyPr/>
        <a:lstStyle/>
        <a:p>
          <a:endParaRPr lang="en-US"/>
        </a:p>
      </dgm:t>
    </dgm:pt>
    <dgm:pt modelId="{99E46F28-C515-4025-AAB5-2D34AF34EFF4}" type="sibTrans" cxnId="{8AECB7E0-18FB-45CF-94F8-73730F4D05EA}">
      <dgm:prSet/>
      <dgm:spPr/>
      <dgm:t>
        <a:bodyPr/>
        <a:lstStyle/>
        <a:p>
          <a:endParaRPr lang="en-US"/>
        </a:p>
      </dgm:t>
    </dgm:pt>
    <dgm:pt modelId="{BDEEB66B-37A0-4212-8CBC-3C10E6B3B9B1}">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Career Pathways Expansion</a:t>
          </a:r>
        </a:p>
      </dgm:t>
    </dgm:pt>
    <dgm:pt modelId="{F717F5AD-5732-4F60-9AA7-F57A0D7321A0}" type="parTrans" cxnId="{C10EEE7E-EF8B-4292-8AC4-E61A528443AA}">
      <dgm:prSet/>
      <dgm:spPr/>
      <dgm:t>
        <a:bodyPr/>
        <a:lstStyle/>
        <a:p>
          <a:endParaRPr lang="en-US"/>
        </a:p>
      </dgm:t>
    </dgm:pt>
    <dgm:pt modelId="{9B2FCDA2-E804-43E5-943F-DEC1009C6F98}" type="sibTrans" cxnId="{C10EEE7E-EF8B-4292-8AC4-E61A528443AA}">
      <dgm:prSet/>
      <dgm:spPr/>
      <dgm:t>
        <a:bodyPr/>
        <a:lstStyle/>
        <a:p>
          <a:endParaRPr lang="en-US"/>
        </a:p>
      </dgm:t>
    </dgm:pt>
    <dgm:pt modelId="{61FCCFCE-D707-4E78-954B-153D941EDC72}">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Incumbent Training </a:t>
          </a:r>
        </a:p>
      </dgm:t>
    </dgm:pt>
    <dgm:pt modelId="{0746E0F1-3645-4FCC-B7D2-7DEE27976A7D}" type="parTrans" cxnId="{D4BDF11F-CDF3-4516-900B-4CF375A73E92}">
      <dgm:prSet/>
      <dgm:spPr/>
      <dgm:t>
        <a:bodyPr/>
        <a:lstStyle/>
        <a:p>
          <a:endParaRPr lang="en-US"/>
        </a:p>
      </dgm:t>
    </dgm:pt>
    <dgm:pt modelId="{788CA8CB-ED6E-4C86-B28E-996BD6B47148}" type="sibTrans" cxnId="{D4BDF11F-CDF3-4516-900B-4CF375A73E92}">
      <dgm:prSet/>
      <dgm:spPr/>
      <dgm:t>
        <a:bodyPr/>
        <a:lstStyle/>
        <a:p>
          <a:endParaRPr lang="en-US"/>
        </a:p>
      </dgm:t>
    </dgm:pt>
    <dgm:pt modelId="{9802125C-2FF7-4C7B-98F4-BE7D826653F8}">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Industry Associations </a:t>
          </a:r>
        </a:p>
      </dgm:t>
    </dgm:pt>
    <dgm:pt modelId="{11FC8BF4-6DE1-4E93-8A00-0C8FF445344D}" type="parTrans" cxnId="{0BBC0788-F8D6-4142-809F-321799CFD133}">
      <dgm:prSet/>
      <dgm:spPr/>
      <dgm:t>
        <a:bodyPr/>
        <a:lstStyle/>
        <a:p>
          <a:endParaRPr lang="en-US"/>
        </a:p>
      </dgm:t>
    </dgm:pt>
    <dgm:pt modelId="{54140C44-8C6D-42B5-9065-78422789D465}" type="sibTrans" cxnId="{0BBC0788-F8D6-4142-809F-321799CFD133}">
      <dgm:prSet/>
      <dgm:spPr/>
      <dgm:t>
        <a:bodyPr/>
        <a:lstStyle/>
        <a:p>
          <a:endParaRPr lang="en-US"/>
        </a:p>
      </dgm:t>
    </dgm:pt>
    <dgm:pt modelId="{60DA68DF-7C16-4855-BD92-15C4F00CB119}">
      <dgm:prSet phldrT="[Text]" custT="1"/>
      <dgm:spPr>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gm:spPr>
      <dgm:t>
        <a:bodyPr spcFirstLastPara="0" vert="horz" wrap="square" lIns="121920" tIns="60960" rIns="121920" bIns="60960" numCol="1" spcCol="1270" anchor="ctr" anchorCtr="0"/>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Adult Education &amp; Learning Providers (AEL, WIOA Title II) </a:t>
          </a:r>
        </a:p>
      </dgm:t>
    </dgm:pt>
    <dgm:pt modelId="{54C02C90-B257-45C4-A171-EF8AC7D3EE37}" type="parTrans" cxnId="{64049026-FCA4-4E9E-B09C-07A60DB6149D}">
      <dgm:prSet/>
      <dgm:spPr/>
      <dgm:t>
        <a:bodyPr/>
        <a:lstStyle/>
        <a:p>
          <a:endParaRPr lang="en-US"/>
        </a:p>
      </dgm:t>
    </dgm:pt>
    <dgm:pt modelId="{CCC1F717-D27F-4864-8914-6E38D050AE63}" type="sibTrans" cxnId="{64049026-FCA4-4E9E-B09C-07A60DB6149D}">
      <dgm:prSet/>
      <dgm:spPr/>
      <dgm:t>
        <a:bodyPr/>
        <a:lstStyle/>
        <a:p>
          <a:endParaRPr lang="en-US"/>
        </a:p>
      </dgm:t>
    </dgm:pt>
    <dgm:pt modelId="{BEC23801-1FCF-4787-88F2-D500FD557AF9}" type="pres">
      <dgm:prSet presAssocID="{1A5E8559-C156-44F6-BD15-D6F65871B9E3}" presName="Name0" presStyleCnt="0">
        <dgm:presLayoutVars>
          <dgm:dir/>
          <dgm:animLvl val="lvl"/>
          <dgm:resizeHandles val="exact"/>
        </dgm:presLayoutVars>
      </dgm:prSet>
      <dgm:spPr/>
    </dgm:pt>
    <dgm:pt modelId="{BBD9D0D8-152C-41A1-921D-A5F23C223667}" type="pres">
      <dgm:prSet presAssocID="{3C7D1668-2694-45C6-9DA6-D4329BB1E0B8}" presName="linNode" presStyleCnt="0"/>
      <dgm:spPr/>
    </dgm:pt>
    <dgm:pt modelId="{9E89F608-610F-4E1C-B9FE-08D9EF06B7B3}" type="pres">
      <dgm:prSet presAssocID="{3C7D1668-2694-45C6-9DA6-D4329BB1E0B8}" presName="parentText" presStyleLbl="node1" presStyleIdx="0" presStyleCnt="5">
        <dgm:presLayoutVars>
          <dgm:chMax val="1"/>
          <dgm:bulletEnabled val="1"/>
        </dgm:presLayoutVars>
      </dgm:prSet>
      <dgm:spPr/>
    </dgm:pt>
    <dgm:pt modelId="{2A0A9582-377C-4CDE-875E-4B6A34D5AAEB}" type="pres">
      <dgm:prSet presAssocID="{3C7D1668-2694-45C6-9DA6-D4329BB1E0B8}" presName="descendantText" presStyleLbl="alignAccFollowNode1" presStyleIdx="0" presStyleCnt="5" custScaleY="82284" custLinFactNeighborX="0" custLinFactNeighborY="-919">
        <dgm:presLayoutVars>
          <dgm:bulletEnabled val="1"/>
        </dgm:presLayoutVars>
      </dgm:prSet>
      <dgm:spPr>
        <a:xfrm rot="5400000">
          <a:off x="6816183" y="-2951196"/>
          <a:ext cx="668848" cy="6729984"/>
        </a:xfrm>
        <a:prstGeom prst="round2SameRect">
          <a:avLst/>
        </a:prstGeom>
      </dgm:spPr>
    </dgm:pt>
    <dgm:pt modelId="{5C8E5B2D-F7F4-45E4-A98E-E5F18CE66FBB}" type="pres">
      <dgm:prSet presAssocID="{9F9AB4E2-7DCC-443C-A762-357FF6E79805}" presName="sp" presStyleCnt="0"/>
      <dgm:spPr/>
    </dgm:pt>
    <dgm:pt modelId="{C31D409C-7AD4-4CC2-A38D-3B949D30E205}" type="pres">
      <dgm:prSet presAssocID="{4E89C600-5C95-4616-B5EA-A0D779D8D9D0}" presName="linNode" presStyleCnt="0"/>
      <dgm:spPr/>
    </dgm:pt>
    <dgm:pt modelId="{60E22B6F-70C8-4E3D-B14C-F23DA73E3D8A}" type="pres">
      <dgm:prSet presAssocID="{4E89C600-5C95-4616-B5EA-A0D779D8D9D0}" presName="parentText" presStyleLbl="node1" presStyleIdx="1" presStyleCnt="5">
        <dgm:presLayoutVars>
          <dgm:chMax val="1"/>
          <dgm:bulletEnabled val="1"/>
        </dgm:presLayoutVars>
      </dgm:prSet>
      <dgm:spPr/>
    </dgm:pt>
    <dgm:pt modelId="{1CE81FAB-638F-455B-A04A-E71122E7F4DF}" type="pres">
      <dgm:prSet presAssocID="{4E89C600-5C95-4616-B5EA-A0D779D8D9D0}" presName="descendantText" presStyleLbl="alignAccFollowNode1" presStyleIdx="1" presStyleCnt="5">
        <dgm:presLayoutVars>
          <dgm:bulletEnabled val="1"/>
        </dgm:presLayoutVars>
      </dgm:prSet>
      <dgm:spPr>
        <a:xfrm rot="5400000">
          <a:off x="6816183" y="-2067186"/>
          <a:ext cx="668848" cy="6729984"/>
        </a:xfrm>
        <a:prstGeom prst="round2SameRect">
          <a:avLst/>
        </a:prstGeom>
      </dgm:spPr>
    </dgm:pt>
    <dgm:pt modelId="{F274279B-10DA-4070-9046-4993A043AEB8}" type="pres">
      <dgm:prSet presAssocID="{CA0BF044-83E9-46F8-A6D7-C8B1C2E09404}" presName="sp" presStyleCnt="0"/>
      <dgm:spPr/>
    </dgm:pt>
    <dgm:pt modelId="{3D898DEF-FE8B-4BF1-A8A9-842493ED88B3}" type="pres">
      <dgm:prSet presAssocID="{1D3C4B6D-B339-47E3-B899-694EFAB9B163}" presName="linNode" presStyleCnt="0"/>
      <dgm:spPr/>
    </dgm:pt>
    <dgm:pt modelId="{93406E1C-EFCF-4162-A0AB-DFC6FDAE1597}" type="pres">
      <dgm:prSet presAssocID="{1D3C4B6D-B339-47E3-B899-694EFAB9B163}" presName="parentText" presStyleLbl="node1" presStyleIdx="2" presStyleCnt="5">
        <dgm:presLayoutVars>
          <dgm:chMax val="1"/>
          <dgm:bulletEnabled val="1"/>
        </dgm:presLayoutVars>
      </dgm:prSet>
      <dgm:spPr/>
    </dgm:pt>
    <dgm:pt modelId="{050BA7B3-540F-4343-8B70-E5C5BD2A485D}" type="pres">
      <dgm:prSet presAssocID="{1D3C4B6D-B339-47E3-B899-694EFAB9B163}" presName="descendantText" presStyleLbl="alignAccFollowNode1" presStyleIdx="2" presStyleCnt="5">
        <dgm:presLayoutVars>
          <dgm:bulletEnabled val="1"/>
        </dgm:presLayoutVars>
      </dgm:prSet>
      <dgm:spPr>
        <a:xfrm rot="5400000">
          <a:off x="6816183" y="-1189323"/>
          <a:ext cx="668848" cy="6729984"/>
        </a:xfrm>
        <a:prstGeom prst="round2SameRect">
          <a:avLst/>
        </a:prstGeom>
      </dgm:spPr>
    </dgm:pt>
    <dgm:pt modelId="{D51A6F68-BE01-4B42-B8EF-2B6E26504B95}" type="pres">
      <dgm:prSet presAssocID="{FBD19049-DD1F-4BF0-A8A5-A7FE162D7B5F}" presName="sp" presStyleCnt="0"/>
      <dgm:spPr/>
    </dgm:pt>
    <dgm:pt modelId="{D953A681-F3F7-4CB1-B046-92DB3DC0DC8D}" type="pres">
      <dgm:prSet presAssocID="{0EFDC54A-7DB2-44AF-B27A-7B6263220528}" presName="linNode" presStyleCnt="0"/>
      <dgm:spPr/>
    </dgm:pt>
    <dgm:pt modelId="{A1B1E9BE-FF87-46CE-B901-8CDFD81AF280}" type="pres">
      <dgm:prSet presAssocID="{0EFDC54A-7DB2-44AF-B27A-7B6263220528}" presName="parentText" presStyleLbl="node1" presStyleIdx="3" presStyleCnt="5">
        <dgm:presLayoutVars>
          <dgm:chMax val="1"/>
          <dgm:bulletEnabled val="1"/>
        </dgm:presLayoutVars>
      </dgm:prSet>
      <dgm:spPr/>
    </dgm:pt>
    <dgm:pt modelId="{49CDEBD6-842E-468E-AD4B-DA7E40EE9694}" type="pres">
      <dgm:prSet presAssocID="{0EFDC54A-7DB2-44AF-B27A-7B6263220528}" presName="descendantText" presStyleLbl="alignAccFollowNode1" presStyleIdx="3" presStyleCnt="5" custScaleY="121000">
        <dgm:presLayoutVars>
          <dgm:bulletEnabled val="1"/>
        </dgm:presLayoutVars>
      </dgm:prSet>
      <dgm:spPr>
        <a:xfrm rot="5400000">
          <a:off x="6745954" y="-311459"/>
          <a:ext cx="809306" cy="6729984"/>
        </a:xfrm>
        <a:prstGeom prst="round2SameRect">
          <a:avLst/>
        </a:prstGeom>
      </dgm:spPr>
    </dgm:pt>
    <dgm:pt modelId="{AACC5E59-D29E-4DFF-AFB1-90BC28E6ADAE}" type="pres">
      <dgm:prSet presAssocID="{73E72305-7BFB-4457-9D93-A4EF5F85B1F7}" presName="sp" presStyleCnt="0"/>
      <dgm:spPr/>
    </dgm:pt>
    <dgm:pt modelId="{0E322BD5-D2B1-4AA3-90E8-CDBE88700E99}" type="pres">
      <dgm:prSet presAssocID="{44CCEACF-C2A6-4ED0-95C1-8A1CB87D9F06}" presName="linNode" presStyleCnt="0"/>
      <dgm:spPr/>
    </dgm:pt>
    <dgm:pt modelId="{55EA2D71-CF7A-403D-843F-4893E0262B1D}" type="pres">
      <dgm:prSet presAssocID="{44CCEACF-C2A6-4ED0-95C1-8A1CB87D9F06}" presName="parentText" presStyleLbl="node1" presStyleIdx="4" presStyleCnt="5">
        <dgm:presLayoutVars>
          <dgm:chMax val="1"/>
          <dgm:bulletEnabled val="1"/>
        </dgm:presLayoutVars>
      </dgm:prSet>
      <dgm:spPr/>
    </dgm:pt>
    <dgm:pt modelId="{E53C7545-F118-4421-81DF-085AEBF0E02E}" type="pres">
      <dgm:prSet presAssocID="{44CCEACF-C2A6-4ED0-95C1-8A1CB87D9F06}" presName="descendantText" presStyleLbl="alignAccFollowNode1" presStyleIdx="4" presStyleCnt="5">
        <dgm:presLayoutVars>
          <dgm:bulletEnabled val="1"/>
        </dgm:presLayoutVars>
      </dgm:prSet>
      <dgm:spPr>
        <a:xfrm rot="5400000">
          <a:off x="6816183" y="566403"/>
          <a:ext cx="668848" cy="6729984"/>
        </a:xfrm>
        <a:prstGeom prst="round2SameRect">
          <a:avLst/>
        </a:prstGeom>
      </dgm:spPr>
    </dgm:pt>
  </dgm:ptLst>
  <dgm:cxnLst>
    <dgm:cxn modelId="{F4A26100-0108-4BD4-8A80-EB2FB8CE880E}" srcId="{0EFDC54A-7DB2-44AF-B27A-7B6263220528}" destId="{5B5CFFE2-0D01-43FA-985A-F635D5647352}" srcOrd="0" destOrd="0" parTransId="{48ECA4E7-E784-48BF-9F72-BC9A770DBA30}" sibTransId="{54E3F2F3-B02C-4FCA-AC7C-99E8EC9B1508}"/>
    <dgm:cxn modelId="{FC81290A-1843-43C7-A754-10B438B3764D}" type="presOf" srcId="{464C9480-D9F0-4E83-A3A2-D570301DD726}" destId="{E53C7545-F118-4421-81DF-085AEBF0E02E}" srcOrd="0" destOrd="1" presId="urn:microsoft.com/office/officeart/2005/8/layout/vList5"/>
    <dgm:cxn modelId="{46E30414-430C-47C0-8BEA-3D94B5B1A2D0}" srcId="{0EFDC54A-7DB2-44AF-B27A-7B6263220528}" destId="{322974B5-095C-4CC2-A374-FA3E52E5FF24}" srcOrd="2" destOrd="0" parTransId="{C5AA4606-649A-404D-B027-2E71B0323349}" sibTransId="{A5B7A7CA-AD77-43DB-8B58-C57D72C5E388}"/>
    <dgm:cxn modelId="{81845314-17B9-4C29-936D-2B66345F8260}" type="presOf" srcId="{F885E36A-A6C9-444E-8241-74D100540EBD}" destId="{49CDEBD6-842E-468E-AD4B-DA7E40EE9694}" srcOrd="0" destOrd="3" presId="urn:microsoft.com/office/officeart/2005/8/layout/vList5"/>
    <dgm:cxn modelId="{DB121B1E-3634-4D91-A4AB-E2FE43E331C9}" type="presOf" srcId="{4E89C600-5C95-4616-B5EA-A0D779D8D9D0}" destId="{60E22B6F-70C8-4E3D-B14C-F23DA73E3D8A}" srcOrd="0" destOrd="0" presId="urn:microsoft.com/office/officeart/2005/8/layout/vList5"/>
    <dgm:cxn modelId="{46A3FB1E-B958-4852-9290-A5884830EF84}" type="presOf" srcId="{1D3C4B6D-B339-47E3-B899-694EFAB9B163}" destId="{93406E1C-EFCF-4162-A0AB-DFC6FDAE1597}" srcOrd="0" destOrd="0" presId="urn:microsoft.com/office/officeart/2005/8/layout/vList5"/>
    <dgm:cxn modelId="{D4BDF11F-CDF3-4516-900B-4CF375A73E92}" srcId="{4E89C600-5C95-4616-B5EA-A0D779D8D9D0}" destId="{61FCCFCE-D707-4E78-954B-153D941EDC72}" srcOrd="3" destOrd="0" parTransId="{0746E0F1-3645-4FCC-B7D2-7DEE27976A7D}" sibTransId="{788CA8CB-ED6E-4C86-B28E-996BD6B47148}"/>
    <dgm:cxn modelId="{8BD86C22-745B-493C-A462-97BBD4118BF2}" type="presOf" srcId="{4BF3D03B-52C4-40F5-84F1-00BF630D6FD9}" destId="{1CE81FAB-638F-455B-A04A-E71122E7F4DF}" srcOrd="0" destOrd="0" presId="urn:microsoft.com/office/officeart/2005/8/layout/vList5"/>
    <dgm:cxn modelId="{64049026-FCA4-4E9E-B09C-07A60DB6149D}" srcId="{0EFDC54A-7DB2-44AF-B27A-7B6263220528}" destId="{60DA68DF-7C16-4855-BD92-15C4F00CB119}" srcOrd="4" destOrd="0" parTransId="{54C02C90-B257-45C4-A171-EF8AC7D3EE37}" sibTransId="{CCC1F717-D27F-4864-8914-6E38D050AE63}"/>
    <dgm:cxn modelId="{D61ABD2A-C373-41D7-BDBE-2229EB5E4EB6}" type="presOf" srcId="{44CCEACF-C2A6-4ED0-95C1-8A1CB87D9F06}" destId="{55EA2D71-CF7A-403D-843F-4893E0262B1D}" srcOrd="0" destOrd="0" presId="urn:microsoft.com/office/officeart/2005/8/layout/vList5"/>
    <dgm:cxn modelId="{16318D2B-DC94-477D-8F00-88B753DAD416}" type="presOf" srcId="{9802125C-2FF7-4C7B-98F4-BE7D826653F8}" destId="{050BA7B3-540F-4343-8B70-E5C5BD2A485D}" srcOrd="0" destOrd="3" presId="urn:microsoft.com/office/officeart/2005/8/layout/vList5"/>
    <dgm:cxn modelId="{D740532E-B81E-42F3-8F09-5EE442DD00FA}" srcId="{1A5E8559-C156-44F6-BD15-D6F65871B9E3}" destId="{44CCEACF-C2A6-4ED0-95C1-8A1CB87D9F06}" srcOrd="4" destOrd="0" parTransId="{49E60C37-8B73-4BE9-9558-5D5F03717BB1}" sibTransId="{6651F719-89F1-4E01-A1E5-EBDF086ECF4B}"/>
    <dgm:cxn modelId="{8F437B35-0A92-4691-B73E-C590C1A634F1}" type="presOf" srcId="{CD7FEFB5-E789-4DD4-9A1C-2DCDDFBC5BB7}" destId="{1CE81FAB-638F-455B-A04A-E71122E7F4DF}" srcOrd="0" destOrd="2" presId="urn:microsoft.com/office/officeart/2005/8/layout/vList5"/>
    <dgm:cxn modelId="{E17C463C-DAB1-4E08-B1BA-A3E860479ACA}" srcId="{0EFDC54A-7DB2-44AF-B27A-7B6263220528}" destId="{C81AF15B-D154-48D5-8649-C8318E6C1EB4}" srcOrd="1" destOrd="0" parTransId="{021278AD-C4AA-4C33-B4EC-4788F589FB38}" sibTransId="{DEC6A8D0-5F59-4B85-9029-48DA5228F0B0}"/>
    <dgm:cxn modelId="{5E0F665B-9216-4BAF-8A41-F841009D2F94}" type="presOf" srcId="{06621144-1E2C-4B1F-B897-026D41F4AF2A}" destId="{E53C7545-F118-4421-81DF-085AEBF0E02E}" srcOrd="0" destOrd="0" presId="urn:microsoft.com/office/officeart/2005/8/layout/vList5"/>
    <dgm:cxn modelId="{F2FD0761-941B-4C17-B81F-F95D1BDE06BA}" type="presOf" srcId="{88F52794-AF8C-49E7-A906-27AD48DE262E}" destId="{2A0A9582-377C-4CDE-875E-4B6A34D5AAEB}" srcOrd="0" destOrd="1" presId="urn:microsoft.com/office/officeart/2005/8/layout/vList5"/>
    <dgm:cxn modelId="{B432BC64-82E8-4D1E-BDD9-C327ACC44A0E}" type="presOf" srcId="{0EFDC54A-7DB2-44AF-B27A-7B6263220528}" destId="{A1B1E9BE-FF87-46CE-B901-8CDFD81AF280}" srcOrd="0" destOrd="0" presId="urn:microsoft.com/office/officeart/2005/8/layout/vList5"/>
    <dgm:cxn modelId="{C0CB1165-4DC1-4D6E-B979-70CCBDD51115}" srcId="{1D3C4B6D-B339-47E3-B899-694EFAB9B163}" destId="{588B6129-F98A-4DA0-90F1-B88D637DCEA9}" srcOrd="0" destOrd="0" parTransId="{1A5F17E1-7105-4C6D-8209-6E4FE17DB13F}" sibTransId="{6178A254-DEFE-4162-965A-61D1085AE9AE}"/>
    <dgm:cxn modelId="{562E214A-DC3A-464F-AD25-D4C7659905BC}" type="presOf" srcId="{BDEEB66B-37A0-4212-8CBC-3C10E6B3B9B1}" destId="{E53C7545-F118-4421-81DF-085AEBF0E02E}" srcOrd="0" destOrd="2" presId="urn:microsoft.com/office/officeart/2005/8/layout/vList5"/>
    <dgm:cxn modelId="{4E6FE24A-EC56-43C7-954A-9D9DCC8CBEEE}" type="presOf" srcId="{61FCCFCE-D707-4E78-954B-153D941EDC72}" destId="{1CE81FAB-638F-455B-A04A-E71122E7F4DF}" srcOrd="0" destOrd="3" presId="urn:microsoft.com/office/officeart/2005/8/layout/vList5"/>
    <dgm:cxn modelId="{8A6BBF4C-2EE8-4F7B-9771-06996A43F398}" srcId="{4E89C600-5C95-4616-B5EA-A0D779D8D9D0}" destId="{4BF3D03B-52C4-40F5-84F1-00BF630D6FD9}" srcOrd="0" destOrd="0" parTransId="{409E1616-48B5-41FA-A828-15675AEEFED5}" sibTransId="{EB2AC829-A3C3-44D0-BA6D-83E31303B8FF}"/>
    <dgm:cxn modelId="{FE18A46F-394A-408A-B60D-AE5A28E79471}" srcId="{1A5E8559-C156-44F6-BD15-D6F65871B9E3}" destId="{1D3C4B6D-B339-47E3-B899-694EFAB9B163}" srcOrd="2" destOrd="0" parTransId="{49BAA83B-C179-4125-9F0A-F2668DDB8908}" sibTransId="{FBD19049-DD1F-4BF0-A8A5-A7FE162D7B5F}"/>
    <dgm:cxn modelId="{811D4875-6E83-4B49-A6A2-3E0EC377D9EB}" srcId="{1D3C4B6D-B339-47E3-B899-694EFAB9B163}" destId="{0E8CFECA-2589-4C66-8674-385C620E14ED}" srcOrd="2" destOrd="0" parTransId="{DAF25602-88DE-4468-9E50-4954740FF75F}" sibTransId="{D237F6F2-9BCA-42F3-9B72-537A882FE1AF}"/>
    <dgm:cxn modelId="{367BDE7A-1276-4437-9B03-2DAB9D3C1C44}" type="presOf" srcId="{2123FA68-6F19-448F-B460-E04BAB7D9D9A}" destId="{2A0A9582-377C-4CDE-875E-4B6A34D5AAEB}" srcOrd="0" destOrd="0" presId="urn:microsoft.com/office/officeart/2005/8/layout/vList5"/>
    <dgm:cxn modelId="{C10EEE7E-EF8B-4292-8AC4-E61A528443AA}" srcId="{44CCEACF-C2A6-4ED0-95C1-8A1CB87D9F06}" destId="{BDEEB66B-37A0-4212-8CBC-3C10E6B3B9B1}" srcOrd="2" destOrd="0" parTransId="{F717F5AD-5732-4F60-9AA7-F57A0D7321A0}" sibTransId="{9B2FCDA2-E804-43E5-943F-DEC1009C6F98}"/>
    <dgm:cxn modelId="{CACF8881-F6E6-4985-A66F-1E406280F6FF}" type="presOf" srcId="{322974B5-095C-4CC2-A374-FA3E52E5FF24}" destId="{49CDEBD6-842E-468E-AD4B-DA7E40EE9694}" srcOrd="0" destOrd="2" presId="urn:microsoft.com/office/officeart/2005/8/layout/vList5"/>
    <dgm:cxn modelId="{E13A4F84-66F1-4572-9F48-E321A4E9EBE1}" type="presOf" srcId="{60DA68DF-7C16-4855-BD92-15C4F00CB119}" destId="{49CDEBD6-842E-468E-AD4B-DA7E40EE9694}" srcOrd="0" destOrd="4" presId="urn:microsoft.com/office/officeart/2005/8/layout/vList5"/>
    <dgm:cxn modelId="{5A5E9D84-6DCD-4F7F-B783-5B32DC60DDF2}" srcId="{1A5E8559-C156-44F6-BD15-D6F65871B9E3}" destId="{4E89C600-5C95-4616-B5EA-A0D779D8D9D0}" srcOrd="1" destOrd="0" parTransId="{235ABA03-8FA9-43DE-9A90-B4758B3C1C28}" sibTransId="{CA0BF044-83E9-46F8-A6D7-C8B1C2E09404}"/>
    <dgm:cxn modelId="{1F4F0485-31A5-49AE-9AAD-A1E28651F603}" type="presOf" srcId="{C81AF15B-D154-48D5-8649-C8318E6C1EB4}" destId="{49CDEBD6-842E-468E-AD4B-DA7E40EE9694}" srcOrd="0" destOrd="1" presId="urn:microsoft.com/office/officeart/2005/8/layout/vList5"/>
    <dgm:cxn modelId="{15124C85-CCAE-404D-A196-DED01E8A5E8D}" type="presOf" srcId="{6AFD7B14-E312-4943-A4F0-015EFA83849E}" destId="{050BA7B3-540F-4343-8B70-E5C5BD2A485D}" srcOrd="0" destOrd="1" presId="urn:microsoft.com/office/officeart/2005/8/layout/vList5"/>
    <dgm:cxn modelId="{0BBC0788-F8D6-4142-809F-321799CFD133}" srcId="{1D3C4B6D-B339-47E3-B899-694EFAB9B163}" destId="{9802125C-2FF7-4C7B-98F4-BE7D826653F8}" srcOrd="3" destOrd="0" parTransId="{11FC8BF4-6DE1-4E93-8A00-0C8FF445344D}" sibTransId="{54140C44-8C6D-42B5-9065-78422789D465}"/>
    <dgm:cxn modelId="{9662188C-4A33-4920-9852-38FB6B881F4C}" srcId="{3C7D1668-2694-45C6-9DA6-D4329BB1E0B8}" destId="{88F52794-AF8C-49E7-A906-27AD48DE262E}" srcOrd="1" destOrd="0" parTransId="{9261CCEC-06D2-4DD0-868F-C8BD337F621E}" sibTransId="{ADDD04F8-E675-494C-B397-EDF90968E52F}"/>
    <dgm:cxn modelId="{4D5E1F97-B9AE-464A-865E-D2A564A27A48}" srcId="{4E89C600-5C95-4616-B5EA-A0D779D8D9D0}" destId="{CD7FEFB5-E789-4DD4-9A1C-2DCDDFBC5BB7}" srcOrd="2" destOrd="0" parTransId="{8C826EC3-0D3C-4D3F-8C84-FBCD1CC7150B}" sibTransId="{8B1B0611-8768-4A06-A5BB-EB6C1E678A78}"/>
    <dgm:cxn modelId="{4A8882A4-D315-4CD6-93B3-3A7F1F6E370E}" type="presOf" srcId="{3C7D1668-2694-45C6-9DA6-D4329BB1E0B8}" destId="{9E89F608-610F-4E1C-B9FE-08D9EF06B7B3}" srcOrd="0" destOrd="0" presId="urn:microsoft.com/office/officeart/2005/8/layout/vList5"/>
    <dgm:cxn modelId="{EDE5B5A4-2825-4B24-AC9C-8A45EBEA9FDD}" type="presOf" srcId="{0E8CFECA-2589-4C66-8674-385C620E14ED}" destId="{050BA7B3-540F-4343-8B70-E5C5BD2A485D}" srcOrd="0" destOrd="2" presId="urn:microsoft.com/office/officeart/2005/8/layout/vList5"/>
    <dgm:cxn modelId="{01428CA8-A193-4BCF-A200-83FEC3E77322}" srcId="{3C7D1668-2694-45C6-9DA6-D4329BB1E0B8}" destId="{2123FA68-6F19-448F-B460-E04BAB7D9D9A}" srcOrd="0" destOrd="0" parTransId="{E40793F6-C687-4E59-8AD2-E554ADF51C9C}" sibTransId="{13EB56DD-181D-4BFC-959B-B292390A9BB7}"/>
    <dgm:cxn modelId="{9AD97DB2-22FB-4BA9-A9AE-321BB7D83F66}" srcId="{4E89C600-5C95-4616-B5EA-A0D779D8D9D0}" destId="{6B8F4DF1-1904-4F20-84F7-40E66BB6243A}" srcOrd="1" destOrd="0" parTransId="{B3E90A51-24DD-4F7B-8438-40510870F02C}" sibTransId="{22FD1BB8-F2E0-41AC-9753-89B9114E1EC1}"/>
    <dgm:cxn modelId="{6C48FABA-0B00-43B6-A13C-CE8567E3026A}" type="presOf" srcId="{1A5E8559-C156-44F6-BD15-D6F65871B9E3}" destId="{BEC23801-1FCF-4787-88F2-D500FD557AF9}" srcOrd="0" destOrd="0" presId="urn:microsoft.com/office/officeart/2005/8/layout/vList5"/>
    <dgm:cxn modelId="{73171ACF-558B-4B80-996B-A6FA638D33A1}" type="presOf" srcId="{588B6129-F98A-4DA0-90F1-B88D637DCEA9}" destId="{050BA7B3-540F-4343-8B70-E5C5BD2A485D}" srcOrd="0" destOrd="0" presId="urn:microsoft.com/office/officeart/2005/8/layout/vList5"/>
    <dgm:cxn modelId="{A9FAF6D9-19E2-453C-B824-065BE8F7029D}" type="presOf" srcId="{6B8F4DF1-1904-4F20-84F7-40E66BB6243A}" destId="{1CE81FAB-638F-455B-A04A-E71122E7F4DF}" srcOrd="0" destOrd="1" presId="urn:microsoft.com/office/officeart/2005/8/layout/vList5"/>
    <dgm:cxn modelId="{19DE70DC-5224-4AE7-AA03-AC4D601C4F89}" srcId="{1A5E8559-C156-44F6-BD15-D6F65871B9E3}" destId="{3C7D1668-2694-45C6-9DA6-D4329BB1E0B8}" srcOrd="0" destOrd="0" parTransId="{BB6F43E7-E540-46A0-BA80-DB50E9BA7921}" sibTransId="{9F9AB4E2-7DCC-443C-A762-357FF6E79805}"/>
    <dgm:cxn modelId="{76069FDF-6090-43FE-92C7-8139BF02CB02}" type="presOf" srcId="{5B5CFFE2-0D01-43FA-985A-F635D5647352}" destId="{49CDEBD6-842E-468E-AD4B-DA7E40EE9694}" srcOrd="0" destOrd="0" presId="urn:microsoft.com/office/officeart/2005/8/layout/vList5"/>
    <dgm:cxn modelId="{8AECB7E0-18FB-45CF-94F8-73730F4D05EA}" srcId="{44CCEACF-C2A6-4ED0-95C1-8A1CB87D9F06}" destId="{464C9480-D9F0-4E83-A3A2-D570301DD726}" srcOrd="1" destOrd="0" parTransId="{32B4360F-6270-447A-B4EC-6FBE7FC0EFC1}" sibTransId="{99E46F28-C515-4025-AAB5-2D34AF34EFF4}"/>
    <dgm:cxn modelId="{F2AA6BE2-6D50-42AC-B64F-A76B4C0AAF37}" srcId="{0EFDC54A-7DB2-44AF-B27A-7B6263220528}" destId="{F885E36A-A6C9-444E-8241-74D100540EBD}" srcOrd="3" destOrd="0" parTransId="{49C59F44-51BF-4BB3-B311-5ECF2A7C137C}" sibTransId="{81C59CE5-931E-4402-AFD7-A727BA64B98C}"/>
    <dgm:cxn modelId="{1A5B35F5-976A-438F-8D8B-118E7251512C}" srcId="{1A5E8559-C156-44F6-BD15-D6F65871B9E3}" destId="{0EFDC54A-7DB2-44AF-B27A-7B6263220528}" srcOrd="3" destOrd="0" parTransId="{E6E2EAAA-E95B-4F81-95E5-4A1B34F5AC92}" sibTransId="{73E72305-7BFB-4457-9D93-A4EF5F85B1F7}"/>
    <dgm:cxn modelId="{32D40FF6-5560-4E67-8824-88E4F96C45D8}" srcId="{1D3C4B6D-B339-47E3-B899-694EFAB9B163}" destId="{6AFD7B14-E312-4943-A4F0-015EFA83849E}" srcOrd="1" destOrd="0" parTransId="{954A4D5F-D925-4C49-8C6F-0BD6E78CCE49}" sibTransId="{44468958-F627-433A-BD43-2855805820F9}"/>
    <dgm:cxn modelId="{951896FC-6C90-4209-9E8D-3CCA10B7AE4C}" srcId="{44CCEACF-C2A6-4ED0-95C1-8A1CB87D9F06}" destId="{06621144-1E2C-4B1F-B897-026D41F4AF2A}" srcOrd="0" destOrd="0" parTransId="{CDA41A49-380B-4698-8DED-0EA9E3F40A42}" sibTransId="{2664DA80-9BA9-468D-B166-D9C7E721230C}"/>
    <dgm:cxn modelId="{14B045E1-340F-4C06-8930-FB6C9D38024F}" type="presParOf" srcId="{BEC23801-1FCF-4787-88F2-D500FD557AF9}" destId="{BBD9D0D8-152C-41A1-921D-A5F23C223667}" srcOrd="0" destOrd="0" presId="urn:microsoft.com/office/officeart/2005/8/layout/vList5"/>
    <dgm:cxn modelId="{78ADD40A-CB8D-4C03-AA3D-6E0EBEB343BF}" type="presParOf" srcId="{BBD9D0D8-152C-41A1-921D-A5F23C223667}" destId="{9E89F608-610F-4E1C-B9FE-08D9EF06B7B3}" srcOrd="0" destOrd="0" presId="urn:microsoft.com/office/officeart/2005/8/layout/vList5"/>
    <dgm:cxn modelId="{7265E835-4E3C-49EB-A41D-3CCCBBA92AAF}" type="presParOf" srcId="{BBD9D0D8-152C-41A1-921D-A5F23C223667}" destId="{2A0A9582-377C-4CDE-875E-4B6A34D5AAEB}" srcOrd="1" destOrd="0" presId="urn:microsoft.com/office/officeart/2005/8/layout/vList5"/>
    <dgm:cxn modelId="{B613E61D-8568-4267-82D4-28E381AE277C}" type="presParOf" srcId="{BEC23801-1FCF-4787-88F2-D500FD557AF9}" destId="{5C8E5B2D-F7F4-45E4-A98E-E5F18CE66FBB}" srcOrd="1" destOrd="0" presId="urn:microsoft.com/office/officeart/2005/8/layout/vList5"/>
    <dgm:cxn modelId="{12C3252E-284A-4DCF-BDC6-02AF8C040528}" type="presParOf" srcId="{BEC23801-1FCF-4787-88F2-D500FD557AF9}" destId="{C31D409C-7AD4-4CC2-A38D-3B949D30E205}" srcOrd="2" destOrd="0" presId="urn:microsoft.com/office/officeart/2005/8/layout/vList5"/>
    <dgm:cxn modelId="{69C1B003-AAAD-4109-905D-DAD44D67C66B}" type="presParOf" srcId="{C31D409C-7AD4-4CC2-A38D-3B949D30E205}" destId="{60E22B6F-70C8-4E3D-B14C-F23DA73E3D8A}" srcOrd="0" destOrd="0" presId="urn:microsoft.com/office/officeart/2005/8/layout/vList5"/>
    <dgm:cxn modelId="{63FF52DB-FD39-48A0-824D-8375D23AA192}" type="presParOf" srcId="{C31D409C-7AD4-4CC2-A38D-3B949D30E205}" destId="{1CE81FAB-638F-455B-A04A-E71122E7F4DF}" srcOrd="1" destOrd="0" presId="urn:microsoft.com/office/officeart/2005/8/layout/vList5"/>
    <dgm:cxn modelId="{CCE47368-B5EC-4250-BC9B-5B9A247A1EE0}" type="presParOf" srcId="{BEC23801-1FCF-4787-88F2-D500FD557AF9}" destId="{F274279B-10DA-4070-9046-4993A043AEB8}" srcOrd="3" destOrd="0" presId="urn:microsoft.com/office/officeart/2005/8/layout/vList5"/>
    <dgm:cxn modelId="{C821D04F-16A8-4924-927A-853E1A985209}" type="presParOf" srcId="{BEC23801-1FCF-4787-88F2-D500FD557AF9}" destId="{3D898DEF-FE8B-4BF1-A8A9-842493ED88B3}" srcOrd="4" destOrd="0" presId="urn:microsoft.com/office/officeart/2005/8/layout/vList5"/>
    <dgm:cxn modelId="{3B2B695E-1E33-4C26-9E4F-5B7F6F2A547A}" type="presParOf" srcId="{3D898DEF-FE8B-4BF1-A8A9-842493ED88B3}" destId="{93406E1C-EFCF-4162-A0AB-DFC6FDAE1597}" srcOrd="0" destOrd="0" presId="urn:microsoft.com/office/officeart/2005/8/layout/vList5"/>
    <dgm:cxn modelId="{41857FCF-DB4A-4361-BF74-450042A95931}" type="presParOf" srcId="{3D898DEF-FE8B-4BF1-A8A9-842493ED88B3}" destId="{050BA7B3-540F-4343-8B70-E5C5BD2A485D}" srcOrd="1" destOrd="0" presId="urn:microsoft.com/office/officeart/2005/8/layout/vList5"/>
    <dgm:cxn modelId="{A8E39446-69EA-496A-BA70-21C999E1529B}" type="presParOf" srcId="{BEC23801-1FCF-4787-88F2-D500FD557AF9}" destId="{D51A6F68-BE01-4B42-B8EF-2B6E26504B95}" srcOrd="5" destOrd="0" presId="urn:microsoft.com/office/officeart/2005/8/layout/vList5"/>
    <dgm:cxn modelId="{6C7CBF70-F3F5-4B5F-8DB8-8F9868902265}" type="presParOf" srcId="{BEC23801-1FCF-4787-88F2-D500FD557AF9}" destId="{D953A681-F3F7-4CB1-B046-92DB3DC0DC8D}" srcOrd="6" destOrd="0" presId="urn:microsoft.com/office/officeart/2005/8/layout/vList5"/>
    <dgm:cxn modelId="{D78ACED0-92F0-4B86-A5CF-DCC0B35C3918}" type="presParOf" srcId="{D953A681-F3F7-4CB1-B046-92DB3DC0DC8D}" destId="{A1B1E9BE-FF87-46CE-B901-8CDFD81AF280}" srcOrd="0" destOrd="0" presId="urn:microsoft.com/office/officeart/2005/8/layout/vList5"/>
    <dgm:cxn modelId="{FEC6DD4F-E04F-4627-A150-74714CDD73C3}" type="presParOf" srcId="{D953A681-F3F7-4CB1-B046-92DB3DC0DC8D}" destId="{49CDEBD6-842E-468E-AD4B-DA7E40EE9694}" srcOrd="1" destOrd="0" presId="urn:microsoft.com/office/officeart/2005/8/layout/vList5"/>
    <dgm:cxn modelId="{43EFAE94-8896-48C6-B6A3-1A76850DF195}" type="presParOf" srcId="{BEC23801-1FCF-4787-88F2-D500FD557AF9}" destId="{AACC5E59-D29E-4DFF-AFB1-90BC28E6ADAE}" srcOrd="7" destOrd="0" presId="urn:microsoft.com/office/officeart/2005/8/layout/vList5"/>
    <dgm:cxn modelId="{4798B064-6CCC-4BD3-94A0-41722CEF6EA0}" type="presParOf" srcId="{BEC23801-1FCF-4787-88F2-D500FD557AF9}" destId="{0E322BD5-D2B1-4AA3-90E8-CDBE88700E99}" srcOrd="8" destOrd="0" presId="urn:microsoft.com/office/officeart/2005/8/layout/vList5"/>
    <dgm:cxn modelId="{651BBB44-01FE-4A56-A4CC-9A9F037C77C0}" type="presParOf" srcId="{0E322BD5-D2B1-4AA3-90E8-CDBE88700E99}" destId="{55EA2D71-CF7A-403D-843F-4893E0262B1D}" srcOrd="0" destOrd="0" presId="urn:microsoft.com/office/officeart/2005/8/layout/vList5"/>
    <dgm:cxn modelId="{7DD48504-2543-4AC4-9F1A-26A6A484A405}" type="presParOf" srcId="{0E322BD5-D2B1-4AA3-90E8-CDBE88700E99}" destId="{E53C7545-F118-4421-81DF-085AEBF0E0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6">
            <a:lumMod val="60000"/>
            <a:lumOff val="40000"/>
          </a:schemeClr>
        </a:solidFill>
      </dgm:spPr>
      <dgm:t>
        <a:bodyPr/>
        <a:lstStyle/>
        <a:p>
          <a:r>
            <a:rPr lang="en-US" dirty="0">
              <a:solidFill>
                <a:schemeClr val="tx1"/>
              </a:solidFill>
            </a:rPr>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E48A693B-E1E4-41A7-92E2-AA42CC755392}">
      <dgm:prSet/>
      <dgm:spPr>
        <a:solidFill>
          <a:schemeClr val="accent4">
            <a:lumMod val="50000"/>
          </a:schemeClr>
        </a:solidFill>
      </dgm:spPr>
      <dgm:t>
        <a:bodyPr/>
        <a:lstStyle/>
        <a:p>
          <a:r>
            <a:rPr lang="en-US" dirty="0"/>
            <a:t>Objectives</a:t>
          </a:r>
        </a:p>
      </dgm:t>
    </dgm:pt>
    <dgm:pt modelId="{A18FF97F-072F-431C-9D77-F184DF83A4AF}" type="parTrans" cxnId="{D0A8131F-C3FD-40DF-89E0-60BF86B4102E}">
      <dgm:prSet/>
      <dgm:spPr/>
      <dgm:t>
        <a:bodyPr/>
        <a:lstStyle/>
        <a:p>
          <a:endParaRPr lang="en-US"/>
        </a:p>
      </dgm:t>
    </dgm:pt>
    <dgm:pt modelId="{A277627E-F282-4769-91FD-518B5AE2339E}" type="sibTrans" cxnId="{D0A8131F-C3FD-40DF-89E0-60BF86B4102E}">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F25A2D9A-F0EF-4282-BE22-74C9466F68BD}" type="pres">
      <dgm:prSet presAssocID="{E48A693B-E1E4-41A7-92E2-AA42CC755392}" presName="parTxOnly" presStyleLbl="node1" presStyleIdx="3" presStyleCnt="9">
        <dgm:presLayoutVars>
          <dgm:bulletEnabled val="1"/>
        </dgm:presLayoutVars>
      </dgm:prSet>
      <dgm:spPr/>
    </dgm:pt>
    <dgm:pt modelId="{0E9A9AE5-0BCD-4CDE-BD22-53A6768AFCAB}" type="pres">
      <dgm:prSet presAssocID="{A277627E-F282-4769-91FD-518B5AE2339E}"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0264B914-A96D-4679-975E-8DF099216C31}" srcId="{4E2898CD-413A-4794-B476-47C5934D82D6}" destId="{876AD815-F3A4-4AC9-AB84-F9808EAE1798}" srcOrd="6" destOrd="0" parTransId="{7544D00B-2765-41E5-833F-37328992B944}" sibTransId="{86564913-DC6B-4BD0-B502-4CDF83F3457E}"/>
    <dgm:cxn modelId="{D0A8131F-C3FD-40DF-89E0-60BF86B4102E}" srcId="{4E2898CD-413A-4794-B476-47C5934D82D6}" destId="{E48A693B-E1E4-41A7-92E2-AA42CC755392}" srcOrd="3" destOrd="0" parTransId="{A18FF97F-072F-431C-9D77-F184DF83A4AF}" sibTransId="{A277627E-F282-4769-91FD-518B5AE2339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9DF0578-72E1-43DB-8D79-5F261717D8C7}" type="presOf" srcId="{E48A693B-E1E4-41A7-92E2-AA42CC755392}" destId="{F25A2D9A-F0EF-4282-BE22-74C9466F68BD}" srcOrd="0" destOrd="0" presId="urn:microsoft.com/office/officeart/2005/8/layout/hChevron3"/>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0D01250B-6377-413B-8B4E-7A182C12025F}" type="presParOf" srcId="{4A8F523E-6215-42CC-B8F9-94B7F0D5BBD8}" destId="{F25A2D9A-F0EF-4282-BE22-74C9466F68BD}" srcOrd="6" destOrd="0" presId="urn:microsoft.com/office/officeart/2005/8/layout/hChevron3"/>
    <dgm:cxn modelId="{7E50ECC5-A77D-427C-A015-C073854BB220}" type="presParOf" srcId="{4A8F523E-6215-42CC-B8F9-94B7F0D5BBD8}" destId="{0E9A9AE5-0BCD-4CDE-BD22-53A6768AFCAB}"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FF6C4-76D5-422F-84BC-B29239015CF7}" type="doc">
      <dgm:prSet loTypeId="urn:microsoft.com/office/officeart/2005/8/layout/process1" loCatId="process" qsTypeId="urn:microsoft.com/office/officeart/2005/8/quickstyle/simple4" qsCatId="simple" csTypeId="urn:microsoft.com/office/officeart/2005/8/colors/colorful3" csCatId="colorful" phldr="1"/>
      <dgm:spPr/>
    </dgm:pt>
    <dgm:pt modelId="{BBBB0A9C-4F1F-4F4D-B432-921D67D38A96}">
      <dgm:prSet phldrT="[Text]" custT="1"/>
      <dgm:spPr/>
      <dgm:t>
        <a:bodyPr/>
        <a:lstStyle/>
        <a:p>
          <a:r>
            <a:rPr lang="en-US" sz="1400" b="1" i="0">
              <a:effectLst/>
              <a:latin typeface="Lato"/>
            </a:rPr>
            <a:t>On March 13, 2020, </a:t>
          </a:r>
          <a:r>
            <a:rPr lang="en-US" sz="1400" b="0" i="0">
              <a:effectLst/>
              <a:latin typeface="Lato"/>
            </a:rPr>
            <a:t>Governor Phil Scott declared a state of emergency to help ensure Vermont has all the necessary resources to respond to the COVID-19 public health emergency.</a:t>
          </a:r>
          <a:endParaRPr lang="en-US" sz="1400"/>
        </a:p>
      </dgm:t>
    </dgm:pt>
    <dgm:pt modelId="{5C5F5519-EF44-45E6-922F-31902B86BC2F}" type="parTrans" cxnId="{B7249505-4A7C-4058-91E1-0E4BBD5F92EA}">
      <dgm:prSet/>
      <dgm:spPr/>
      <dgm:t>
        <a:bodyPr/>
        <a:lstStyle/>
        <a:p>
          <a:endParaRPr lang="en-US"/>
        </a:p>
      </dgm:t>
    </dgm:pt>
    <dgm:pt modelId="{E436966E-96A9-46E1-9174-2ACDC6897DB1}" type="sibTrans" cxnId="{B7249505-4A7C-4058-91E1-0E4BBD5F92EA}">
      <dgm:prSet/>
      <dgm:spPr/>
      <dgm:t>
        <a:bodyPr/>
        <a:lstStyle/>
        <a:p>
          <a:endParaRPr lang="en-US"/>
        </a:p>
      </dgm:t>
    </dgm:pt>
    <dgm:pt modelId="{3AEA157E-4DBF-4C1B-9FFB-C8E035D201CF}">
      <dgm:prSet phldrT="[Text]"/>
      <dgm:spPr/>
      <dgm:t>
        <a:bodyPr/>
        <a:lstStyle/>
        <a:p>
          <a:r>
            <a:rPr lang="en-US" b="1" i="0"/>
            <a:t>On March 24, 2020, </a:t>
          </a:r>
          <a:r>
            <a:rPr lang="en-US" b="0" i="0"/>
            <a:t>Governor Scott issued a “Stay Home, Stay Safe” order and directed the closure of in-person operations for all non-essential businesses (effective March 25-May 15, 2020).</a:t>
          </a:r>
          <a:endParaRPr lang="en-US"/>
        </a:p>
      </dgm:t>
    </dgm:pt>
    <dgm:pt modelId="{A46F5B99-0785-4C92-BC57-67376F0D23B5}" type="parTrans" cxnId="{28B42D3E-726F-482A-8F03-78E66FC9E7BF}">
      <dgm:prSet/>
      <dgm:spPr/>
      <dgm:t>
        <a:bodyPr/>
        <a:lstStyle/>
        <a:p>
          <a:endParaRPr lang="en-US"/>
        </a:p>
      </dgm:t>
    </dgm:pt>
    <dgm:pt modelId="{69D7CE9A-57F4-4AD2-85F7-292AE66841C3}" type="sibTrans" cxnId="{28B42D3E-726F-482A-8F03-78E66FC9E7BF}">
      <dgm:prSet/>
      <dgm:spPr/>
      <dgm:t>
        <a:bodyPr/>
        <a:lstStyle/>
        <a:p>
          <a:endParaRPr lang="en-US"/>
        </a:p>
      </dgm:t>
    </dgm:pt>
    <dgm:pt modelId="{C64D5198-16EB-4592-B145-4D5014ACAF95}">
      <dgm:prSet/>
      <dgm:spPr/>
      <dgm:t>
        <a:bodyPr/>
        <a:lstStyle/>
        <a:p>
          <a:r>
            <a:rPr lang="en-US" b="1"/>
            <a:t>On May 15, 2020, </a:t>
          </a:r>
          <a:r>
            <a:rPr lang="en-US"/>
            <a:t>Governor Scott signed Addendum 14, a Be Smart, Stay Safe order to extend the State of Emergency to June 15, 2020 and update previous emergency orders </a:t>
          </a:r>
          <a:r>
            <a:rPr lang="en-US" b="1"/>
            <a:t>to reflect re-openings and eased restrictions.</a:t>
          </a:r>
        </a:p>
      </dgm:t>
    </dgm:pt>
    <dgm:pt modelId="{55B0661B-E8C5-427F-95E3-98A370DE964E}" type="parTrans" cxnId="{5958F412-A2C5-45D2-995C-ADD85CAA25C8}">
      <dgm:prSet/>
      <dgm:spPr/>
      <dgm:t>
        <a:bodyPr/>
        <a:lstStyle/>
        <a:p>
          <a:endParaRPr lang="en-US"/>
        </a:p>
      </dgm:t>
    </dgm:pt>
    <dgm:pt modelId="{22966F51-5741-48BF-B1A4-38D4D332EE52}" type="sibTrans" cxnId="{5958F412-A2C5-45D2-995C-ADD85CAA25C8}">
      <dgm:prSet/>
      <dgm:spPr/>
      <dgm:t>
        <a:bodyPr/>
        <a:lstStyle/>
        <a:p>
          <a:endParaRPr lang="en-US"/>
        </a:p>
      </dgm:t>
    </dgm:pt>
    <dgm:pt modelId="{57670430-8F94-4350-A3E1-7B917426F9E8}" type="pres">
      <dgm:prSet presAssocID="{96BFF6C4-76D5-422F-84BC-B29239015CF7}" presName="Name0" presStyleCnt="0">
        <dgm:presLayoutVars>
          <dgm:dir/>
          <dgm:resizeHandles val="exact"/>
        </dgm:presLayoutVars>
      </dgm:prSet>
      <dgm:spPr/>
    </dgm:pt>
    <dgm:pt modelId="{53060DF7-79F6-4BDA-8BF8-6EE3BCFA98FA}" type="pres">
      <dgm:prSet presAssocID="{BBBB0A9C-4F1F-4F4D-B432-921D67D38A96}" presName="node" presStyleLbl="node1" presStyleIdx="0" presStyleCnt="3">
        <dgm:presLayoutVars>
          <dgm:bulletEnabled val="1"/>
        </dgm:presLayoutVars>
      </dgm:prSet>
      <dgm:spPr/>
    </dgm:pt>
    <dgm:pt modelId="{BD0AD7BE-B9DB-4DD2-ABC9-588A112C4F4C}" type="pres">
      <dgm:prSet presAssocID="{E436966E-96A9-46E1-9174-2ACDC6897DB1}" presName="sibTrans" presStyleLbl="sibTrans2D1" presStyleIdx="0" presStyleCnt="2"/>
      <dgm:spPr/>
    </dgm:pt>
    <dgm:pt modelId="{EF78B3A0-1EAF-4185-BBC7-02540F85B81D}" type="pres">
      <dgm:prSet presAssocID="{E436966E-96A9-46E1-9174-2ACDC6897DB1}" presName="connectorText" presStyleLbl="sibTrans2D1" presStyleIdx="0" presStyleCnt="2"/>
      <dgm:spPr/>
    </dgm:pt>
    <dgm:pt modelId="{81BCAE08-7929-46B2-B688-6051021A5C0C}" type="pres">
      <dgm:prSet presAssocID="{3AEA157E-4DBF-4C1B-9FFB-C8E035D201CF}" presName="node" presStyleLbl="node1" presStyleIdx="1" presStyleCnt="3" custLinFactNeighborX="3609" custLinFactNeighborY="267">
        <dgm:presLayoutVars>
          <dgm:bulletEnabled val="1"/>
        </dgm:presLayoutVars>
      </dgm:prSet>
      <dgm:spPr/>
    </dgm:pt>
    <dgm:pt modelId="{BDDE93D7-3AF0-423D-B85D-06F1645B0DA6}" type="pres">
      <dgm:prSet presAssocID="{69D7CE9A-57F4-4AD2-85F7-292AE66841C3}" presName="sibTrans" presStyleLbl="sibTrans2D1" presStyleIdx="1" presStyleCnt="2"/>
      <dgm:spPr/>
    </dgm:pt>
    <dgm:pt modelId="{5CCDEF5F-9EB4-4B2E-ADC8-42FC721135BB}" type="pres">
      <dgm:prSet presAssocID="{69D7CE9A-57F4-4AD2-85F7-292AE66841C3}" presName="connectorText" presStyleLbl="sibTrans2D1" presStyleIdx="1" presStyleCnt="2"/>
      <dgm:spPr/>
    </dgm:pt>
    <dgm:pt modelId="{88BFCC0F-7459-49D6-BABF-AAA56C85AA84}" type="pres">
      <dgm:prSet presAssocID="{C64D5198-16EB-4592-B145-4D5014ACAF95}" presName="node" presStyleLbl="node1" presStyleIdx="2" presStyleCnt="3">
        <dgm:presLayoutVars>
          <dgm:bulletEnabled val="1"/>
        </dgm:presLayoutVars>
      </dgm:prSet>
      <dgm:spPr/>
    </dgm:pt>
  </dgm:ptLst>
  <dgm:cxnLst>
    <dgm:cxn modelId="{B7249505-4A7C-4058-91E1-0E4BBD5F92EA}" srcId="{96BFF6C4-76D5-422F-84BC-B29239015CF7}" destId="{BBBB0A9C-4F1F-4F4D-B432-921D67D38A96}" srcOrd="0" destOrd="0" parTransId="{5C5F5519-EF44-45E6-922F-31902B86BC2F}" sibTransId="{E436966E-96A9-46E1-9174-2ACDC6897DB1}"/>
    <dgm:cxn modelId="{AA4A0507-CB4A-4665-B94A-030470A1F68B}" type="presOf" srcId="{69D7CE9A-57F4-4AD2-85F7-292AE66841C3}" destId="{BDDE93D7-3AF0-423D-B85D-06F1645B0DA6}" srcOrd="0" destOrd="0" presId="urn:microsoft.com/office/officeart/2005/8/layout/process1"/>
    <dgm:cxn modelId="{5958F412-A2C5-45D2-995C-ADD85CAA25C8}" srcId="{96BFF6C4-76D5-422F-84BC-B29239015CF7}" destId="{C64D5198-16EB-4592-B145-4D5014ACAF95}" srcOrd="2" destOrd="0" parTransId="{55B0661B-E8C5-427F-95E3-98A370DE964E}" sibTransId="{22966F51-5741-48BF-B1A4-38D4D332EE52}"/>
    <dgm:cxn modelId="{1D6D1620-2975-457D-8107-9B42D43D78FC}" type="presOf" srcId="{E436966E-96A9-46E1-9174-2ACDC6897DB1}" destId="{BD0AD7BE-B9DB-4DD2-ABC9-588A112C4F4C}" srcOrd="0" destOrd="0" presId="urn:microsoft.com/office/officeart/2005/8/layout/process1"/>
    <dgm:cxn modelId="{28B42D3E-726F-482A-8F03-78E66FC9E7BF}" srcId="{96BFF6C4-76D5-422F-84BC-B29239015CF7}" destId="{3AEA157E-4DBF-4C1B-9FFB-C8E035D201CF}" srcOrd="1" destOrd="0" parTransId="{A46F5B99-0785-4C92-BC57-67376F0D23B5}" sibTransId="{69D7CE9A-57F4-4AD2-85F7-292AE66841C3}"/>
    <dgm:cxn modelId="{74CEDF75-F26F-4E2A-9E6B-AA3A09AD28ED}" type="presOf" srcId="{69D7CE9A-57F4-4AD2-85F7-292AE66841C3}" destId="{5CCDEF5F-9EB4-4B2E-ADC8-42FC721135BB}" srcOrd="1" destOrd="0" presId="urn:microsoft.com/office/officeart/2005/8/layout/process1"/>
    <dgm:cxn modelId="{70BB7186-62B4-4357-954A-D0A1338495BB}" type="presOf" srcId="{C64D5198-16EB-4592-B145-4D5014ACAF95}" destId="{88BFCC0F-7459-49D6-BABF-AAA56C85AA84}" srcOrd="0" destOrd="0" presId="urn:microsoft.com/office/officeart/2005/8/layout/process1"/>
    <dgm:cxn modelId="{E8D52293-3D43-4AA0-A67D-E30DD8315DD6}" type="presOf" srcId="{BBBB0A9C-4F1F-4F4D-B432-921D67D38A96}" destId="{53060DF7-79F6-4BDA-8BF8-6EE3BCFA98FA}" srcOrd="0" destOrd="0" presId="urn:microsoft.com/office/officeart/2005/8/layout/process1"/>
    <dgm:cxn modelId="{A3CC18AE-0AA0-4B9C-A3B8-39CE19A84318}" type="presOf" srcId="{E436966E-96A9-46E1-9174-2ACDC6897DB1}" destId="{EF78B3A0-1EAF-4185-BBC7-02540F85B81D}" srcOrd="1" destOrd="0" presId="urn:microsoft.com/office/officeart/2005/8/layout/process1"/>
    <dgm:cxn modelId="{93A9A2E2-8188-4F43-9107-201FF169FB22}" type="presOf" srcId="{3AEA157E-4DBF-4C1B-9FFB-C8E035D201CF}" destId="{81BCAE08-7929-46B2-B688-6051021A5C0C}" srcOrd="0" destOrd="0" presId="urn:microsoft.com/office/officeart/2005/8/layout/process1"/>
    <dgm:cxn modelId="{4A3CC4F1-EDDE-416C-9BA1-F461213D5BAD}" type="presOf" srcId="{96BFF6C4-76D5-422F-84BC-B29239015CF7}" destId="{57670430-8F94-4350-A3E1-7B917426F9E8}" srcOrd="0" destOrd="0" presId="urn:microsoft.com/office/officeart/2005/8/layout/process1"/>
    <dgm:cxn modelId="{F2D6F80E-9579-4498-9D2E-72F4FF5E4DC3}" type="presParOf" srcId="{57670430-8F94-4350-A3E1-7B917426F9E8}" destId="{53060DF7-79F6-4BDA-8BF8-6EE3BCFA98FA}" srcOrd="0" destOrd="0" presId="urn:microsoft.com/office/officeart/2005/8/layout/process1"/>
    <dgm:cxn modelId="{2AD893EF-B125-4861-A83C-F1B6006B2B76}" type="presParOf" srcId="{57670430-8F94-4350-A3E1-7B917426F9E8}" destId="{BD0AD7BE-B9DB-4DD2-ABC9-588A112C4F4C}" srcOrd="1" destOrd="0" presId="urn:microsoft.com/office/officeart/2005/8/layout/process1"/>
    <dgm:cxn modelId="{36D9F17D-8BEE-4210-A919-506F6FB6C56D}" type="presParOf" srcId="{BD0AD7BE-B9DB-4DD2-ABC9-588A112C4F4C}" destId="{EF78B3A0-1EAF-4185-BBC7-02540F85B81D}" srcOrd="0" destOrd="0" presId="urn:microsoft.com/office/officeart/2005/8/layout/process1"/>
    <dgm:cxn modelId="{6D63FB96-F91A-4537-8639-836154B3E875}" type="presParOf" srcId="{57670430-8F94-4350-A3E1-7B917426F9E8}" destId="{81BCAE08-7929-46B2-B688-6051021A5C0C}" srcOrd="2" destOrd="0" presId="urn:microsoft.com/office/officeart/2005/8/layout/process1"/>
    <dgm:cxn modelId="{298AC186-4E92-41AA-B27C-34732A99249B}" type="presParOf" srcId="{57670430-8F94-4350-A3E1-7B917426F9E8}" destId="{BDDE93D7-3AF0-423D-B85D-06F1645B0DA6}" srcOrd="3" destOrd="0" presId="urn:microsoft.com/office/officeart/2005/8/layout/process1"/>
    <dgm:cxn modelId="{38AC1C52-718B-4C29-8A78-D2EF2A078B66}" type="presParOf" srcId="{BDDE93D7-3AF0-423D-B85D-06F1645B0DA6}" destId="{5CCDEF5F-9EB4-4B2E-ADC8-42FC721135BB}" srcOrd="0" destOrd="0" presId="urn:microsoft.com/office/officeart/2005/8/layout/process1"/>
    <dgm:cxn modelId="{4814EE15-1FB4-48EA-958C-A61E3DF6B100}" type="presParOf" srcId="{57670430-8F94-4350-A3E1-7B917426F9E8}" destId="{88BFCC0F-7459-49D6-BABF-AAA56C85AA8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6">
            <a:lumMod val="60000"/>
            <a:lumOff val="40000"/>
          </a:schemeClr>
        </a:solidFill>
      </dgm:spPr>
      <dgm:t>
        <a:bodyPr/>
        <a:lstStyle/>
        <a:p>
          <a:r>
            <a:rPr lang="en-US" dirty="0">
              <a:solidFill>
                <a:schemeClr val="tx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F5F1C484-7961-4E2B-962E-51B92790F335}">
      <dgm:prSet/>
      <dgm:spPr>
        <a:solidFill>
          <a:schemeClr val="accent4">
            <a:lumMod val="50000"/>
          </a:schemeClr>
        </a:solidFill>
      </dgm:spPr>
      <dgm:t>
        <a:bodyPr/>
        <a:lstStyle/>
        <a:p>
          <a:r>
            <a:rPr lang="en-US" dirty="0"/>
            <a:t>Objectives</a:t>
          </a:r>
        </a:p>
      </dgm:t>
    </dgm:pt>
    <dgm:pt modelId="{08ED51A1-3F52-4F9C-B067-30DBD016F091}" type="parTrans" cxnId="{D41930BD-122F-4B34-BE19-F23FB3F416D7}">
      <dgm:prSet/>
      <dgm:spPr/>
      <dgm:t>
        <a:bodyPr/>
        <a:lstStyle/>
        <a:p>
          <a:endParaRPr lang="en-US"/>
        </a:p>
      </dgm:t>
    </dgm:pt>
    <dgm:pt modelId="{D5FF599F-C4C2-40A6-85DA-C4F8D4C84AC1}" type="sibTrans" cxnId="{D41930BD-122F-4B34-BE19-F23FB3F416D7}">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29A144CD-E117-4BB7-BE8A-3989E5F25D1D}" type="pres">
      <dgm:prSet presAssocID="{F5F1C484-7961-4E2B-962E-51B92790F335}" presName="parTxOnly" presStyleLbl="node1" presStyleIdx="3" presStyleCnt="9">
        <dgm:presLayoutVars>
          <dgm:bulletEnabled val="1"/>
        </dgm:presLayoutVars>
      </dgm:prSet>
      <dgm:spPr/>
    </dgm:pt>
    <dgm:pt modelId="{425FFBFB-DA0B-4B75-A055-834F73071938}" type="pres">
      <dgm:prSet presAssocID="{D5FF599F-C4C2-40A6-85DA-C4F8D4C84AC1}"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E7D4E504-388B-4853-B751-F2CA128A6F25}" type="presOf" srcId="{F5F1C484-7961-4E2B-962E-51B92790F335}" destId="{29A144CD-E117-4BB7-BE8A-3989E5F25D1D}" srcOrd="0" destOrd="0" presId="urn:microsoft.com/office/officeart/2005/8/layout/hChevron3"/>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D41930BD-122F-4B34-BE19-F23FB3F416D7}" srcId="{4E2898CD-413A-4794-B476-47C5934D82D6}" destId="{F5F1C484-7961-4E2B-962E-51B92790F335}" srcOrd="3" destOrd="0" parTransId="{08ED51A1-3F52-4F9C-B067-30DBD016F091}" sibTransId="{D5FF599F-C4C2-40A6-85DA-C4F8D4C84AC1}"/>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741AA2FB-A287-4B03-BC97-0819454327BC}" type="presParOf" srcId="{4A8F523E-6215-42CC-B8F9-94B7F0D5BBD8}" destId="{29A144CD-E117-4BB7-BE8A-3989E5F25D1D}" srcOrd="6" destOrd="0" presId="urn:microsoft.com/office/officeart/2005/8/layout/hChevron3"/>
    <dgm:cxn modelId="{837444EE-1DEA-4CF0-8CE2-0A906139519F}" type="presParOf" srcId="{4A8F523E-6215-42CC-B8F9-94B7F0D5BBD8}" destId="{425FFBFB-DA0B-4B75-A055-834F73071938}"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6">
            <a:lumMod val="60000"/>
            <a:lumOff val="40000"/>
          </a:schemeClr>
        </a:solidFill>
      </dgm:spPr>
      <dgm:t>
        <a:bodyPr/>
        <a:lstStyle/>
        <a:p>
          <a:r>
            <a:rPr lang="en-US" dirty="0">
              <a:solidFill>
                <a:schemeClr val="tx1"/>
              </a:solidFill>
            </a:rPr>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8">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8">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8">
        <dgm:presLayoutVars>
          <dgm:bulletEnabled val="1"/>
        </dgm:presLayoutVars>
      </dgm:prSet>
      <dgm:spPr/>
    </dgm:pt>
    <dgm:pt modelId="{1DF38EA0-A1C4-4531-AC7C-2E9C8F946BE3}" type="pres">
      <dgm:prSet presAssocID="{9F27A515-B333-4B3A-B775-5085324175DE}" presName="parSpace" presStyleCnt="0"/>
      <dgm:spPr/>
    </dgm:pt>
    <dgm:pt modelId="{9B77EE1E-CD63-4274-8A6B-4205268179C6}" type="pres">
      <dgm:prSet presAssocID="{A277B11B-9EA8-4022-A922-28601B4DF925}" presName="parTxOnly" presStyleLbl="node1" presStyleIdx="3" presStyleCnt="8">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4" presStyleCnt="8">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5" presStyleCnt="8">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6" presStyleCnt="8">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7" presStyleCnt="8">
        <dgm:presLayoutVars>
          <dgm:bulletEnabled val="1"/>
        </dgm:presLayoutVars>
      </dgm:prSet>
      <dgm:spPr/>
    </dgm:pt>
  </dgm:ptLst>
  <dgm:cxnLst>
    <dgm:cxn modelId="{0264B914-A96D-4679-975E-8DF099216C31}" srcId="{4E2898CD-413A-4794-B476-47C5934D82D6}" destId="{876AD815-F3A4-4AC9-AB84-F9808EAE1798}" srcOrd="5" destOrd="0" parTransId="{7544D00B-2765-41E5-833F-37328992B944}" sibTransId="{86564913-DC6B-4BD0-B502-4CDF83F3457E}"/>
    <dgm:cxn modelId="{6118942E-9A54-4E00-938F-7FBEAA937985}" srcId="{4E2898CD-413A-4794-B476-47C5934D82D6}" destId="{1A491FD3-DDBE-4FD9-BC45-E54633F60660}" srcOrd="7" destOrd="0" parTransId="{93EA079A-4CAE-4733-88A9-52C3DEE016DD}" sibTransId="{5AA17F44-444E-4E90-9C5F-693D66B8E786}"/>
    <dgm:cxn modelId="{DFA99538-B8D1-4E59-984A-A4DAE97E7549}" srcId="{4E2898CD-413A-4794-B476-47C5934D82D6}" destId="{A277B11B-9EA8-4022-A922-28601B4DF925}" srcOrd="3" destOrd="0" parTransId="{E064A6F9-2BD6-494C-8F3E-05EB975B4E48}" sibTransId="{775439BE-444E-4183-8620-1018EEF1A048}"/>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6"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4"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3452861A-F0BE-4004-9BD5-51B7C4273782}" type="presParOf" srcId="{4A8F523E-6215-42CC-B8F9-94B7F0D5BBD8}" destId="{9B77EE1E-CD63-4274-8A6B-4205268179C6}" srcOrd="6" destOrd="0" presId="urn:microsoft.com/office/officeart/2005/8/layout/hChevron3"/>
    <dgm:cxn modelId="{BD563A58-BEF3-42AF-B2E3-1ADF8122E336}" type="presParOf" srcId="{4A8F523E-6215-42CC-B8F9-94B7F0D5BBD8}" destId="{DA88BFF8-DDAD-4BD3-AD41-DA7F00A70193}" srcOrd="7" destOrd="0" presId="urn:microsoft.com/office/officeart/2005/8/layout/hChevron3"/>
    <dgm:cxn modelId="{D6AEDB47-68FD-469C-83E8-95A5E6E494D5}" type="presParOf" srcId="{4A8F523E-6215-42CC-B8F9-94B7F0D5BBD8}" destId="{EDC73C06-D31B-48D9-AB96-3B56ABE4C5E5}" srcOrd="8" destOrd="0" presId="urn:microsoft.com/office/officeart/2005/8/layout/hChevron3"/>
    <dgm:cxn modelId="{82485DD4-7F07-4D26-A35B-EE1DB1592C6E}" type="presParOf" srcId="{4A8F523E-6215-42CC-B8F9-94B7F0D5BBD8}" destId="{34B8631E-A020-477A-AB38-498CD3FB47EF}" srcOrd="9" destOrd="0" presId="urn:microsoft.com/office/officeart/2005/8/layout/hChevron3"/>
    <dgm:cxn modelId="{6B4D9D26-09FE-40EE-9EB0-6CE1E45F5C6C}" type="presParOf" srcId="{4A8F523E-6215-42CC-B8F9-94B7F0D5BBD8}" destId="{1A06A89E-796C-4BB7-8B16-0D1E9E79E0D5}" srcOrd="10" destOrd="0" presId="urn:microsoft.com/office/officeart/2005/8/layout/hChevron3"/>
    <dgm:cxn modelId="{7CDEF658-0430-47B2-9164-C2D308DC6F09}" type="presParOf" srcId="{4A8F523E-6215-42CC-B8F9-94B7F0D5BBD8}" destId="{BA5B71CE-20EA-486A-BCFE-88F3096CAC01}" srcOrd="11" destOrd="0" presId="urn:microsoft.com/office/officeart/2005/8/layout/hChevron3"/>
    <dgm:cxn modelId="{92374FA4-4669-4FC5-81DA-547DF7D0CED8}" type="presParOf" srcId="{4A8F523E-6215-42CC-B8F9-94B7F0D5BBD8}" destId="{255EC600-3BFA-4195-8FCF-2CAB0D37F7DE}" srcOrd="12" destOrd="0" presId="urn:microsoft.com/office/officeart/2005/8/layout/hChevron3"/>
    <dgm:cxn modelId="{66F6BCDB-FBAF-4DFB-981A-8860AECECF09}" type="presParOf" srcId="{4A8F523E-6215-42CC-B8F9-94B7F0D5BBD8}" destId="{81F6F55B-95FC-4B2A-A926-E1AAA75120F6}" srcOrd="13" destOrd="0" presId="urn:microsoft.com/office/officeart/2005/8/layout/hChevron3"/>
    <dgm:cxn modelId="{E1941100-B2F5-4D9D-B26D-7C310AA39AC4}" type="presParOf" srcId="{4A8F523E-6215-42CC-B8F9-94B7F0D5BBD8}" destId="{011C7A77-A6B1-4794-8BF1-E4DE23F50070}"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6">
            <a:lumMod val="60000"/>
            <a:lumOff val="40000"/>
          </a:schemeClr>
        </a:solidFill>
      </dgm:spPr>
      <dgm:t>
        <a:bodyPr/>
        <a:lstStyle/>
        <a:p>
          <a:r>
            <a:rPr lang="en-US" dirty="0">
              <a:solidFill>
                <a:schemeClr val="tx1"/>
              </a:solidFill>
            </a:rPr>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E7F70058-50C6-49C3-A229-41767F8E7F26}">
      <dgm:prSet/>
      <dgm:spPr>
        <a:solidFill>
          <a:schemeClr val="accent4">
            <a:lumMod val="50000"/>
          </a:schemeClr>
        </a:solidFill>
      </dgm:spPr>
      <dgm:t>
        <a:bodyPr/>
        <a:lstStyle/>
        <a:p>
          <a:r>
            <a:rPr lang="en-US" dirty="0"/>
            <a:t>Objectives</a:t>
          </a:r>
        </a:p>
      </dgm:t>
    </dgm:pt>
    <dgm:pt modelId="{EFE8914E-81FB-4814-A483-045F6DCBF767}" type="parTrans" cxnId="{6BEE550E-3A32-4C66-BD1D-B1E2E970DBB0}">
      <dgm:prSet/>
      <dgm:spPr/>
    </dgm:pt>
    <dgm:pt modelId="{D72C67C8-8266-404A-BC16-DDD625BFAA63}" type="sibTrans" cxnId="{6BEE550E-3A32-4C66-BD1D-B1E2E970DBB0}">
      <dgm:prSet/>
      <dgm:spPr/>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53212066-C53C-4820-BE90-0502D810EAC5}" type="pres">
      <dgm:prSet presAssocID="{E7F70058-50C6-49C3-A229-41767F8E7F26}" presName="parTxOnly" presStyleLbl="node1" presStyleIdx="3" presStyleCnt="9">
        <dgm:presLayoutVars>
          <dgm:bulletEnabled val="1"/>
        </dgm:presLayoutVars>
      </dgm:prSet>
      <dgm:spPr/>
    </dgm:pt>
    <dgm:pt modelId="{98B19411-57F3-45C2-BB5C-4BAA7EB8B1B2}" type="pres">
      <dgm:prSet presAssocID="{D72C67C8-8266-404A-BC16-DDD625BFAA63}"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6BEE550E-3A32-4C66-BD1D-B1E2E970DBB0}" srcId="{4E2898CD-413A-4794-B476-47C5934D82D6}" destId="{E7F70058-50C6-49C3-A229-41767F8E7F26}" srcOrd="3" destOrd="0" parTransId="{EFE8914E-81FB-4814-A483-045F6DCBF767}" sibTransId="{D72C67C8-8266-404A-BC16-DDD625BFAA63}"/>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DDA867AB-CBAB-4BDD-A410-53C2C833BBCA}" type="presOf" srcId="{E7F70058-50C6-49C3-A229-41767F8E7F26}" destId="{53212066-C53C-4820-BE90-0502D810EAC5}"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7696BC37-34D5-4E1A-BF17-2DF8A2EF109B}" type="presParOf" srcId="{4A8F523E-6215-42CC-B8F9-94B7F0D5BBD8}" destId="{53212066-C53C-4820-BE90-0502D810EAC5}" srcOrd="6" destOrd="0" presId="urn:microsoft.com/office/officeart/2005/8/layout/hChevron3"/>
    <dgm:cxn modelId="{B8C668E4-36ED-43F2-9BBF-BFD5808E05E2}" type="presParOf" srcId="{4A8F523E-6215-42CC-B8F9-94B7F0D5BBD8}" destId="{98B19411-57F3-45C2-BB5C-4BAA7EB8B1B2}"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6">
            <a:lumMod val="60000"/>
            <a:lumOff val="40000"/>
          </a:schemeClr>
        </a:solidFill>
      </dgm:spPr>
      <dgm:t>
        <a:bodyPr/>
        <a:lstStyle/>
        <a:p>
          <a:r>
            <a:rPr lang="en-US" dirty="0">
              <a:solidFill>
                <a:schemeClr val="tx1"/>
              </a:solidFill>
            </a:rPr>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057ED419-F0F5-498D-BAF0-03DAF666B518}">
      <dgm:prSet/>
      <dgm:spPr>
        <a:solidFill>
          <a:schemeClr val="accent4">
            <a:lumMod val="50000"/>
          </a:schemeClr>
        </a:solidFill>
      </dgm:spPr>
      <dgm:t>
        <a:bodyPr/>
        <a:lstStyle/>
        <a:p>
          <a:r>
            <a:rPr lang="en-US" dirty="0"/>
            <a:t>Objectives</a:t>
          </a:r>
        </a:p>
      </dgm:t>
    </dgm:pt>
    <dgm:pt modelId="{C1A38683-71AF-4BD4-A3A2-8410E4873369}" type="parTrans" cxnId="{1F9A8287-A0A3-40BA-BEEC-D9F334E86EB9}">
      <dgm:prSet/>
      <dgm:spPr/>
      <dgm:t>
        <a:bodyPr/>
        <a:lstStyle/>
        <a:p>
          <a:endParaRPr lang="en-US"/>
        </a:p>
      </dgm:t>
    </dgm:pt>
    <dgm:pt modelId="{2FCBF7EE-926E-4B00-9C44-245CAE6F4776}" type="sibTrans" cxnId="{1F9A8287-A0A3-40BA-BEEC-D9F334E86EB9}">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2F10946A-72A8-49BE-930C-F86E5BD5C9DB}" type="pres">
      <dgm:prSet presAssocID="{057ED419-F0F5-498D-BAF0-03DAF666B518}" presName="parTxOnly" presStyleLbl="node1" presStyleIdx="3" presStyleCnt="9">
        <dgm:presLayoutVars>
          <dgm:bulletEnabled val="1"/>
        </dgm:presLayoutVars>
      </dgm:prSet>
      <dgm:spPr/>
    </dgm:pt>
    <dgm:pt modelId="{6A980B08-67F6-4CBA-964A-D6D2F1867DCD}" type="pres">
      <dgm:prSet presAssocID="{2FCBF7EE-926E-4B00-9C44-245CAE6F4776}"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975D4366-A001-4160-9C8F-135A3299F148}" type="presOf" srcId="{057ED419-F0F5-498D-BAF0-03DAF666B518}" destId="{2F10946A-72A8-49BE-930C-F86E5BD5C9DB}" srcOrd="0" destOrd="0" presId="urn:microsoft.com/office/officeart/2005/8/layout/hChevron3"/>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F9A8287-A0A3-40BA-BEEC-D9F334E86EB9}" srcId="{4E2898CD-413A-4794-B476-47C5934D82D6}" destId="{057ED419-F0F5-498D-BAF0-03DAF666B518}" srcOrd="3" destOrd="0" parTransId="{C1A38683-71AF-4BD4-A3A2-8410E4873369}" sibTransId="{2FCBF7EE-926E-4B00-9C44-245CAE6F4776}"/>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100E3FB6-E9DC-4182-8F55-393F05590623}" type="presParOf" srcId="{4A8F523E-6215-42CC-B8F9-94B7F0D5BBD8}" destId="{2F10946A-72A8-49BE-930C-F86E5BD5C9DB}" srcOrd="6" destOrd="0" presId="urn:microsoft.com/office/officeart/2005/8/layout/hChevron3"/>
    <dgm:cxn modelId="{4EBEB5AB-3B42-41D3-ACA7-220EA8C062DE}" type="presParOf" srcId="{4A8F523E-6215-42CC-B8F9-94B7F0D5BBD8}" destId="{6A980B08-67F6-4CBA-964A-D6D2F1867DCD}"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6">
            <a:lumMod val="60000"/>
            <a:lumOff val="40000"/>
          </a:schemeClr>
        </a:solidFill>
      </dgm:spPr>
      <dgm:t>
        <a:bodyPr/>
        <a:lstStyle/>
        <a:p>
          <a:r>
            <a:rPr lang="en-US" dirty="0">
              <a:solidFill>
                <a:schemeClr val="tx1"/>
              </a:solidFill>
            </a:rPr>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430C8E29-1AC7-4810-A64C-064B10E112DD}">
      <dgm:prSet/>
      <dgm:spPr>
        <a:solidFill>
          <a:schemeClr val="accent4">
            <a:lumMod val="50000"/>
          </a:schemeClr>
        </a:solidFill>
      </dgm:spPr>
      <dgm:t>
        <a:bodyPr/>
        <a:lstStyle/>
        <a:p>
          <a:r>
            <a:rPr lang="en-US" dirty="0"/>
            <a:t>Objectives</a:t>
          </a:r>
        </a:p>
      </dgm:t>
    </dgm:pt>
    <dgm:pt modelId="{C49B63CD-1DA3-491A-9B9F-29308794396E}" type="parTrans" cxnId="{14D9B041-37FA-407F-AFA3-855A908252C9}">
      <dgm:prSet/>
      <dgm:spPr/>
      <dgm:t>
        <a:bodyPr/>
        <a:lstStyle/>
        <a:p>
          <a:endParaRPr lang="en-US"/>
        </a:p>
      </dgm:t>
    </dgm:pt>
    <dgm:pt modelId="{8472D111-244B-4F17-9512-0063DAB0077B}" type="sibTrans" cxnId="{14D9B041-37FA-407F-AFA3-855A908252C9}">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4BAADED5-7D34-4518-92F4-3CAB24745192}" type="pres">
      <dgm:prSet presAssocID="{430C8E29-1AC7-4810-A64C-064B10E112DD}" presName="parTxOnly" presStyleLbl="node1" presStyleIdx="3" presStyleCnt="9">
        <dgm:presLayoutVars>
          <dgm:bulletEnabled val="1"/>
        </dgm:presLayoutVars>
      </dgm:prSet>
      <dgm:spPr/>
    </dgm:pt>
    <dgm:pt modelId="{4E9D6194-1956-4C23-89BB-595060FCEFB7}" type="pres">
      <dgm:prSet presAssocID="{8472D111-244B-4F17-9512-0063DAB0077B}"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14D9B041-37FA-407F-AFA3-855A908252C9}" srcId="{4E2898CD-413A-4794-B476-47C5934D82D6}" destId="{430C8E29-1AC7-4810-A64C-064B10E112DD}" srcOrd="3" destOrd="0" parTransId="{C49B63CD-1DA3-491A-9B9F-29308794396E}" sibTransId="{8472D111-244B-4F17-9512-0063DAB0077B}"/>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CC565B4C-145A-4815-84B2-8F44D07D8754}" type="presOf" srcId="{430C8E29-1AC7-4810-A64C-064B10E112DD}" destId="{4BAADED5-7D34-4518-92F4-3CAB24745192}"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AEB83B72-4E70-48E7-BED3-F411285E86D7}" type="presParOf" srcId="{4A8F523E-6215-42CC-B8F9-94B7F0D5BBD8}" destId="{4BAADED5-7D34-4518-92F4-3CAB24745192}" srcOrd="6" destOrd="0" presId="urn:microsoft.com/office/officeart/2005/8/layout/hChevron3"/>
    <dgm:cxn modelId="{DDC7F336-62A0-4E33-922C-BEA8948243BC}" type="presParOf" srcId="{4A8F523E-6215-42CC-B8F9-94B7F0D5BBD8}" destId="{4E9D6194-1956-4C23-89BB-595060FCEFB7}"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4">
            <a:lumMod val="50000"/>
          </a:schemeClr>
        </a:solidFill>
      </dgm:spPr>
      <dgm:t>
        <a:bodyPr/>
        <a:lstStyle/>
        <a:p>
          <a:r>
            <a:rPr lang="en-US" dirty="0"/>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6">
            <a:lumMod val="60000"/>
            <a:lumOff val="40000"/>
          </a:schemeClr>
        </a:solidFill>
      </dgm:spPr>
      <dgm:t>
        <a:bodyPr/>
        <a:lstStyle/>
        <a:p>
          <a:r>
            <a:rPr lang="en-US" dirty="0">
              <a:solidFill>
                <a:schemeClr val="tx1"/>
              </a:solidFill>
            </a:rPr>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DF45F5DC-FED6-4A10-B245-5664FD0D9F44}">
      <dgm:prSet/>
      <dgm:spPr>
        <a:solidFill>
          <a:schemeClr val="accent4">
            <a:lumMod val="50000"/>
          </a:schemeClr>
        </a:solidFill>
      </dgm:spPr>
      <dgm:t>
        <a:bodyPr/>
        <a:lstStyle/>
        <a:p>
          <a:r>
            <a:rPr lang="en-US" dirty="0"/>
            <a:t>Objectives</a:t>
          </a:r>
        </a:p>
      </dgm:t>
    </dgm:pt>
    <dgm:pt modelId="{1D8FB1B1-D003-4C80-851B-8A9C255BEBC9}" type="parTrans" cxnId="{0069930E-A357-4B82-BB92-010896481110}">
      <dgm:prSet/>
      <dgm:spPr/>
      <dgm:t>
        <a:bodyPr/>
        <a:lstStyle/>
        <a:p>
          <a:endParaRPr lang="en-US"/>
        </a:p>
      </dgm:t>
    </dgm:pt>
    <dgm:pt modelId="{FFC6E80C-A8A9-44A4-A3BE-FD0E81B21DF0}" type="sibTrans" cxnId="{0069930E-A357-4B82-BB92-010896481110}">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D4B5A5BC-DD31-4241-9661-9FC949BB463D}" type="pres">
      <dgm:prSet presAssocID="{DF45F5DC-FED6-4A10-B245-5664FD0D9F44}" presName="parTxOnly" presStyleLbl="node1" presStyleIdx="3" presStyleCnt="9">
        <dgm:presLayoutVars>
          <dgm:bulletEnabled val="1"/>
        </dgm:presLayoutVars>
      </dgm:prSet>
      <dgm:spPr/>
    </dgm:pt>
    <dgm:pt modelId="{7FF36378-DA9E-4598-B945-68557A036672}" type="pres">
      <dgm:prSet presAssocID="{FFC6E80C-A8A9-44A4-A3BE-FD0E81B21DF0}"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0069930E-A357-4B82-BB92-010896481110}" srcId="{4E2898CD-413A-4794-B476-47C5934D82D6}" destId="{DF45F5DC-FED6-4A10-B245-5664FD0D9F44}" srcOrd="3" destOrd="0" parTransId="{1D8FB1B1-D003-4C80-851B-8A9C255BEBC9}" sibTransId="{FFC6E80C-A8A9-44A4-A3BE-FD0E81B21DF0}"/>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DFA99538-B8D1-4E59-984A-A4DAE97E7549}" srcId="{4E2898CD-413A-4794-B476-47C5934D82D6}" destId="{A277B11B-9EA8-4022-A922-28601B4DF925}" srcOrd="4" destOrd="0" parTransId="{E064A6F9-2BD6-494C-8F3E-05EB975B4E48}" sibTransId="{775439BE-444E-4183-8620-1018EEF1A048}"/>
    <dgm:cxn modelId="{50E0D964-FDC2-4ECB-9C2D-E7C23994F769}" type="presOf" srcId="{DF45F5DC-FED6-4A10-B245-5664FD0D9F44}" destId="{D4B5A5BC-DD31-4241-9661-9FC949BB463D}" srcOrd="0" destOrd="0" presId="urn:microsoft.com/office/officeart/2005/8/layout/hChevron3"/>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9074635A-43F8-472C-82F7-A94CCB210F76}" type="presParOf" srcId="{4A8F523E-6215-42CC-B8F9-94B7F0D5BBD8}" destId="{D4B5A5BC-DD31-4241-9661-9FC949BB463D}" srcOrd="6" destOrd="0" presId="urn:microsoft.com/office/officeart/2005/8/layout/hChevron3"/>
    <dgm:cxn modelId="{58A78EA3-A0BD-4497-91A8-AA528A9C98AD}" type="presParOf" srcId="{4A8F523E-6215-42CC-B8F9-94B7F0D5BBD8}" destId="{7FF36378-DA9E-4598-B945-68557A036672}"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2898CD-413A-4794-B476-47C5934D82D6}" type="doc">
      <dgm:prSet loTypeId="urn:microsoft.com/office/officeart/2005/8/layout/hChevron3" loCatId="process" qsTypeId="urn:microsoft.com/office/officeart/2005/8/quickstyle/3d2" qsCatId="3D" csTypeId="urn:microsoft.com/office/officeart/2005/8/colors/accent1_2" csCatId="accent1" phldr="1"/>
      <dgm:spPr/>
    </dgm:pt>
    <dgm:pt modelId="{569C65B1-C161-45E1-8E89-CCBEB1081168}">
      <dgm:prSet phldrT="[Text]"/>
      <dgm:spPr>
        <a:solidFill>
          <a:schemeClr val="accent4">
            <a:lumMod val="50000"/>
          </a:schemeClr>
        </a:solidFill>
      </dgm:spPr>
      <dgm:t>
        <a:bodyPr/>
        <a:lstStyle/>
        <a:p>
          <a:r>
            <a:rPr lang="en-US" dirty="0">
              <a:solidFill>
                <a:schemeClr val="bg1"/>
              </a:solidFill>
            </a:rPr>
            <a:t>Intro</a:t>
          </a:r>
        </a:p>
      </dgm:t>
    </dgm:pt>
    <dgm:pt modelId="{7E5118E4-94BF-49B0-8884-E98C8E0771F7}" type="parTrans" cxnId="{C8A9BB48-9D75-4D66-AD72-3E01ED29F95D}">
      <dgm:prSet/>
      <dgm:spPr/>
      <dgm:t>
        <a:bodyPr/>
        <a:lstStyle/>
        <a:p>
          <a:endParaRPr lang="en-US"/>
        </a:p>
      </dgm:t>
    </dgm:pt>
    <dgm:pt modelId="{42EA396D-4E1F-446C-BD4E-282A08367911}" type="sibTrans" cxnId="{C8A9BB48-9D75-4D66-AD72-3E01ED29F95D}">
      <dgm:prSet/>
      <dgm:spPr/>
      <dgm:t>
        <a:bodyPr/>
        <a:lstStyle/>
        <a:p>
          <a:endParaRPr lang="en-US"/>
        </a:p>
      </dgm:t>
    </dgm:pt>
    <dgm:pt modelId="{DC3A7731-51E0-4359-B641-3B55D704A6E3}">
      <dgm:prSet phldrT="[Text]"/>
      <dgm:spPr>
        <a:solidFill>
          <a:schemeClr val="accent4">
            <a:lumMod val="50000"/>
          </a:schemeClr>
        </a:solidFill>
      </dgm:spPr>
      <dgm:t>
        <a:bodyPr/>
        <a:lstStyle/>
        <a:p>
          <a:r>
            <a:rPr lang="en-US" dirty="0"/>
            <a:t>Overview</a:t>
          </a:r>
        </a:p>
      </dgm:t>
    </dgm:pt>
    <dgm:pt modelId="{AD61AAA6-6482-415A-B6F8-C7E818A3CF0D}" type="parTrans" cxnId="{FE8A19FE-61F5-4ED9-805A-0119D07D333F}">
      <dgm:prSet/>
      <dgm:spPr/>
      <dgm:t>
        <a:bodyPr/>
        <a:lstStyle/>
        <a:p>
          <a:endParaRPr lang="en-US"/>
        </a:p>
      </dgm:t>
    </dgm:pt>
    <dgm:pt modelId="{11E3631A-A861-472D-9E80-8F898ED829BA}" type="sibTrans" cxnId="{FE8A19FE-61F5-4ED9-805A-0119D07D333F}">
      <dgm:prSet/>
      <dgm:spPr/>
      <dgm:t>
        <a:bodyPr/>
        <a:lstStyle/>
        <a:p>
          <a:endParaRPr lang="en-US"/>
        </a:p>
      </dgm:t>
    </dgm:pt>
    <dgm:pt modelId="{1A491FD3-DDBE-4FD9-BC45-E54633F60660}">
      <dgm:prSet phldrT="[Text]"/>
      <dgm:spPr>
        <a:solidFill>
          <a:schemeClr val="accent4">
            <a:lumMod val="50000"/>
          </a:schemeClr>
        </a:solidFill>
      </dgm:spPr>
      <dgm:t>
        <a:bodyPr/>
        <a:lstStyle/>
        <a:p>
          <a:r>
            <a:rPr lang="en-US" dirty="0"/>
            <a:t>The Future</a:t>
          </a:r>
        </a:p>
      </dgm:t>
    </dgm:pt>
    <dgm:pt modelId="{93EA079A-4CAE-4733-88A9-52C3DEE016DD}" type="parTrans" cxnId="{6118942E-9A54-4E00-938F-7FBEAA937985}">
      <dgm:prSet/>
      <dgm:spPr/>
      <dgm:t>
        <a:bodyPr/>
        <a:lstStyle/>
        <a:p>
          <a:endParaRPr lang="en-US"/>
        </a:p>
      </dgm:t>
    </dgm:pt>
    <dgm:pt modelId="{5AA17F44-444E-4E90-9C5F-693D66B8E786}" type="sibTrans" cxnId="{6118942E-9A54-4E00-938F-7FBEAA937985}">
      <dgm:prSet/>
      <dgm:spPr/>
      <dgm:t>
        <a:bodyPr/>
        <a:lstStyle/>
        <a:p>
          <a:endParaRPr lang="en-US"/>
        </a:p>
      </dgm:t>
    </dgm:pt>
    <dgm:pt modelId="{01BB5535-DBC4-4B26-8D6A-ADAEBB9EFE4D}">
      <dgm:prSet/>
      <dgm:spPr>
        <a:solidFill>
          <a:schemeClr val="accent6">
            <a:lumMod val="60000"/>
            <a:lumOff val="40000"/>
          </a:schemeClr>
        </a:solidFill>
      </dgm:spPr>
      <dgm:t>
        <a:bodyPr/>
        <a:lstStyle/>
        <a:p>
          <a:r>
            <a:rPr lang="en-US" dirty="0">
              <a:solidFill>
                <a:schemeClr val="tx1"/>
              </a:solidFill>
            </a:rPr>
            <a:t>Comms</a:t>
          </a:r>
        </a:p>
      </dgm:t>
    </dgm:pt>
    <dgm:pt modelId="{5F0597B5-9E8F-47DE-81C1-2E0F9216EF92}" type="parTrans" cxnId="{237FBF50-829F-48D8-AA0B-76B3F29D95F1}">
      <dgm:prSet/>
      <dgm:spPr/>
      <dgm:t>
        <a:bodyPr/>
        <a:lstStyle/>
        <a:p>
          <a:endParaRPr lang="en-US"/>
        </a:p>
      </dgm:t>
    </dgm:pt>
    <dgm:pt modelId="{9409E3B4-3846-4825-A1BE-71D627649455}" type="sibTrans" cxnId="{237FBF50-829F-48D8-AA0B-76B3F29D95F1}">
      <dgm:prSet/>
      <dgm:spPr/>
      <dgm:t>
        <a:bodyPr/>
        <a:lstStyle/>
        <a:p>
          <a:endParaRPr lang="en-US"/>
        </a:p>
      </dgm:t>
    </dgm:pt>
    <dgm:pt modelId="{9934F41F-5F80-46C7-8AE3-F29B3DF1EF1F}">
      <dgm:prSet/>
      <dgm:spPr>
        <a:solidFill>
          <a:schemeClr val="accent4">
            <a:lumMod val="50000"/>
          </a:schemeClr>
        </a:solidFill>
      </dgm:spPr>
      <dgm:t>
        <a:bodyPr/>
        <a:lstStyle/>
        <a:p>
          <a:r>
            <a:rPr lang="en-US" dirty="0"/>
            <a:t>Vision</a:t>
          </a:r>
        </a:p>
      </dgm:t>
    </dgm:pt>
    <dgm:pt modelId="{9C655CB1-26AF-49CA-BBE7-A3DA8F408606}" type="parTrans" cxnId="{34294285-D2AF-4B39-BA7B-7AF1C3FF3D84}">
      <dgm:prSet/>
      <dgm:spPr/>
      <dgm:t>
        <a:bodyPr/>
        <a:lstStyle/>
        <a:p>
          <a:endParaRPr lang="en-US"/>
        </a:p>
      </dgm:t>
    </dgm:pt>
    <dgm:pt modelId="{9F27A515-B333-4B3A-B775-5085324175DE}" type="sibTrans" cxnId="{34294285-D2AF-4B39-BA7B-7AF1C3FF3D84}">
      <dgm:prSet/>
      <dgm:spPr/>
      <dgm:t>
        <a:bodyPr/>
        <a:lstStyle/>
        <a:p>
          <a:endParaRPr lang="en-US"/>
        </a:p>
      </dgm:t>
    </dgm:pt>
    <dgm:pt modelId="{A277B11B-9EA8-4022-A922-28601B4DF925}">
      <dgm:prSet/>
      <dgm:spPr>
        <a:solidFill>
          <a:schemeClr val="accent4">
            <a:lumMod val="50000"/>
          </a:schemeClr>
        </a:solidFill>
      </dgm:spPr>
      <dgm:t>
        <a:bodyPr/>
        <a:lstStyle/>
        <a:p>
          <a:r>
            <a:rPr lang="en-US" dirty="0"/>
            <a:t>Compliance</a:t>
          </a:r>
        </a:p>
      </dgm:t>
    </dgm:pt>
    <dgm:pt modelId="{E064A6F9-2BD6-494C-8F3E-05EB975B4E48}" type="parTrans" cxnId="{DFA99538-B8D1-4E59-984A-A4DAE97E7549}">
      <dgm:prSet/>
      <dgm:spPr/>
      <dgm:t>
        <a:bodyPr/>
        <a:lstStyle/>
        <a:p>
          <a:endParaRPr lang="en-US"/>
        </a:p>
      </dgm:t>
    </dgm:pt>
    <dgm:pt modelId="{775439BE-444E-4183-8620-1018EEF1A048}" type="sibTrans" cxnId="{DFA99538-B8D1-4E59-984A-A4DAE97E7549}">
      <dgm:prSet/>
      <dgm:spPr/>
      <dgm:t>
        <a:bodyPr/>
        <a:lstStyle/>
        <a:p>
          <a:endParaRPr lang="en-US"/>
        </a:p>
      </dgm:t>
    </dgm:pt>
    <dgm:pt modelId="{BF0C523A-1F31-45F6-A155-F6E108DC9235}">
      <dgm:prSet/>
      <dgm:spPr>
        <a:solidFill>
          <a:schemeClr val="accent4">
            <a:lumMod val="50000"/>
          </a:schemeClr>
        </a:solidFill>
      </dgm:spPr>
      <dgm:t>
        <a:bodyPr/>
        <a:lstStyle/>
        <a:p>
          <a:r>
            <a:rPr lang="en-US" dirty="0"/>
            <a:t>One-Stop</a:t>
          </a:r>
        </a:p>
      </dgm:t>
    </dgm:pt>
    <dgm:pt modelId="{2151B45E-F53E-4530-B63A-BA45BAA30505}" type="parTrans" cxnId="{ED6F03CF-D2C5-4F61-8CA2-3DE2BC811A47}">
      <dgm:prSet/>
      <dgm:spPr/>
      <dgm:t>
        <a:bodyPr/>
        <a:lstStyle/>
        <a:p>
          <a:endParaRPr lang="en-US"/>
        </a:p>
      </dgm:t>
    </dgm:pt>
    <dgm:pt modelId="{F389A1E2-E23D-4738-9BD4-242E215CE77B}" type="sibTrans" cxnId="{ED6F03CF-D2C5-4F61-8CA2-3DE2BC811A47}">
      <dgm:prSet/>
      <dgm:spPr/>
      <dgm:t>
        <a:bodyPr/>
        <a:lstStyle/>
        <a:p>
          <a:endParaRPr lang="en-US"/>
        </a:p>
      </dgm:t>
    </dgm:pt>
    <dgm:pt modelId="{876AD815-F3A4-4AC9-AB84-F9808EAE1798}">
      <dgm:prSet/>
      <dgm:spPr>
        <a:solidFill>
          <a:schemeClr val="accent4">
            <a:lumMod val="50000"/>
          </a:schemeClr>
        </a:solidFill>
      </dgm:spPr>
      <dgm:t>
        <a:bodyPr/>
        <a:lstStyle/>
        <a:p>
          <a:r>
            <a:rPr lang="en-US" dirty="0">
              <a:solidFill>
                <a:schemeClr val="bg1"/>
              </a:solidFill>
            </a:rPr>
            <a:t>Network</a:t>
          </a:r>
        </a:p>
      </dgm:t>
    </dgm:pt>
    <dgm:pt modelId="{7544D00B-2765-41E5-833F-37328992B944}" type="parTrans" cxnId="{0264B914-A96D-4679-975E-8DF099216C31}">
      <dgm:prSet/>
      <dgm:spPr/>
      <dgm:t>
        <a:bodyPr/>
        <a:lstStyle/>
        <a:p>
          <a:endParaRPr lang="en-US"/>
        </a:p>
      </dgm:t>
    </dgm:pt>
    <dgm:pt modelId="{86564913-DC6B-4BD0-B502-4CDF83F3457E}" type="sibTrans" cxnId="{0264B914-A96D-4679-975E-8DF099216C31}">
      <dgm:prSet/>
      <dgm:spPr/>
      <dgm:t>
        <a:bodyPr/>
        <a:lstStyle/>
        <a:p>
          <a:endParaRPr lang="en-US"/>
        </a:p>
      </dgm:t>
    </dgm:pt>
    <dgm:pt modelId="{F1DED03D-5FA2-49E6-8B51-3FE1EE1281D2}">
      <dgm:prSet/>
      <dgm:spPr>
        <a:solidFill>
          <a:schemeClr val="accent4">
            <a:lumMod val="50000"/>
          </a:schemeClr>
        </a:solidFill>
      </dgm:spPr>
      <dgm:t>
        <a:bodyPr/>
        <a:lstStyle/>
        <a:p>
          <a:r>
            <a:rPr lang="en-US" dirty="0"/>
            <a:t>Objectives</a:t>
          </a:r>
        </a:p>
      </dgm:t>
    </dgm:pt>
    <dgm:pt modelId="{53ED15F5-F3A5-4361-8A91-19F72A9722C6}" type="parTrans" cxnId="{47B20E2F-9033-43DC-BCED-690F4E15FF8F}">
      <dgm:prSet/>
      <dgm:spPr/>
      <dgm:t>
        <a:bodyPr/>
        <a:lstStyle/>
        <a:p>
          <a:endParaRPr lang="en-US"/>
        </a:p>
      </dgm:t>
    </dgm:pt>
    <dgm:pt modelId="{C9AEE538-3AD9-4798-A156-0BFD1B94B5A7}" type="sibTrans" cxnId="{47B20E2F-9033-43DC-BCED-690F4E15FF8F}">
      <dgm:prSet/>
      <dgm:spPr/>
      <dgm:t>
        <a:bodyPr/>
        <a:lstStyle/>
        <a:p>
          <a:endParaRPr lang="en-US"/>
        </a:p>
      </dgm:t>
    </dgm:pt>
    <dgm:pt modelId="{4A8F523E-6215-42CC-B8F9-94B7F0D5BBD8}" type="pres">
      <dgm:prSet presAssocID="{4E2898CD-413A-4794-B476-47C5934D82D6}" presName="Name0" presStyleCnt="0">
        <dgm:presLayoutVars>
          <dgm:dir/>
          <dgm:resizeHandles val="exact"/>
        </dgm:presLayoutVars>
      </dgm:prSet>
      <dgm:spPr/>
    </dgm:pt>
    <dgm:pt modelId="{F4554A32-1087-480E-B442-71AD8AEA3F54}" type="pres">
      <dgm:prSet presAssocID="{569C65B1-C161-45E1-8E89-CCBEB1081168}" presName="parTxOnly" presStyleLbl="node1" presStyleIdx="0" presStyleCnt="9">
        <dgm:presLayoutVars>
          <dgm:bulletEnabled val="1"/>
        </dgm:presLayoutVars>
      </dgm:prSet>
      <dgm:spPr/>
    </dgm:pt>
    <dgm:pt modelId="{DE477F02-0E2E-4BC9-B4A2-1680056788FD}" type="pres">
      <dgm:prSet presAssocID="{42EA396D-4E1F-446C-BD4E-282A08367911}" presName="parSpace" presStyleCnt="0"/>
      <dgm:spPr/>
    </dgm:pt>
    <dgm:pt modelId="{2A7C7382-4C68-462B-B4DC-F786044BBE99}" type="pres">
      <dgm:prSet presAssocID="{DC3A7731-51E0-4359-B641-3B55D704A6E3}" presName="parTxOnly" presStyleLbl="node1" presStyleIdx="1" presStyleCnt="9">
        <dgm:presLayoutVars>
          <dgm:bulletEnabled val="1"/>
        </dgm:presLayoutVars>
      </dgm:prSet>
      <dgm:spPr/>
    </dgm:pt>
    <dgm:pt modelId="{91C00DDD-2C75-424E-96C7-772444F244B6}" type="pres">
      <dgm:prSet presAssocID="{11E3631A-A861-472D-9E80-8F898ED829BA}" presName="parSpace" presStyleCnt="0"/>
      <dgm:spPr/>
    </dgm:pt>
    <dgm:pt modelId="{19D873EA-D231-4D49-8F8D-0895F5943EF7}" type="pres">
      <dgm:prSet presAssocID="{9934F41F-5F80-46C7-8AE3-F29B3DF1EF1F}" presName="parTxOnly" presStyleLbl="node1" presStyleIdx="2" presStyleCnt="9">
        <dgm:presLayoutVars>
          <dgm:bulletEnabled val="1"/>
        </dgm:presLayoutVars>
      </dgm:prSet>
      <dgm:spPr/>
    </dgm:pt>
    <dgm:pt modelId="{1DF38EA0-A1C4-4531-AC7C-2E9C8F946BE3}" type="pres">
      <dgm:prSet presAssocID="{9F27A515-B333-4B3A-B775-5085324175DE}" presName="parSpace" presStyleCnt="0"/>
      <dgm:spPr/>
    </dgm:pt>
    <dgm:pt modelId="{4F6F51AF-503E-4271-B437-F2463802E1A7}" type="pres">
      <dgm:prSet presAssocID="{F1DED03D-5FA2-49E6-8B51-3FE1EE1281D2}" presName="parTxOnly" presStyleLbl="node1" presStyleIdx="3" presStyleCnt="9">
        <dgm:presLayoutVars>
          <dgm:bulletEnabled val="1"/>
        </dgm:presLayoutVars>
      </dgm:prSet>
      <dgm:spPr/>
    </dgm:pt>
    <dgm:pt modelId="{B5741ABD-51E4-40D7-B32C-3C117197EBA1}" type="pres">
      <dgm:prSet presAssocID="{C9AEE538-3AD9-4798-A156-0BFD1B94B5A7}" presName="parSpace" presStyleCnt="0"/>
      <dgm:spPr/>
    </dgm:pt>
    <dgm:pt modelId="{9B77EE1E-CD63-4274-8A6B-4205268179C6}" type="pres">
      <dgm:prSet presAssocID="{A277B11B-9EA8-4022-A922-28601B4DF925}" presName="parTxOnly" presStyleLbl="node1" presStyleIdx="4" presStyleCnt="9">
        <dgm:presLayoutVars>
          <dgm:bulletEnabled val="1"/>
        </dgm:presLayoutVars>
      </dgm:prSet>
      <dgm:spPr/>
    </dgm:pt>
    <dgm:pt modelId="{DA88BFF8-DDAD-4BD3-AD41-DA7F00A70193}" type="pres">
      <dgm:prSet presAssocID="{775439BE-444E-4183-8620-1018EEF1A048}" presName="parSpace" presStyleCnt="0"/>
      <dgm:spPr/>
    </dgm:pt>
    <dgm:pt modelId="{EDC73C06-D31B-48D9-AB96-3B56ABE4C5E5}" type="pres">
      <dgm:prSet presAssocID="{BF0C523A-1F31-45F6-A155-F6E108DC9235}" presName="parTxOnly" presStyleLbl="node1" presStyleIdx="5" presStyleCnt="9">
        <dgm:presLayoutVars>
          <dgm:bulletEnabled val="1"/>
        </dgm:presLayoutVars>
      </dgm:prSet>
      <dgm:spPr/>
    </dgm:pt>
    <dgm:pt modelId="{34B8631E-A020-477A-AB38-498CD3FB47EF}" type="pres">
      <dgm:prSet presAssocID="{F389A1E2-E23D-4738-9BD4-242E215CE77B}" presName="parSpace" presStyleCnt="0"/>
      <dgm:spPr/>
    </dgm:pt>
    <dgm:pt modelId="{1A06A89E-796C-4BB7-8B16-0D1E9E79E0D5}" type="pres">
      <dgm:prSet presAssocID="{876AD815-F3A4-4AC9-AB84-F9808EAE1798}" presName="parTxOnly" presStyleLbl="node1" presStyleIdx="6" presStyleCnt="9">
        <dgm:presLayoutVars>
          <dgm:bulletEnabled val="1"/>
        </dgm:presLayoutVars>
      </dgm:prSet>
      <dgm:spPr/>
    </dgm:pt>
    <dgm:pt modelId="{BA5B71CE-20EA-486A-BCFE-88F3096CAC01}" type="pres">
      <dgm:prSet presAssocID="{86564913-DC6B-4BD0-B502-4CDF83F3457E}" presName="parSpace" presStyleCnt="0"/>
      <dgm:spPr/>
    </dgm:pt>
    <dgm:pt modelId="{255EC600-3BFA-4195-8FCF-2CAB0D37F7DE}" type="pres">
      <dgm:prSet presAssocID="{01BB5535-DBC4-4B26-8D6A-ADAEBB9EFE4D}" presName="parTxOnly" presStyleLbl="node1" presStyleIdx="7" presStyleCnt="9">
        <dgm:presLayoutVars>
          <dgm:bulletEnabled val="1"/>
        </dgm:presLayoutVars>
      </dgm:prSet>
      <dgm:spPr/>
    </dgm:pt>
    <dgm:pt modelId="{81F6F55B-95FC-4B2A-A926-E1AAA75120F6}" type="pres">
      <dgm:prSet presAssocID="{9409E3B4-3846-4825-A1BE-71D627649455}" presName="parSpace" presStyleCnt="0"/>
      <dgm:spPr/>
    </dgm:pt>
    <dgm:pt modelId="{011C7A77-A6B1-4794-8BF1-E4DE23F50070}" type="pres">
      <dgm:prSet presAssocID="{1A491FD3-DDBE-4FD9-BC45-E54633F60660}" presName="parTxOnly" presStyleLbl="node1" presStyleIdx="8" presStyleCnt="9">
        <dgm:presLayoutVars>
          <dgm:bulletEnabled val="1"/>
        </dgm:presLayoutVars>
      </dgm:prSet>
      <dgm:spPr/>
    </dgm:pt>
  </dgm:ptLst>
  <dgm:cxnLst>
    <dgm:cxn modelId="{0264B914-A96D-4679-975E-8DF099216C31}" srcId="{4E2898CD-413A-4794-B476-47C5934D82D6}" destId="{876AD815-F3A4-4AC9-AB84-F9808EAE1798}" srcOrd="6" destOrd="0" parTransId="{7544D00B-2765-41E5-833F-37328992B944}" sibTransId="{86564913-DC6B-4BD0-B502-4CDF83F3457E}"/>
    <dgm:cxn modelId="{6118942E-9A54-4E00-938F-7FBEAA937985}" srcId="{4E2898CD-413A-4794-B476-47C5934D82D6}" destId="{1A491FD3-DDBE-4FD9-BC45-E54633F60660}" srcOrd="8" destOrd="0" parTransId="{93EA079A-4CAE-4733-88A9-52C3DEE016DD}" sibTransId="{5AA17F44-444E-4E90-9C5F-693D66B8E786}"/>
    <dgm:cxn modelId="{47B20E2F-9033-43DC-BCED-690F4E15FF8F}" srcId="{4E2898CD-413A-4794-B476-47C5934D82D6}" destId="{F1DED03D-5FA2-49E6-8B51-3FE1EE1281D2}" srcOrd="3" destOrd="0" parTransId="{53ED15F5-F3A5-4361-8A91-19F72A9722C6}" sibTransId="{C9AEE538-3AD9-4798-A156-0BFD1B94B5A7}"/>
    <dgm:cxn modelId="{DFA99538-B8D1-4E59-984A-A4DAE97E7549}" srcId="{4E2898CD-413A-4794-B476-47C5934D82D6}" destId="{A277B11B-9EA8-4022-A922-28601B4DF925}" srcOrd="4" destOrd="0" parTransId="{E064A6F9-2BD6-494C-8F3E-05EB975B4E48}" sibTransId="{775439BE-444E-4183-8620-1018EEF1A048}"/>
    <dgm:cxn modelId="{F6C5C546-5997-4A9C-BA81-FBA15CAFDDBD}" type="presOf" srcId="{DC3A7731-51E0-4359-B641-3B55D704A6E3}" destId="{2A7C7382-4C68-462B-B4DC-F786044BBE99}" srcOrd="0" destOrd="0" presId="urn:microsoft.com/office/officeart/2005/8/layout/hChevron3"/>
    <dgm:cxn modelId="{C8A9BB48-9D75-4D66-AD72-3E01ED29F95D}" srcId="{4E2898CD-413A-4794-B476-47C5934D82D6}" destId="{569C65B1-C161-45E1-8E89-CCBEB1081168}" srcOrd="0" destOrd="0" parTransId="{7E5118E4-94BF-49B0-8884-E98C8E0771F7}" sibTransId="{42EA396D-4E1F-446C-BD4E-282A08367911}"/>
    <dgm:cxn modelId="{18E76269-5545-4DC9-AA15-E1281798AC5F}" type="presOf" srcId="{BF0C523A-1F31-45F6-A155-F6E108DC9235}" destId="{EDC73C06-D31B-48D9-AB96-3B56ABE4C5E5}" srcOrd="0" destOrd="0" presId="urn:microsoft.com/office/officeart/2005/8/layout/hChevron3"/>
    <dgm:cxn modelId="{1406A74B-27FA-4D3C-979A-1C014FC6B5BF}" type="presOf" srcId="{9934F41F-5F80-46C7-8AE3-F29B3DF1EF1F}" destId="{19D873EA-D231-4D49-8F8D-0895F5943EF7}" srcOrd="0" destOrd="0" presId="urn:microsoft.com/office/officeart/2005/8/layout/hChevron3"/>
    <dgm:cxn modelId="{237FBF50-829F-48D8-AA0B-76B3F29D95F1}" srcId="{4E2898CD-413A-4794-B476-47C5934D82D6}" destId="{01BB5535-DBC4-4B26-8D6A-ADAEBB9EFE4D}" srcOrd="7" destOrd="0" parTransId="{5F0597B5-9E8F-47DE-81C1-2E0F9216EF92}" sibTransId="{9409E3B4-3846-4825-A1BE-71D627649455}"/>
    <dgm:cxn modelId="{67C72352-5F6A-4DBA-9D74-EFE8AEA31730}" type="presOf" srcId="{F1DED03D-5FA2-49E6-8B51-3FE1EE1281D2}" destId="{4F6F51AF-503E-4271-B437-F2463802E1A7}" srcOrd="0" destOrd="0" presId="urn:microsoft.com/office/officeart/2005/8/layout/hChevron3"/>
    <dgm:cxn modelId="{34294285-D2AF-4B39-BA7B-7AF1C3FF3D84}" srcId="{4E2898CD-413A-4794-B476-47C5934D82D6}" destId="{9934F41F-5F80-46C7-8AE3-F29B3DF1EF1F}" srcOrd="2" destOrd="0" parTransId="{9C655CB1-26AF-49CA-BBE7-A3DA8F408606}" sibTransId="{9F27A515-B333-4B3A-B775-5085324175DE}"/>
    <dgm:cxn modelId="{1BF9AA9B-D171-4A11-BF47-2380A523C6C3}" type="presOf" srcId="{4E2898CD-413A-4794-B476-47C5934D82D6}" destId="{4A8F523E-6215-42CC-B8F9-94B7F0D5BBD8}" srcOrd="0" destOrd="0" presId="urn:microsoft.com/office/officeart/2005/8/layout/hChevron3"/>
    <dgm:cxn modelId="{797459AA-C5ED-4220-96CC-625B7D6FA8FF}" type="presOf" srcId="{01BB5535-DBC4-4B26-8D6A-ADAEBB9EFE4D}" destId="{255EC600-3BFA-4195-8FCF-2CAB0D37F7DE}" srcOrd="0" destOrd="0" presId="urn:microsoft.com/office/officeart/2005/8/layout/hChevron3"/>
    <dgm:cxn modelId="{79F00FCB-6F1B-4025-B41D-BB8FAC2B68CD}" type="presOf" srcId="{569C65B1-C161-45E1-8E89-CCBEB1081168}" destId="{F4554A32-1087-480E-B442-71AD8AEA3F54}" srcOrd="0" destOrd="0" presId="urn:microsoft.com/office/officeart/2005/8/layout/hChevron3"/>
    <dgm:cxn modelId="{ED6F03CF-D2C5-4F61-8CA2-3DE2BC811A47}" srcId="{4E2898CD-413A-4794-B476-47C5934D82D6}" destId="{BF0C523A-1F31-45F6-A155-F6E108DC9235}" srcOrd="5" destOrd="0" parTransId="{2151B45E-F53E-4530-B63A-BA45BAA30505}" sibTransId="{F389A1E2-E23D-4738-9BD4-242E215CE77B}"/>
    <dgm:cxn modelId="{311694E4-5E80-4343-8DAD-802565CBABE2}" type="presOf" srcId="{876AD815-F3A4-4AC9-AB84-F9808EAE1798}" destId="{1A06A89E-796C-4BB7-8B16-0D1E9E79E0D5}" srcOrd="0" destOrd="0" presId="urn:microsoft.com/office/officeart/2005/8/layout/hChevron3"/>
    <dgm:cxn modelId="{9C09FFE6-E6A1-4344-8BAB-499CA4BC600A}" type="presOf" srcId="{1A491FD3-DDBE-4FD9-BC45-E54633F60660}" destId="{011C7A77-A6B1-4794-8BF1-E4DE23F50070}" srcOrd="0" destOrd="0" presId="urn:microsoft.com/office/officeart/2005/8/layout/hChevron3"/>
    <dgm:cxn modelId="{9093EEF5-D1D0-44F7-A749-167E060DE7E5}" type="presOf" srcId="{A277B11B-9EA8-4022-A922-28601B4DF925}" destId="{9B77EE1E-CD63-4274-8A6B-4205268179C6}" srcOrd="0" destOrd="0" presId="urn:microsoft.com/office/officeart/2005/8/layout/hChevron3"/>
    <dgm:cxn modelId="{FE8A19FE-61F5-4ED9-805A-0119D07D333F}" srcId="{4E2898CD-413A-4794-B476-47C5934D82D6}" destId="{DC3A7731-51E0-4359-B641-3B55D704A6E3}" srcOrd="1" destOrd="0" parTransId="{AD61AAA6-6482-415A-B6F8-C7E818A3CF0D}" sibTransId="{11E3631A-A861-472D-9E80-8F898ED829BA}"/>
    <dgm:cxn modelId="{056F482F-CD4D-48D6-AD7D-6CF73BFF0FDD}" type="presParOf" srcId="{4A8F523E-6215-42CC-B8F9-94B7F0D5BBD8}" destId="{F4554A32-1087-480E-B442-71AD8AEA3F54}" srcOrd="0" destOrd="0" presId="urn:microsoft.com/office/officeart/2005/8/layout/hChevron3"/>
    <dgm:cxn modelId="{5B320954-1C19-4D5D-AE79-F3D3B4AC78CA}" type="presParOf" srcId="{4A8F523E-6215-42CC-B8F9-94B7F0D5BBD8}" destId="{DE477F02-0E2E-4BC9-B4A2-1680056788FD}" srcOrd="1" destOrd="0" presId="urn:microsoft.com/office/officeart/2005/8/layout/hChevron3"/>
    <dgm:cxn modelId="{8A5C607B-394D-4C6C-9B0D-2AE0A9E1A921}" type="presParOf" srcId="{4A8F523E-6215-42CC-B8F9-94B7F0D5BBD8}" destId="{2A7C7382-4C68-462B-B4DC-F786044BBE99}" srcOrd="2" destOrd="0" presId="urn:microsoft.com/office/officeart/2005/8/layout/hChevron3"/>
    <dgm:cxn modelId="{AD7134FB-2600-44D9-A856-9AAA294B3DCE}" type="presParOf" srcId="{4A8F523E-6215-42CC-B8F9-94B7F0D5BBD8}" destId="{91C00DDD-2C75-424E-96C7-772444F244B6}" srcOrd="3" destOrd="0" presId="urn:microsoft.com/office/officeart/2005/8/layout/hChevron3"/>
    <dgm:cxn modelId="{EDCF09C9-15B7-4B64-B61F-07932B86B4BC}" type="presParOf" srcId="{4A8F523E-6215-42CC-B8F9-94B7F0D5BBD8}" destId="{19D873EA-D231-4D49-8F8D-0895F5943EF7}" srcOrd="4" destOrd="0" presId="urn:microsoft.com/office/officeart/2005/8/layout/hChevron3"/>
    <dgm:cxn modelId="{C3A1D64C-8088-44B7-AACC-F85F1CA335FE}" type="presParOf" srcId="{4A8F523E-6215-42CC-B8F9-94B7F0D5BBD8}" destId="{1DF38EA0-A1C4-4531-AC7C-2E9C8F946BE3}" srcOrd="5" destOrd="0" presId="urn:microsoft.com/office/officeart/2005/8/layout/hChevron3"/>
    <dgm:cxn modelId="{72340339-13CB-4C9A-9765-3943A0136231}" type="presParOf" srcId="{4A8F523E-6215-42CC-B8F9-94B7F0D5BBD8}" destId="{4F6F51AF-503E-4271-B437-F2463802E1A7}" srcOrd="6" destOrd="0" presId="urn:microsoft.com/office/officeart/2005/8/layout/hChevron3"/>
    <dgm:cxn modelId="{7EA3AC55-BA42-4EE9-A5BE-EC9EBC20D069}" type="presParOf" srcId="{4A8F523E-6215-42CC-B8F9-94B7F0D5BBD8}" destId="{B5741ABD-51E4-40D7-B32C-3C117197EBA1}" srcOrd="7" destOrd="0" presId="urn:microsoft.com/office/officeart/2005/8/layout/hChevron3"/>
    <dgm:cxn modelId="{3452861A-F0BE-4004-9BD5-51B7C4273782}" type="presParOf" srcId="{4A8F523E-6215-42CC-B8F9-94B7F0D5BBD8}" destId="{9B77EE1E-CD63-4274-8A6B-4205268179C6}" srcOrd="8" destOrd="0" presId="urn:microsoft.com/office/officeart/2005/8/layout/hChevron3"/>
    <dgm:cxn modelId="{BD563A58-BEF3-42AF-B2E3-1ADF8122E336}" type="presParOf" srcId="{4A8F523E-6215-42CC-B8F9-94B7F0D5BBD8}" destId="{DA88BFF8-DDAD-4BD3-AD41-DA7F00A70193}" srcOrd="9" destOrd="0" presId="urn:microsoft.com/office/officeart/2005/8/layout/hChevron3"/>
    <dgm:cxn modelId="{D6AEDB47-68FD-469C-83E8-95A5E6E494D5}" type="presParOf" srcId="{4A8F523E-6215-42CC-B8F9-94B7F0D5BBD8}" destId="{EDC73C06-D31B-48D9-AB96-3B56ABE4C5E5}" srcOrd="10" destOrd="0" presId="urn:microsoft.com/office/officeart/2005/8/layout/hChevron3"/>
    <dgm:cxn modelId="{82485DD4-7F07-4D26-A35B-EE1DB1592C6E}" type="presParOf" srcId="{4A8F523E-6215-42CC-B8F9-94B7F0D5BBD8}" destId="{34B8631E-A020-477A-AB38-498CD3FB47EF}" srcOrd="11" destOrd="0" presId="urn:microsoft.com/office/officeart/2005/8/layout/hChevron3"/>
    <dgm:cxn modelId="{6B4D9D26-09FE-40EE-9EB0-6CE1E45F5C6C}" type="presParOf" srcId="{4A8F523E-6215-42CC-B8F9-94B7F0D5BBD8}" destId="{1A06A89E-796C-4BB7-8B16-0D1E9E79E0D5}" srcOrd="12" destOrd="0" presId="urn:microsoft.com/office/officeart/2005/8/layout/hChevron3"/>
    <dgm:cxn modelId="{7CDEF658-0430-47B2-9164-C2D308DC6F09}" type="presParOf" srcId="{4A8F523E-6215-42CC-B8F9-94B7F0D5BBD8}" destId="{BA5B71CE-20EA-486A-BCFE-88F3096CAC01}" srcOrd="13" destOrd="0" presId="urn:microsoft.com/office/officeart/2005/8/layout/hChevron3"/>
    <dgm:cxn modelId="{92374FA4-4669-4FC5-81DA-547DF7D0CED8}" type="presParOf" srcId="{4A8F523E-6215-42CC-B8F9-94B7F0D5BBD8}" destId="{255EC600-3BFA-4195-8FCF-2CAB0D37F7DE}" srcOrd="14" destOrd="0" presId="urn:microsoft.com/office/officeart/2005/8/layout/hChevron3"/>
    <dgm:cxn modelId="{66F6BCDB-FBAF-4DFB-981A-8860AECECF09}" type="presParOf" srcId="{4A8F523E-6215-42CC-B8F9-94B7F0D5BBD8}" destId="{81F6F55B-95FC-4B2A-A926-E1AAA75120F6}" srcOrd="15" destOrd="0" presId="urn:microsoft.com/office/officeart/2005/8/layout/hChevron3"/>
    <dgm:cxn modelId="{E1941100-B2F5-4D9D-B26D-7C310AA39AC4}" type="presParOf" srcId="{4A8F523E-6215-42CC-B8F9-94B7F0D5BBD8}" destId="{011C7A77-A6B1-4794-8BF1-E4DE23F50070}"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A9582-377C-4CDE-875E-4B6A34D5AAEB}">
      <dsp:nvSpPr>
        <dsp:cNvPr id="0" name=""/>
        <dsp:cNvSpPr/>
      </dsp:nvSpPr>
      <dsp:spPr>
        <a:xfrm rot="5400000">
          <a:off x="6875430" y="-2951196"/>
          <a:ext cx="550355" cy="6729984"/>
        </a:xfrm>
        <a:prstGeom prst="round2SameRect">
          <a:avLst/>
        </a:prstGeom>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In-State</a:t>
          </a:r>
        </a:p>
        <a:p>
          <a:pPr marL="57150" lvl="1" indent="-57150" algn="l" defTabSz="488950">
            <a:lnSpc>
              <a:spcPct val="90000"/>
            </a:lnSpc>
            <a:spcBef>
              <a:spcPct val="0"/>
            </a:spcBef>
            <a:spcAft>
              <a:spcPct val="15000"/>
            </a:spcAft>
            <a:buChar char="•"/>
          </a:pPr>
          <a:r>
            <a:rPr lang="en-US" sz="1100" b="1" i="0" kern="1200" baseline="0">
              <a:latin typeface="Arial" panose="020B0604020202020204" pitchFamily="34" charset="0"/>
            </a:rPr>
            <a:t>Out-of-State</a:t>
          </a:r>
        </a:p>
      </dsp:txBody>
      <dsp:txXfrm rot="-5400000">
        <a:off x="3785616" y="165484"/>
        <a:ext cx="6703118" cy="496623"/>
      </dsp:txXfrm>
    </dsp:sp>
    <dsp:sp modelId="{9E89F608-610F-4E1C-B9FE-08D9EF06B7B3}">
      <dsp:nvSpPr>
        <dsp:cNvPr id="0" name=""/>
        <dsp:cNvSpPr/>
      </dsp:nvSpPr>
      <dsp:spPr>
        <a:xfrm>
          <a:off x="0" y="1912"/>
          <a:ext cx="3785616" cy="836060"/>
        </a:xfrm>
        <a:prstGeom prst="roundRect">
          <a:avLst/>
        </a:prstGeom>
        <a:solidFill>
          <a:schemeClr val="accent1">
            <a:shade val="50000"/>
            <a:hueOff val="0"/>
            <a:satOff val="0"/>
            <a:lumOff val="0"/>
            <a:alphaOff val="0"/>
          </a:schemeClr>
        </a:solidFill>
        <a:ln w="28575"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Recruit</a:t>
          </a:r>
        </a:p>
      </dsp:txBody>
      <dsp:txXfrm>
        <a:off x="40813" y="42725"/>
        <a:ext cx="3703990" cy="754434"/>
      </dsp:txXfrm>
    </dsp:sp>
    <dsp:sp modelId="{1CE81FAB-638F-455B-A04A-E71122E7F4DF}">
      <dsp:nvSpPr>
        <dsp:cNvPr id="0" name=""/>
        <dsp:cNvSpPr/>
      </dsp:nvSpPr>
      <dsp:spPr>
        <a:xfrm rot="5400000">
          <a:off x="6816183" y="-2067186"/>
          <a:ext cx="668848" cy="6729984"/>
        </a:xfrm>
        <a:prstGeom prst="round2SameRect">
          <a:avLst/>
        </a:prstGeom>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School (pk-12)</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Post-Secondary</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OJT Training </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Incumbent Training </a:t>
          </a:r>
        </a:p>
      </dsp:txBody>
      <dsp:txXfrm rot="-5400000">
        <a:off x="3785615" y="996032"/>
        <a:ext cx="6697334" cy="603548"/>
      </dsp:txXfrm>
    </dsp:sp>
    <dsp:sp modelId="{60E22B6F-70C8-4E3D-B14C-F23DA73E3D8A}">
      <dsp:nvSpPr>
        <dsp:cNvPr id="0" name=""/>
        <dsp:cNvSpPr/>
      </dsp:nvSpPr>
      <dsp:spPr>
        <a:xfrm>
          <a:off x="0" y="879775"/>
          <a:ext cx="3785616" cy="83606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Train</a:t>
          </a:r>
        </a:p>
      </dsp:txBody>
      <dsp:txXfrm>
        <a:off x="40813" y="920588"/>
        <a:ext cx="3703990" cy="754434"/>
      </dsp:txXfrm>
    </dsp:sp>
    <dsp:sp modelId="{050BA7B3-540F-4343-8B70-E5C5BD2A485D}">
      <dsp:nvSpPr>
        <dsp:cNvPr id="0" name=""/>
        <dsp:cNvSpPr/>
      </dsp:nvSpPr>
      <dsp:spPr>
        <a:xfrm rot="5400000">
          <a:off x="6816183" y="-1189323"/>
          <a:ext cx="668848" cy="6729984"/>
        </a:xfrm>
        <a:prstGeom prst="round2SameRect">
          <a:avLst/>
        </a:prstGeom>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57150" lvl="1" indent="-57150" algn="l" defTabSz="488950">
            <a:lnSpc>
              <a:spcPct val="90000"/>
            </a:lnSpc>
            <a:spcBef>
              <a:spcPct val="0"/>
            </a:spcBef>
            <a:spcAft>
              <a:spcPct val="15000"/>
            </a:spcAft>
            <a:buChar char="•"/>
          </a:pPr>
          <a:r>
            <a:rPr lang="en-US" sz="1100" b="1" i="0" kern="1200" baseline="0" err="1">
              <a:solidFill>
                <a:prstClr val="black">
                  <a:hueOff val="0"/>
                  <a:satOff val="0"/>
                  <a:lumOff val="0"/>
                  <a:alphaOff val="0"/>
                </a:prstClr>
              </a:solidFill>
              <a:latin typeface="Arial" panose="020B0604020202020204" pitchFamily="34" charset="0"/>
              <a:ea typeface="+mn-ea"/>
              <a:cs typeface="+mn-cs"/>
            </a:rPr>
            <a:t>Joblink</a:t>
          </a:r>
          <a:endParaRPr lang="en-US" sz="1100" b="1" i="0" kern="1200" baseline="0">
            <a:solidFill>
              <a:prstClr val="black">
                <a:hueOff val="0"/>
                <a:satOff val="0"/>
                <a:lumOff val="0"/>
                <a:alphaOff val="0"/>
              </a:prstClr>
            </a:solidFill>
            <a:latin typeface="Arial" panose="020B0604020202020204" pitchFamily="34" charset="0"/>
            <a:ea typeface="+mn-ea"/>
            <a:cs typeface="+mn-cs"/>
          </a:endParaRP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VDOL, CWS, State Partners </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Independent HR and Private Recruitment </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Industry Associations </a:t>
          </a:r>
        </a:p>
      </dsp:txBody>
      <dsp:txXfrm rot="-5400000">
        <a:off x="3785615" y="1873895"/>
        <a:ext cx="6697334" cy="603548"/>
      </dsp:txXfrm>
    </dsp:sp>
    <dsp:sp modelId="{93406E1C-EFCF-4162-A0AB-DFC6FDAE1597}">
      <dsp:nvSpPr>
        <dsp:cNvPr id="0" name=""/>
        <dsp:cNvSpPr/>
      </dsp:nvSpPr>
      <dsp:spPr>
        <a:xfrm>
          <a:off x="0" y="1757638"/>
          <a:ext cx="3785616" cy="836060"/>
        </a:xfrm>
        <a:prstGeom prst="roundRect">
          <a:avLst/>
        </a:prstGeom>
        <a:solidFill>
          <a:schemeClr val="accent1">
            <a:shade val="50000"/>
            <a:hueOff val="321995"/>
            <a:satOff val="-7842"/>
            <a:lumOff val="34317"/>
            <a:alphaOff val="0"/>
          </a:schemeClr>
        </a:solidFill>
        <a:ln w="571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Match</a:t>
          </a:r>
        </a:p>
      </dsp:txBody>
      <dsp:txXfrm>
        <a:off x="40813" y="1798451"/>
        <a:ext cx="3703990" cy="754434"/>
      </dsp:txXfrm>
    </dsp:sp>
    <dsp:sp modelId="{49CDEBD6-842E-468E-AD4B-DA7E40EE9694}">
      <dsp:nvSpPr>
        <dsp:cNvPr id="0" name=""/>
        <dsp:cNvSpPr/>
      </dsp:nvSpPr>
      <dsp:spPr>
        <a:xfrm rot="5400000">
          <a:off x="6745954" y="-311459"/>
          <a:ext cx="809306" cy="6729984"/>
        </a:xfrm>
        <a:prstGeom prst="round2SameRect">
          <a:avLst/>
        </a:prstGeom>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Higher Education </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Adult CTE</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Employer-Provided</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Other Trainings</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Adult Education &amp; Learning Providers (AEL, WIOA Title II) </a:t>
          </a:r>
        </a:p>
      </dsp:txBody>
      <dsp:txXfrm rot="-5400000">
        <a:off x="3785616" y="2688386"/>
        <a:ext cx="6690477" cy="730292"/>
      </dsp:txXfrm>
    </dsp:sp>
    <dsp:sp modelId="{A1B1E9BE-FF87-46CE-B901-8CDFD81AF280}">
      <dsp:nvSpPr>
        <dsp:cNvPr id="0" name=""/>
        <dsp:cNvSpPr/>
      </dsp:nvSpPr>
      <dsp:spPr>
        <a:xfrm>
          <a:off x="0" y="2635502"/>
          <a:ext cx="3785616" cy="836060"/>
        </a:xfrm>
        <a:prstGeom prst="roundRect">
          <a:avLst/>
        </a:prstGeom>
        <a:solidFill>
          <a:schemeClr val="accent1">
            <a:shade val="50000"/>
            <a:hueOff val="321995"/>
            <a:satOff val="-7842"/>
            <a:lumOff val="34317"/>
            <a:alphaOff val="0"/>
          </a:schemeClr>
        </a:solidFill>
        <a:ln w="381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Upskill</a:t>
          </a:r>
        </a:p>
      </dsp:txBody>
      <dsp:txXfrm>
        <a:off x="40813" y="2676315"/>
        <a:ext cx="3703990" cy="754434"/>
      </dsp:txXfrm>
    </dsp:sp>
    <dsp:sp modelId="{E53C7545-F118-4421-81DF-085AEBF0E02E}">
      <dsp:nvSpPr>
        <dsp:cNvPr id="0" name=""/>
        <dsp:cNvSpPr/>
      </dsp:nvSpPr>
      <dsp:spPr>
        <a:xfrm rot="5400000">
          <a:off x="6816183" y="566403"/>
          <a:ext cx="668848" cy="6729984"/>
        </a:xfrm>
        <a:prstGeom prst="round2SameRect">
          <a:avLst/>
        </a:prstGeom>
        <a:solidFill>
          <a:srgbClr val="4472C4">
            <a:alpha val="90000"/>
            <a:tint val="55000"/>
            <a:hueOff val="0"/>
            <a:satOff val="0"/>
            <a:lumOff val="0"/>
            <a:alphaOff val="0"/>
          </a:srgbClr>
        </a:solidFill>
        <a:ln w="12700" cap="flat" cmpd="sng" algn="ctr">
          <a:solidFill>
            <a:srgbClr val="4472C4">
              <a:alpha val="90000"/>
              <a:tint val="55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Incentives</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Workplace</a:t>
          </a:r>
        </a:p>
        <a:p>
          <a:pPr marL="57150" lvl="1" indent="-57150" algn="l" defTabSz="488950">
            <a:lnSpc>
              <a:spcPct val="90000"/>
            </a:lnSpc>
            <a:spcBef>
              <a:spcPct val="0"/>
            </a:spcBef>
            <a:spcAft>
              <a:spcPct val="15000"/>
            </a:spcAft>
            <a:buChar char="•"/>
          </a:pPr>
          <a:r>
            <a:rPr lang="en-US" sz="1100" b="1" i="0" kern="1200" baseline="0">
              <a:solidFill>
                <a:prstClr val="black">
                  <a:hueOff val="0"/>
                  <a:satOff val="0"/>
                  <a:lumOff val="0"/>
                  <a:alphaOff val="0"/>
                </a:prstClr>
              </a:solidFill>
              <a:latin typeface="Arial" panose="020B0604020202020204" pitchFamily="34" charset="0"/>
              <a:ea typeface="+mn-ea"/>
              <a:cs typeface="+mn-cs"/>
            </a:rPr>
            <a:t>Career Pathways Expansion</a:t>
          </a:r>
        </a:p>
      </dsp:txBody>
      <dsp:txXfrm rot="-5400000">
        <a:off x="3785615" y="3629621"/>
        <a:ext cx="6697334" cy="603548"/>
      </dsp:txXfrm>
    </dsp:sp>
    <dsp:sp modelId="{55EA2D71-CF7A-403D-843F-4893E0262B1D}">
      <dsp:nvSpPr>
        <dsp:cNvPr id="0" name=""/>
        <dsp:cNvSpPr/>
      </dsp:nvSpPr>
      <dsp:spPr>
        <a:xfrm>
          <a:off x="0" y="3513365"/>
          <a:ext cx="3785616" cy="83606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Retain </a:t>
          </a:r>
        </a:p>
      </dsp:txBody>
      <dsp:txXfrm>
        <a:off x="40813" y="3554178"/>
        <a:ext cx="3703990" cy="7544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F25A2D9A-F0EF-4282-BE22-74C9466F68BD}">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The Future</a:t>
          </a:r>
        </a:p>
      </dsp:txBody>
      <dsp:txXfrm>
        <a:off x="9280652" y="268718"/>
        <a:ext cx="843256" cy="562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60DF7-79F6-4BDA-8BF8-6EE3BCFA98FA}">
      <dsp:nvSpPr>
        <dsp:cNvPr id="0" name=""/>
        <dsp:cNvSpPr/>
      </dsp:nvSpPr>
      <dsp:spPr>
        <a:xfrm>
          <a:off x="7143" y="1155445"/>
          <a:ext cx="2135187" cy="310777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effectLst/>
              <a:latin typeface="Lato"/>
            </a:rPr>
            <a:t>On March 13, 2020, </a:t>
          </a:r>
          <a:r>
            <a:rPr lang="en-US" sz="1400" b="0" i="0" kern="1200">
              <a:effectLst/>
              <a:latin typeface="Lato"/>
            </a:rPr>
            <a:t>Governor Phil Scott declared a state of emergency to help ensure Vermont has all the necessary resources to respond to the COVID-19 public health emergency.</a:t>
          </a:r>
          <a:endParaRPr lang="en-US" sz="1400" kern="1200"/>
        </a:p>
      </dsp:txBody>
      <dsp:txXfrm>
        <a:off x="69680" y="1217982"/>
        <a:ext cx="2010113" cy="2982702"/>
      </dsp:txXfrm>
    </dsp:sp>
    <dsp:sp modelId="{BD0AD7BE-B9DB-4DD2-ABC9-588A112C4F4C}">
      <dsp:nvSpPr>
        <dsp:cNvPr id="0" name=""/>
        <dsp:cNvSpPr/>
      </dsp:nvSpPr>
      <dsp:spPr>
        <a:xfrm rot="9445">
          <a:off x="2363555" y="2448755"/>
          <a:ext cx="468998" cy="529526"/>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63555" y="2554467"/>
        <a:ext cx="328299" cy="317716"/>
      </dsp:txXfrm>
    </dsp:sp>
    <dsp:sp modelId="{81BCAE08-7929-46B2-B688-6051021A5C0C}">
      <dsp:nvSpPr>
        <dsp:cNvPr id="0" name=""/>
        <dsp:cNvSpPr/>
      </dsp:nvSpPr>
      <dsp:spPr>
        <a:xfrm>
          <a:off x="3027229" y="1163742"/>
          <a:ext cx="2135187" cy="3107776"/>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t>On March 24, 2020, </a:t>
          </a:r>
          <a:r>
            <a:rPr lang="en-US" sz="1700" b="0" i="0" kern="1200"/>
            <a:t>Governor Scott issued a “Stay Home, Stay Safe” order and directed the closure of in-person operations for all non-essential businesses (effective March 25-May 15, 2020).</a:t>
          </a:r>
          <a:endParaRPr lang="en-US" sz="1700" kern="1200"/>
        </a:p>
      </dsp:txBody>
      <dsp:txXfrm>
        <a:off x="3089766" y="1226279"/>
        <a:ext cx="2010113" cy="2982702"/>
      </dsp:txXfrm>
    </dsp:sp>
    <dsp:sp modelId="{BDDE93D7-3AF0-423D-B85D-06F1645B0DA6}">
      <dsp:nvSpPr>
        <dsp:cNvPr id="0" name=""/>
        <dsp:cNvSpPr/>
      </dsp:nvSpPr>
      <dsp:spPr>
        <a:xfrm rot="21590358">
          <a:off x="5368229" y="2448684"/>
          <a:ext cx="436324" cy="529526"/>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68229" y="2554773"/>
        <a:ext cx="305427" cy="317716"/>
      </dsp:txXfrm>
    </dsp:sp>
    <dsp:sp modelId="{88BFCC0F-7459-49D6-BABF-AAA56C85AA84}">
      <dsp:nvSpPr>
        <dsp:cNvPr id="0" name=""/>
        <dsp:cNvSpPr/>
      </dsp:nvSpPr>
      <dsp:spPr>
        <a:xfrm>
          <a:off x="5985668" y="1155445"/>
          <a:ext cx="2135187" cy="3107776"/>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On May 15, 2020, </a:t>
          </a:r>
          <a:r>
            <a:rPr lang="en-US" sz="1700" kern="1200"/>
            <a:t>Governor Scott signed Addendum 14, a Be Smart, Stay Safe order to extend the State of Emergency to June 15, 2020 and update previous emergency orders </a:t>
          </a:r>
          <a:r>
            <a:rPr lang="en-US" sz="1700" b="1" kern="1200"/>
            <a:t>to reflect re-openings and eased restrictions.</a:t>
          </a:r>
        </a:p>
      </dsp:txBody>
      <dsp:txXfrm>
        <a:off x="6048205" y="1217982"/>
        <a:ext cx="2010113" cy="2982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29A144CD-E117-4BB7-BE8A-3989E5F25D1D}">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5082" y="234662"/>
          <a:ext cx="1575705" cy="630282"/>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Intro</a:t>
          </a:r>
        </a:p>
      </dsp:txBody>
      <dsp:txXfrm>
        <a:off x="5082" y="234662"/>
        <a:ext cx="1418135" cy="630282"/>
      </dsp:txXfrm>
    </dsp:sp>
    <dsp:sp modelId="{2A7C7382-4C68-462B-B4DC-F786044BBE99}">
      <dsp:nvSpPr>
        <dsp:cNvPr id="0" name=""/>
        <dsp:cNvSpPr/>
      </dsp:nvSpPr>
      <dsp:spPr>
        <a:xfrm>
          <a:off x="1265647" y="234662"/>
          <a:ext cx="1575705" cy="630282"/>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Overview</a:t>
          </a:r>
        </a:p>
      </dsp:txBody>
      <dsp:txXfrm>
        <a:off x="1580788" y="234662"/>
        <a:ext cx="945423" cy="630282"/>
      </dsp:txXfrm>
    </dsp:sp>
    <dsp:sp modelId="{19D873EA-D231-4D49-8F8D-0895F5943EF7}">
      <dsp:nvSpPr>
        <dsp:cNvPr id="0" name=""/>
        <dsp:cNvSpPr/>
      </dsp:nvSpPr>
      <dsp:spPr>
        <a:xfrm>
          <a:off x="2526211"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Vision</a:t>
          </a:r>
        </a:p>
      </dsp:txBody>
      <dsp:txXfrm>
        <a:off x="2841352" y="234662"/>
        <a:ext cx="945423" cy="630282"/>
      </dsp:txXfrm>
    </dsp:sp>
    <dsp:sp modelId="{9B77EE1E-CD63-4274-8A6B-4205268179C6}">
      <dsp:nvSpPr>
        <dsp:cNvPr id="0" name=""/>
        <dsp:cNvSpPr/>
      </dsp:nvSpPr>
      <dsp:spPr>
        <a:xfrm>
          <a:off x="3786776"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Compliance</a:t>
          </a:r>
        </a:p>
      </dsp:txBody>
      <dsp:txXfrm>
        <a:off x="4101917" y="234662"/>
        <a:ext cx="945423" cy="630282"/>
      </dsp:txXfrm>
    </dsp:sp>
    <dsp:sp modelId="{EDC73C06-D31B-48D9-AB96-3B56ABE4C5E5}">
      <dsp:nvSpPr>
        <dsp:cNvPr id="0" name=""/>
        <dsp:cNvSpPr/>
      </dsp:nvSpPr>
      <dsp:spPr>
        <a:xfrm>
          <a:off x="5047340"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One-Stop</a:t>
          </a:r>
        </a:p>
      </dsp:txBody>
      <dsp:txXfrm>
        <a:off x="5362481" y="234662"/>
        <a:ext cx="945423" cy="630282"/>
      </dsp:txXfrm>
    </dsp:sp>
    <dsp:sp modelId="{1A06A89E-796C-4BB7-8B16-0D1E9E79E0D5}">
      <dsp:nvSpPr>
        <dsp:cNvPr id="0" name=""/>
        <dsp:cNvSpPr/>
      </dsp:nvSpPr>
      <dsp:spPr>
        <a:xfrm>
          <a:off x="6307905"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Network</a:t>
          </a:r>
        </a:p>
      </dsp:txBody>
      <dsp:txXfrm>
        <a:off x="6623046" y="234662"/>
        <a:ext cx="945423" cy="630282"/>
      </dsp:txXfrm>
    </dsp:sp>
    <dsp:sp modelId="{255EC600-3BFA-4195-8FCF-2CAB0D37F7DE}">
      <dsp:nvSpPr>
        <dsp:cNvPr id="0" name=""/>
        <dsp:cNvSpPr/>
      </dsp:nvSpPr>
      <dsp:spPr>
        <a:xfrm>
          <a:off x="7568469"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Comms</a:t>
          </a:r>
        </a:p>
      </dsp:txBody>
      <dsp:txXfrm>
        <a:off x="7883610" y="234662"/>
        <a:ext cx="945423" cy="630282"/>
      </dsp:txXfrm>
    </dsp:sp>
    <dsp:sp modelId="{011C7A77-A6B1-4794-8BF1-E4DE23F50070}">
      <dsp:nvSpPr>
        <dsp:cNvPr id="0" name=""/>
        <dsp:cNvSpPr/>
      </dsp:nvSpPr>
      <dsp:spPr>
        <a:xfrm>
          <a:off x="8829034" y="234662"/>
          <a:ext cx="1575705" cy="630282"/>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kern="1200" dirty="0"/>
            <a:t>The Future</a:t>
          </a:r>
        </a:p>
      </dsp:txBody>
      <dsp:txXfrm>
        <a:off x="9144175" y="234662"/>
        <a:ext cx="945423" cy="630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Vision</a:t>
          </a:r>
        </a:p>
      </dsp:txBody>
      <dsp:txXfrm>
        <a:off x="2534599" y="268718"/>
        <a:ext cx="843256" cy="562171"/>
      </dsp:txXfrm>
    </dsp:sp>
    <dsp:sp modelId="{53212066-C53C-4820-BE90-0502D810EAC5}">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2F10946A-72A8-49BE-930C-F86E5BD5C9DB}">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4BAADED5-7D34-4518-92F4-3CAB24745192}">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D4B5A5BC-DD31-4241-9661-9FC949BB463D}">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54A32-1087-480E-B442-71AD8AEA3F54}">
      <dsp:nvSpPr>
        <dsp:cNvPr id="0" name=""/>
        <dsp:cNvSpPr/>
      </dsp:nvSpPr>
      <dsp:spPr>
        <a:xfrm>
          <a:off x="4828" y="268718"/>
          <a:ext cx="1405427" cy="562171"/>
        </a:xfrm>
        <a:prstGeom prst="homePlate">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dsp:txBody>
      <dsp:txXfrm>
        <a:off x="4828" y="268718"/>
        <a:ext cx="1264884" cy="562171"/>
      </dsp:txXfrm>
    </dsp:sp>
    <dsp:sp modelId="{2A7C7382-4C68-462B-B4DC-F786044BBE99}">
      <dsp:nvSpPr>
        <dsp:cNvPr id="0" name=""/>
        <dsp:cNvSpPr/>
      </dsp:nvSpPr>
      <dsp:spPr>
        <a:xfrm>
          <a:off x="1129170"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dsp:txBody>
      <dsp:txXfrm>
        <a:off x="1410256" y="268718"/>
        <a:ext cx="843256" cy="562171"/>
      </dsp:txXfrm>
    </dsp:sp>
    <dsp:sp modelId="{19D873EA-D231-4D49-8F8D-0895F5943EF7}">
      <dsp:nvSpPr>
        <dsp:cNvPr id="0" name=""/>
        <dsp:cNvSpPr/>
      </dsp:nvSpPr>
      <dsp:spPr>
        <a:xfrm>
          <a:off x="2253513"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Vision</a:t>
          </a:r>
        </a:p>
      </dsp:txBody>
      <dsp:txXfrm>
        <a:off x="2534599" y="268718"/>
        <a:ext cx="843256" cy="562171"/>
      </dsp:txXfrm>
    </dsp:sp>
    <dsp:sp modelId="{4F6F51AF-503E-4271-B437-F2463802E1A7}">
      <dsp:nvSpPr>
        <dsp:cNvPr id="0" name=""/>
        <dsp:cNvSpPr/>
      </dsp:nvSpPr>
      <dsp:spPr>
        <a:xfrm>
          <a:off x="3377855"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Objectives</a:t>
          </a:r>
        </a:p>
      </dsp:txBody>
      <dsp:txXfrm>
        <a:off x="3658941" y="268718"/>
        <a:ext cx="843256" cy="562171"/>
      </dsp:txXfrm>
    </dsp:sp>
    <dsp:sp modelId="{9B77EE1E-CD63-4274-8A6B-4205268179C6}">
      <dsp:nvSpPr>
        <dsp:cNvPr id="0" name=""/>
        <dsp:cNvSpPr/>
      </dsp:nvSpPr>
      <dsp:spPr>
        <a:xfrm>
          <a:off x="4502197"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4783283" y="268718"/>
        <a:ext cx="843256" cy="562171"/>
      </dsp:txXfrm>
    </dsp:sp>
    <dsp:sp modelId="{EDC73C06-D31B-48D9-AB96-3B56ABE4C5E5}">
      <dsp:nvSpPr>
        <dsp:cNvPr id="0" name=""/>
        <dsp:cNvSpPr/>
      </dsp:nvSpPr>
      <dsp:spPr>
        <a:xfrm>
          <a:off x="5626539"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dsp:txBody>
      <dsp:txXfrm>
        <a:off x="5907625" y="268718"/>
        <a:ext cx="843256" cy="562171"/>
      </dsp:txXfrm>
    </dsp:sp>
    <dsp:sp modelId="{1A06A89E-796C-4BB7-8B16-0D1E9E79E0D5}">
      <dsp:nvSpPr>
        <dsp:cNvPr id="0" name=""/>
        <dsp:cNvSpPr/>
      </dsp:nvSpPr>
      <dsp:spPr>
        <a:xfrm>
          <a:off x="6750882"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Network</a:t>
          </a:r>
        </a:p>
      </dsp:txBody>
      <dsp:txXfrm>
        <a:off x="7031968" y="268718"/>
        <a:ext cx="843256" cy="562171"/>
      </dsp:txXfrm>
    </dsp:sp>
    <dsp:sp modelId="{255EC600-3BFA-4195-8FCF-2CAB0D37F7DE}">
      <dsp:nvSpPr>
        <dsp:cNvPr id="0" name=""/>
        <dsp:cNvSpPr/>
      </dsp:nvSpPr>
      <dsp:spPr>
        <a:xfrm>
          <a:off x="7875224" y="268718"/>
          <a:ext cx="1405427" cy="562171"/>
        </a:xfrm>
        <a:prstGeom prst="chevron">
          <a:avLst/>
        </a:prstGeom>
        <a:solidFill>
          <a:schemeClr val="accent6">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Comms</a:t>
          </a:r>
        </a:p>
      </dsp:txBody>
      <dsp:txXfrm>
        <a:off x="8156310" y="268718"/>
        <a:ext cx="843256" cy="562171"/>
      </dsp:txXfrm>
    </dsp:sp>
    <dsp:sp modelId="{011C7A77-A6B1-4794-8BF1-E4DE23F50070}">
      <dsp:nvSpPr>
        <dsp:cNvPr id="0" name=""/>
        <dsp:cNvSpPr/>
      </dsp:nvSpPr>
      <dsp:spPr>
        <a:xfrm>
          <a:off x="8999566" y="268718"/>
          <a:ext cx="1405427" cy="562171"/>
        </a:xfrm>
        <a:prstGeom prst="chevron">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dsp:txBody>
      <dsp:txXfrm>
        <a:off x="9280652" y="268718"/>
        <a:ext cx="843256" cy="5621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5BC5E39-1EF5-4C8E-9EBA-A3318C50DBAF}"/>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17411" name="Rectangle 3">
            <a:extLst>
              <a:ext uri="{FF2B5EF4-FFF2-40B4-BE49-F238E27FC236}">
                <a16:creationId xmlns:a16="http://schemas.microsoft.com/office/drawing/2014/main" id="{12A729EA-D5EC-4C65-9E07-F5F0AEB8F469}"/>
              </a:ext>
            </a:extLst>
          </p:cNvPr>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17412" name="Rectangle 4">
            <a:extLst>
              <a:ext uri="{FF2B5EF4-FFF2-40B4-BE49-F238E27FC236}">
                <a16:creationId xmlns:a16="http://schemas.microsoft.com/office/drawing/2014/main" id="{7CA62D76-6AF7-4B05-8387-CDD3827B14E4}"/>
              </a:ext>
            </a:extLst>
          </p:cNvPr>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17413" name="Rectangle 5">
            <a:extLst>
              <a:ext uri="{FF2B5EF4-FFF2-40B4-BE49-F238E27FC236}">
                <a16:creationId xmlns:a16="http://schemas.microsoft.com/office/drawing/2014/main" id="{B7ED6C8E-467D-4393-96DE-7EEE90EF4128}"/>
              </a:ext>
            </a:extLst>
          </p:cNvPr>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a:solidFill>
                  <a:schemeClr val="tx1"/>
                </a:solidFill>
                <a:latin typeface="Times New Roman" panose="02020603050405020304" pitchFamily="18" charset="0"/>
              </a:defRPr>
            </a:lvl1pPr>
          </a:lstStyle>
          <a:p>
            <a:pPr>
              <a:defRPr/>
            </a:pPr>
            <a:fld id="{8FE960AC-B89E-4D0B-948D-84879AAA45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D704736-631F-42D7-BDDB-AF300A1C0E71}"/>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15363" name="Rectangle 3">
            <a:extLst>
              <a:ext uri="{FF2B5EF4-FFF2-40B4-BE49-F238E27FC236}">
                <a16:creationId xmlns:a16="http://schemas.microsoft.com/office/drawing/2014/main" id="{7B1F506E-DF91-474F-81B3-26EF01F2EBA4}"/>
              </a:ext>
            </a:extLst>
          </p:cNvPr>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5124" name="Rectangle 4">
            <a:extLst>
              <a:ext uri="{FF2B5EF4-FFF2-40B4-BE49-F238E27FC236}">
                <a16:creationId xmlns:a16="http://schemas.microsoft.com/office/drawing/2014/main" id="{6D30819D-413A-48FF-83E6-EA485D59FDF8}"/>
              </a:ext>
            </a:extLst>
          </p:cNvPr>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715B77AD-4FED-405E-B3BA-DDEF322AC03E}"/>
              </a:ext>
            </a:extLst>
          </p:cNvPr>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CCACD5BA-9271-4897-A0EB-FB5C3360BD05}"/>
              </a:ext>
            </a:extLst>
          </p:cNvPr>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a:solidFill>
                  <a:schemeClr val="tx1"/>
                </a:solidFill>
                <a:latin typeface="Times New Roman" panose="02020603050405020304" pitchFamily="18" charset="0"/>
              </a:defRPr>
            </a:lvl1pPr>
          </a:lstStyle>
          <a:p>
            <a:pPr>
              <a:defRPr/>
            </a:pPr>
            <a:endParaRPr lang="en-US" altLang="en-US"/>
          </a:p>
        </p:txBody>
      </p:sp>
      <p:sp>
        <p:nvSpPr>
          <p:cNvPr id="15367" name="Rectangle 7">
            <a:extLst>
              <a:ext uri="{FF2B5EF4-FFF2-40B4-BE49-F238E27FC236}">
                <a16:creationId xmlns:a16="http://schemas.microsoft.com/office/drawing/2014/main" id="{DB41C25D-CB6C-4BFB-9DC9-C5CC7D733A5B}"/>
              </a:ext>
            </a:extLst>
          </p:cNvPr>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a:solidFill>
                  <a:schemeClr val="tx1"/>
                </a:solidFill>
                <a:latin typeface="Times New Roman" panose="02020603050405020304" pitchFamily="18" charset="0"/>
              </a:defRPr>
            </a:lvl1pPr>
          </a:lstStyle>
          <a:p>
            <a:pPr>
              <a:defRPr/>
            </a:pPr>
            <a:fld id="{AC08BCF4-CD42-4FCA-B18F-EFEB7DF0C8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08BCF4-CD42-4FCA-B18F-EFEB7DF0C8AB}" type="slidenum">
              <a:rPr lang="en-US" altLang="en-US" smtClean="0"/>
              <a:pPr>
                <a:defRPr/>
              </a:pPr>
              <a:t>1</a:t>
            </a:fld>
            <a:endParaRPr lang="en-US" altLang="en-US"/>
          </a:p>
        </p:txBody>
      </p:sp>
    </p:spTree>
    <p:extLst>
      <p:ext uri="{BB962C8B-B14F-4D97-AF65-F5344CB8AC3E}">
        <p14:creationId xmlns:p14="http://schemas.microsoft.com/office/powerpoint/2010/main" val="390776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38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2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70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1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0AF1E18-152B-414D-B85F-29C4C6B802D4}"/>
              </a:ext>
            </a:extLst>
          </p:cNvPr>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7DF73C75-CD50-4AD4-A0AB-C17A4996A1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731" name="Rectangle 2">
            <a:extLst>
              <a:ext uri="{FF2B5EF4-FFF2-40B4-BE49-F238E27FC236}">
                <a16:creationId xmlns:a16="http://schemas.microsoft.com/office/drawing/2014/main" id="{8FFBABBE-BC0E-4A93-8264-5AAB741376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2D3D004-49D1-4991-BBB3-349E797888E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49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6170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Agency of Commerce developed the COVID-19 Recovery Resource center as a one-stop web presence for businesses to access information regarding sector guidance for closures &amp; </a:t>
            </a:r>
            <a:r>
              <a:rPr lang="en-US" b="1" err="1"/>
              <a:t>reopenings</a:t>
            </a:r>
            <a:r>
              <a:rPr lang="en-US" b="1"/>
              <a:t>, and in our recovery phase – for recovery resources. This portion of our website is updated in real-time, and we encourage everyone to continue to utilize it as a resource for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43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Agency of Commerce developed the COVID-19 Recovery Resource center as a one-stop web presence for businesses to access information regarding sector guidance for closures &amp; </a:t>
            </a:r>
            <a:r>
              <a:rPr lang="en-US" b="1" err="1"/>
              <a:t>reopenings</a:t>
            </a:r>
            <a:r>
              <a:rPr lang="en-US" b="1"/>
              <a:t>, and in our recovery phase – for recovery resources. This portion of our website is updated in real-time, and we encourage everyone to continue to utilize it as a resource for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29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44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8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Agency of Commerce developed the COVID-19 Recovery Resource center as a one-stop web presence for businesses to access information regarding sector guidance for closures &amp; </a:t>
            </a:r>
            <a:r>
              <a:rPr lang="en-US" b="1" err="1"/>
              <a:t>reopenings</a:t>
            </a:r>
            <a:r>
              <a:rPr lang="en-US" b="1"/>
              <a:t>, and in our recovery phase – for recovery resources. This portion of our website is updated in real-time, and we encourage everyone to continue to utilize it as a resource for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5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17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9551-078E-409F-8A6A-547906EFA0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4BA7B-46C9-4D51-B0A0-C2FDAFD37D2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950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A6AC-A2FD-47B4-BEB5-41FEAEAC1485}"/>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A70E1-008D-481E-A2F1-E6FEB6D3AF4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75C79-6450-41C3-9ADF-6E10C0DA7378}"/>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EF7A62-55A2-4A12-9EB9-21327593BF22}"/>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a:extLst>
              <a:ext uri="{FF2B5EF4-FFF2-40B4-BE49-F238E27FC236}">
                <a16:creationId xmlns:a16="http://schemas.microsoft.com/office/drawing/2014/main" id="{C8AB8CCA-0499-4B8D-AE78-995F95B8283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E5C679-0DAE-486B-B224-A401AE741368}"/>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68068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B9CA-B7EF-4988-B04B-B9A4090F142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181657-9C88-47B2-ABBB-EFD24E7F1F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E9BDA-D3FE-4A78-9C40-7991CF527D07}"/>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a:extLst>
              <a:ext uri="{FF2B5EF4-FFF2-40B4-BE49-F238E27FC236}">
                <a16:creationId xmlns:a16="http://schemas.microsoft.com/office/drawing/2014/main" id="{8A77EBF2-894E-4C3F-B8EA-A8BAA194A6A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539B03-A952-4A31-B67D-0A92500AEE4D}"/>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85560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6E38B-D771-4742-A8C4-28DF16DF6491}"/>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CA139D-0EF5-4551-B387-4C4380305C95}"/>
              </a:ext>
            </a:extLst>
          </p:cNvPr>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7D088-32C6-41C1-8E0C-880C7B75B701}"/>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a:extLst>
              <a:ext uri="{FF2B5EF4-FFF2-40B4-BE49-F238E27FC236}">
                <a16:creationId xmlns:a16="http://schemas.microsoft.com/office/drawing/2014/main" id="{642388F3-486A-4B87-8207-1E07CB35191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0114C0-836B-410C-8854-80557E55B805}"/>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58927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94EC-C569-4CDA-9EF2-5E322010A7E6}"/>
              </a:ext>
            </a:extLst>
          </p:cNvPr>
          <p:cNvSpPr>
            <a:spLocks noGrp="1"/>
          </p:cNvSpPr>
          <p:nvPr>
            <p:ph type="title"/>
          </p:nvPr>
        </p:nvSpPr>
        <p:spPr>
          <a:xfrm>
            <a:off x="431801" y="296863"/>
            <a:ext cx="5535084" cy="323850"/>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D484A329-C068-4B51-8EEA-7793C65CC31F}"/>
              </a:ext>
            </a:extLst>
          </p:cNvPr>
          <p:cNvSpPr>
            <a:spLocks noGrp="1"/>
          </p:cNvSpPr>
          <p:nvPr>
            <p:ph type="chart" sz="half" idx="1"/>
          </p:nvPr>
        </p:nvSpPr>
        <p:spPr>
          <a:xfrm>
            <a:off x="575734" y="800101"/>
            <a:ext cx="5401733" cy="5326063"/>
          </a:xfrm>
        </p:spPr>
        <p:txBody>
          <a:bodyPr/>
          <a:lstStyle/>
          <a:p>
            <a:pPr lvl="0"/>
            <a:endParaRPr lang="en-US" noProof="0"/>
          </a:p>
        </p:txBody>
      </p:sp>
      <p:sp>
        <p:nvSpPr>
          <p:cNvPr id="4" name="Text Placeholder 3">
            <a:extLst>
              <a:ext uri="{FF2B5EF4-FFF2-40B4-BE49-F238E27FC236}">
                <a16:creationId xmlns:a16="http://schemas.microsoft.com/office/drawing/2014/main" id="{72C505F5-3D19-4726-8842-A76E80493F0A}"/>
              </a:ext>
            </a:extLst>
          </p:cNvPr>
          <p:cNvSpPr>
            <a:spLocks noGrp="1"/>
          </p:cNvSpPr>
          <p:nvPr>
            <p:ph type="body" sz="half" idx="2"/>
          </p:nvPr>
        </p:nvSpPr>
        <p:spPr>
          <a:xfrm>
            <a:off x="6180667" y="800101"/>
            <a:ext cx="5401733" cy="460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73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F597-B0CE-44CF-9D28-1F637CFD7C05}"/>
              </a:ext>
            </a:extLst>
          </p:cNvPr>
          <p:cNvSpPr>
            <a:spLocks noGrp="1"/>
          </p:cNvSpPr>
          <p:nvPr>
            <p:ph type="title"/>
          </p:nvPr>
        </p:nvSpPr>
        <p:spPr>
          <a:xfrm>
            <a:off x="431801" y="296863"/>
            <a:ext cx="5535084" cy="323850"/>
          </a:xfrm>
          <a:prstGeom prst="rect">
            <a:avLst/>
          </a:prstGeom>
        </p:spPr>
        <p:txBody>
          <a:bodyPr/>
          <a:lstStyle/>
          <a:p>
            <a:r>
              <a:rPr lang="en-US"/>
              <a:t>Click to edit Master title style</a:t>
            </a:r>
          </a:p>
        </p:txBody>
      </p:sp>
      <p:sp>
        <p:nvSpPr>
          <p:cNvPr id="3" name="Media Placeholder 2">
            <a:extLst>
              <a:ext uri="{FF2B5EF4-FFF2-40B4-BE49-F238E27FC236}">
                <a16:creationId xmlns:a16="http://schemas.microsoft.com/office/drawing/2014/main" id="{681E1052-63A3-41F3-B4FE-D527AF839F50}"/>
              </a:ext>
            </a:extLst>
          </p:cNvPr>
          <p:cNvSpPr>
            <a:spLocks noGrp="1"/>
          </p:cNvSpPr>
          <p:nvPr>
            <p:ph type="media" sz="half" idx="1"/>
          </p:nvPr>
        </p:nvSpPr>
        <p:spPr>
          <a:xfrm>
            <a:off x="575734" y="800101"/>
            <a:ext cx="5401733" cy="5326063"/>
          </a:xfrm>
        </p:spPr>
        <p:txBody>
          <a:bodyPr/>
          <a:lstStyle/>
          <a:p>
            <a:pPr lvl="0"/>
            <a:endParaRPr lang="en-US" noProof="0"/>
          </a:p>
        </p:txBody>
      </p:sp>
      <p:sp>
        <p:nvSpPr>
          <p:cNvPr id="4" name="Text Placeholder 3">
            <a:extLst>
              <a:ext uri="{FF2B5EF4-FFF2-40B4-BE49-F238E27FC236}">
                <a16:creationId xmlns:a16="http://schemas.microsoft.com/office/drawing/2014/main" id="{4B53ED70-9763-4805-B7FA-C89E7B810BC6}"/>
              </a:ext>
            </a:extLst>
          </p:cNvPr>
          <p:cNvSpPr>
            <a:spLocks noGrp="1"/>
          </p:cNvSpPr>
          <p:nvPr>
            <p:ph type="body" sz="half" idx="2"/>
          </p:nvPr>
        </p:nvSpPr>
        <p:spPr>
          <a:xfrm>
            <a:off x="6180667" y="800101"/>
            <a:ext cx="5401733" cy="5326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62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9DE1-B5BC-4347-97D8-A26918F146BE}"/>
              </a:ext>
            </a:extLst>
          </p:cNvPr>
          <p:cNvSpPr>
            <a:spLocks noGrp="1"/>
          </p:cNvSpPr>
          <p:nvPr>
            <p:ph type="title" sz="quarter"/>
          </p:nvPr>
        </p:nvSpPr>
        <p:spPr>
          <a:xfrm>
            <a:off x="431801" y="296863"/>
            <a:ext cx="5535084" cy="3238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52A42A-0898-4C8A-8559-37967826C0CB}"/>
              </a:ext>
            </a:extLst>
          </p:cNvPr>
          <p:cNvSpPr>
            <a:spLocks noGrp="1"/>
          </p:cNvSpPr>
          <p:nvPr>
            <p:ph sz="quarter" idx="1"/>
          </p:nvPr>
        </p:nvSpPr>
        <p:spPr>
          <a:xfrm>
            <a:off x="575734" y="800100"/>
            <a:ext cx="5401733" cy="258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757F7-C9C4-456E-A9E1-BFFC1E8C7A39}"/>
              </a:ext>
            </a:extLst>
          </p:cNvPr>
          <p:cNvSpPr>
            <a:spLocks noGrp="1"/>
          </p:cNvSpPr>
          <p:nvPr>
            <p:ph sz="quarter" idx="2"/>
          </p:nvPr>
        </p:nvSpPr>
        <p:spPr>
          <a:xfrm>
            <a:off x="6180667" y="800100"/>
            <a:ext cx="5401733" cy="258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BDF1267-3E28-45FD-8F77-C84FC2416E5B}"/>
              </a:ext>
            </a:extLst>
          </p:cNvPr>
          <p:cNvSpPr>
            <a:spLocks noGrp="1"/>
          </p:cNvSpPr>
          <p:nvPr>
            <p:ph sz="quarter" idx="3"/>
          </p:nvPr>
        </p:nvSpPr>
        <p:spPr>
          <a:xfrm>
            <a:off x="575734" y="3538539"/>
            <a:ext cx="5401733" cy="2587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564A118-F902-473A-8108-E81F75D97E66}"/>
              </a:ext>
            </a:extLst>
          </p:cNvPr>
          <p:cNvSpPr>
            <a:spLocks noGrp="1"/>
          </p:cNvSpPr>
          <p:nvPr>
            <p:ph sz="quarter" idx="4"/>
          </p:nvPr>
        </p:nvSpPr>
        <p:spPr>
          <a:xfrm>
            <a:off x="6180667" y="3538539"/>
            <a:ext cx="5401733" cy="2587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51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56687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47954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535201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611"/>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8986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D549-2251-49AA-BAC1-D01E1A5D5B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23CF-BB2F-4164-8598-CBD618D62F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B6046E-AF2B-4940-BA84-747F3D0625A9}"/>
              </a:ext>
            </a:extLst>
          </p:cNvPr>
          <p:cNvSpPr>
            <a:spLocks noGrp="1"/>
          </p:cNvSpPr>
          <p:nvPr>
            <p:ph type="dt" sz="half" idx="10"/>
          </p:nvPr>
        </p:nvSpPr>
        <p:spPr>
          <a:xfrm>
            <a:off x="407368" y="6492875"/>
            <a:ext cx="3174032" cy="365125"/>
          </a:xfrm>
          <a:prstGeom prst="rect">
            <a:avLst/>
          </a:prstGeom>
        </p:spPr>
        <p:txBody>
          <a:bodyPr/>
          <a:lstStyle/>
          <a:p>
            <a:fld id="{28975B02-6233-4675-B93C-4966B60F458B}" type="datetimeFigureOut">
              <a:rPr lang="en-US" smtClean="0"/>
              <a:t>10/6/2021</a:t>
            </a:fld>
            <a:endParaRPr lang="en-US"/>
          </a:p>
        </p:txBody>
      </p:sp>
      <p:sp>
        <p:nvSpPr>
          <p:cNvPr id="5" name="Footer Placeholder 4">
            <a:extLst>
              <a:ext uri="{FF2B5EF4-FFF2-40B4-BE49-F238E27FC236}">
                <a16:creationId xmlns:a16="http://schemas.microsoft.com/office/drawing/2014/main" id="{1748A789-4BB8-4778-9935-D14B12840CDE}"/>
              </a:ext>
            </a:extLst>
          </p:cNvPr>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B60628-1764-40CB-BD77-A18F39106A10}"/>
              </a:ext>
            </a:extLst>
          </p:cNvPr>
          <p:cNvSpPr>
            <a:spLocks noGrp="1"/>
          </p:cNvSpPr>
          <p:nvPr>
            <p:ph type="sldNum" sz="quarter" idx="12"/>
          </p:nvPr>
        </p:nvSpPr>
        <p:spPr>
          <a:xfrm>
            <a:off x="8610600" y="6492875"/>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355180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98903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136993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51005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921280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766888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61785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4721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rgbClr val="4E8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aphicFrame>
        <p:nvGraphicFramePr>
          <p:cNvPr id="14" name="Object 13"/>
          <p:cNvGraphicFramePr>
            <a:graphicFrameLocks noChangeAspect="1"/>
          </p:cNvGraphicFramePr>
          <p:nvPr userDrawn="1">
            <p:extLst>
              <p:ext uri="{D42A27DB-BD31-4B8C-83A1-F6EECF244321}">
                <p14:modId xmlns:p14="http://schemas.microsoft.com/office/powerpoint/2010/main" val="35095241"/>
              </p:ext>
            </p:extLst>
          </p:nvPr>
        </p:nvGraphicFramePr>
        <p:xfrm>
          <a:off x="15621" y="2059146"/>
          <a:ext cx="1485900" cy="3886200"/>
        </p:xfrm>
        <a:graphic>
          <a:graphicData uri="http://schemas.openxmlformats.org/presentationml/2006/ole">
            <mc:AlternateContent xmlns:mc="http://schemas.openxmlformats.org/markup-compatibility/2006">
              <mc:Choice xmlns:v="urn:schemas-microsoft-com:vml" Requires="v">
                <p:oleObj name="Image" r:id="rId2" imgW="1485360" imgH="3885480" progId="Photoshop.Image.13">
                  <p:embed/>
                </p:oleObj>
              </mc:Choice>
              <mc:Fallback>
                <p:oleObj name="Image" r:id="rId2" imgW="1485360" imgH="3885480" progId="Photoshop.Image.13">
                  <p:embed/>
                  <p:pic>
                    <p:nvPicPr>
                      <p:cNvPr id="14" name="Object 13"/>
                      <p:cNvPicPr/>
                      <p:nvPr/>
                    </p:nvPicPr>
                    <p:blipFill>
                      <a:blip r:embed="rId3"/>
                      <a:stretch>
                        <a:fillRect/>
                      </a:stretch>
                    </p:blipFill>
                    <p:spPr>
                      <a:xfrm>
                        <a:off x="15621" y="2059146"/>
                        <a:ext cx="1485900" cy="3886200"/>
                      </a:xfrm>
                      <a:prstGeom prst="rect">
                        <a:avLst/>
                      </a:prstGeom>
                    </p:spPr>
                  </p:pic>
                </p:oleObj>
              </mc:Fallback>
            </mc:AlternateContent>
          </a:graphicData>
        </a:graphic>
      </p:graphicFrame>
      <p:graphicFrame>
        <p:nvGraphicFramePr>
          <p:cNvPr id="15" name="Object 14"/>
          <p:cNvGraphicFramePr>
            <a:graphicFrameLocks noChangeAspect="1"/>
          </p:cNvGraphicFramePr>
          <p:nvPr userDrawn="1">
            <p:extLst>
              <p:ext uri="{D42A27DB-BD31-4B8C-83A1-F6EECF244321}">
                <p14:modId xmlns:p14="http://schemas.microsoft.com/office/powerpoint/2010/main" val="3238447253"/>
              </p:ext>
            </p:extLst>
          </p:nvPr>
        </p:nvGraphicFramePr>
        <p:xfrm>
          <a:off x="8905875" y="2059146"/>
          <a:ext cx="3286125" cy="3886200"/>
        </p:xfrm>
        <a:graphic>
          <a:graphicData uri="http://schemas.openxmlformats.org/presentationml/2006/ole">
            <mc:AlternateContent xmlns:mc="http://schemas.openxmlformats.org/markup-compatibility/2006">
              <mc:Choice xmlns:v="urn:schemas-microsoft-com:vml" Requires="v">
                <p:oleObj name="Image" r:id="rId4" imgW="3285360" imgH="3885480" progId="Photoshop.Image.13">
                  <p:embed/>
                </p:oleObj>
              </mc:Choice>
              <mc:Fallback>
                <p:oleObj name="Image" r:id="rId4" imgW="3285360" imgH="3885480" progId="Photoshop.Image.13">
                  <p:embed/>
                  <p:pic>
                    <p:nvPicPr>
                      <p:cNvPr id="15" name="Object 14"/>
                      <p:cNvPicPr/>
                      <p:nvPr/>
                    </p:nvPicPr>
                    <p:blipFill>
                      <a:blip r:embed="rId5"/>
                      <a:stretch>
                        <a:fillRect/>
                      </a:stretch>
                    </p:blipFill>
                    <p:spPr>
                      <a:xfrm>
                        <a:off x="8905875" y="2059146"/>
                        <a:ext cx="3286125" cy="3886200"/>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print">
            <a:extLst>
              <a:ext uri="{28A0092B-C50C-407E-A947-70E740481C1C}">
                <a14:useLocalDpi xmlns:a14="http://schemas.microsoft.com/office/drawing/2010/main" val="0"/>
              </a:ext>
            </a:extLst>
          </a:blip>
          <a:srcRect l="16256" r="4075"/>
          <a:stretch/>
        </p:blipFill>
        <p:spPr>
          <a:xfrm>
            <a:off x="6728079" y="2057400"/>
            <a:ext cx="2071815" cy="3886200"/>
          </a:xfrm>
          <a:prstGeom prst="rect">
            <a:avLst/>
          </a:prstGeom>
        </p:spPr>
      </p:pic>
    </p:spTree>
    <p:extLst>
      <p:ext uri="{BB962C8B-B14F-4D97-AF65-F5344CB8AC3E}">
        <p14:creationId xmlns:p14="http://schemas.microsoft.com/office/powerpoint/2010/main" val="1350481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rgbClr val="4E8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4151754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9"/>
          <p:cNvSpPr>
            <a:spLocks noGrp="1"/>
          </p:cNvSpPr>
          <p:nvPr>
            <p:ph type="dt" sz="half" idx="10"/>
          </p:nvPr>
        </p:nvSpPr>
        <p:spPr/>
        <p:txBody>
          <a:bodyPr/>
          <a:lstStyle/>
          <a:p>
            <a:fld id="{B8AE6A97-4284-448D-95AE-05F7FF90E97C}" type="datetimeFigureOut">
              <a:rPr lang="en-US" smtClean="0"/>
              <a:pPr/>
              <a:t>10/6/2021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1550909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C3AC-7765-4571-B3B2-37CEBCC1CE0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102D0F-73AF-458A-9998-8D58C7243FE6}"/>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E3CF5-B98D-46CB-8C19-E43EAB39BDAF}"/>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a:extLst>
              <a:ext uri="{FF2B5EF4-FFF2-40B4-BE49-F238E27FC236}">
                <a16:creationId xmlns:a16="http://schemas.microsoft.com/office/drawing/2014/main" id="{943F655B-1539-4726-8895-95F8ED888A1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743CD5-0904-461C-822C-ECF44522FB2F}"/>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1491850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7"/>
          <p:cNvSpPr>
            <a:spLocks noGrp="1"/>
          </p:cNvSpPr>
          <p:nvPr>
            <p:ph type="dt" sz="half" idx="10"/>
          </p:nvPr>
        </p:nvSpPr>
        <p:spPr/>
        <p:txBody>
          <a:bodyPr/>
          <a:lstStyle/>
          <a:p>
            <a:fld id="{B8AE6A97-4284-448D-95AE-05F7FF90E97C}" type="datetimeFigureOut">
              <a:rPr lang="en-US" smtClean="0"/>
              <a:pPr/>
              <a:t>10/6/2021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1491057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5" name="Title 1"/>
          <p:cNvSpPr>
            <a:spLocks noGrp="1"/>
          </p:cNvSpPr>
          <p:nvPr>
            <p:ph type="title"/>
          </p:nvPr>
        </p:nvSpPr>
        <p:spPr>
          <a:xfrm>
            <a:off x="1410026" y="276087"/>
            <a:ext cx="9371949" cy="1183566"/>
          </a:xfrm>
        </p:spPr>
        <p:txBody>
          <a:bodyPr/>
          <a:lstStyle/>
          <a:p>
            <a:r>
              <a:rPr lang="en-US"/>
              <a:t>Click to edit Master title style</a:t>
            </a:r>
            <a:endParaRPr/>
          </a:p>
        </p:txBody>
      </p:sp>
      <p:sp>
        <p:nvSpPr>
          <p:cNvPr id="6"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9"/>
          <p:cNvSpPr>
            <a:spLocks noGrp="1"/>
          </p:cNvSpPr>
          <p:nvPr>
            <p:ph type="dt" sz="half" idx="10"/>
          </p:nvPr>
        </p:nvSpPr>
        <p:spPr/>
        <p:txBody>
          <a:bodyPr/>
          <a:lstStyle/>
          <a:p>
            <a:fld id="{B8AE6A97-4284-448D-95AE-05F7FF90E97C}" type="datetimeFigureOut">
              <a:rPr lang="en-US" smtClean="0"/>
              <a:pPr/>
              <a:t>10/6/2021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3816458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9" name="Date Placeholder 8"/>
          <p:cNvSpPr>
            <a:spLocks noGrp="1"/>
          </p:cNvSpPr>
          <p:nvPr>
            <p:ph type="dt" sz="half" idx="10"/>
          </p:nvPr>
        </p:nvSpPr>
        <p:spPr/>
        <p:txBody>
          <a:bodyPr/>
          <a:lstStyle/>
          <a:p>
            <a:fld id="{B8AE6A97-4284-448D-95AE-05F7FF90E97C}" type="datetimeFigureOut">
              <a:rPr lang="en-US" smtClean="0"/>
              <a:pPr/>
              <a:t>10/6/2021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94115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AE6A97-4284-448D-95AE-05F7FF90E97C}" type="datetimeFigureOut">
              <a:rPr lang="en-US" smtClean="0"/>
              <a:pPr/>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4058988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ltGray">
          <a:xfrm>
            <a:off x="6626678" y="0"/>
            <a:ext cx="5565322" cy="5981699"/>
          </a:xfrm>
          <a:prstGeom prst="rect">
            <a:avLst/>
          </a:prstGeom>
          <a:solidFill>
            <a:srgbClr val="B854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6626679" y="919616"/>
            <a:ext cx="4155622" cy="2532888"/>
          </a:xfrm>
        </p:spPr>
        <p:txBody>
          <a:bodyPr anchor="b"/>
          <a:lstStyle>
            <a:lvl1pPr>
              <a:defRPr sz="320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B8AE6A97-4284-448D-95AE-05F7FF90E97C}" type="datetimeFigureOut">
              <a:rPr lang="en-US" smtClean="0"/>
              <a:pPr/>
              <a:t>10/6/2021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1954350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B355EF-DC0C-4F0B-959B-16525689F0A8}"/>
              </a:ext>
            </a:extLst>
          </p:cNvPr>
          <p:cNvSpPr/>
          <p:nvPr userDrawn="1"/>
        </p:nvSpPr>
        <p:spPr bwMode="ltGray">
          <a:xfrm>
            <a:off x="6626678" y="0"/>
            <a:ext cx="5565322" cy="5981699"/>
          </a:xfrm>
          <a:prstGeom prst="rect">
            <a:avLst/>
          </a:prstGeom>
          <a:solidFill>
            <a:srgbClr val="384A7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3" name="Title 1">
            <a:extLst>
              <a:ext uri="{FF2B5EF4-FFF2-40B4-BE49-F238E27FC236}">
                <a16:creationId xmlns:a16="http://schemas.microsoft.com/office/drawing/2014/main" id="{F4A8B2CC-D957-4633-A4AC-BC4F2EDA1AE6}"/>
              </a:ext>
            </a:extLst>
          </p:cNvPr>
          <p:cNvSpPr>
            <a:spLocks noGrp="1"/>
          </p:cNvSpPr>
          <p:nvPr>
            <p:ph type="title"/>
          </p:nvPr>
        </p:nvSpPr>
        <p:spPr>
          <a:xfrm>
            <a:off x="6626679" y="919616"/>
            <a:ext cx="4155622" cy="2532888"/>
          </a:xfrm>
        </p:spPr>
        <p:txBody>
          <a:bodyPr anchor="b"/>
          <a:lstStyle>
            <a:lvl1pPr>
              <a:defRPr sz="3200">
                <a:solidFill>
                  <a:schemeClr val="bg1"/>
                </a:solidFill>
              </a:defRPr>
            </a:lvl1pPr>
          </a:lstStyle>
          <a:p>
            <a:r>
              <a:rPr lang="en-US"/>
              <a:t>Click to edit Master title style</a:t>
            </a:r>
            <a:endParaRPr/>
          </a:p>
        </p:txBody>
      </p:sp>
      <p:sp>
        <p:nvSpPr>
          <p:cNvPr id="14" name="Content Placeholder 2">
            <a:extLst>
              <a:ext uri="{FF2B5EF4-FFF2-40B4-BE49-F238E27FC236}">
                <a16:creationId xmlns:a16="http://schemas.microsoft.com/office/drawing/2014/main" id="{7C214B21-90E4-4A0C-A210-286EDA66C374}"/>
              </a:ext>
            </a:extLst>
          </p:cNvPr>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Text Placeholder 3">
            <a:extLst>
              <a:ext uri="{FF2B5EF4-FFF2-40B4-BE49-F238E27FC236}">
                <a16:creationId xmlns:a16="http://schemas.microsoft.com/office/drawing/2014/main" id="{3BFFF221-53E8-4FAF-89B1-510D1BC9CE6E}"/>
              </a:ext>
            </a:extLst>
          </p:cNvPr>
          <p:cNvSpPr>
            <a:spLocks noGrp="1"/>
          </p:cNvSpPr>
          <p:nvPr>
            <p:ph type="body" sz="half" idx="2"/>
          </p:nvPr>
        </p:nvSpPr>
        <p:spPr>
          <a:xfrm>
            <a:off x="6626679" y="3446396"/>
            <a:ext cx="4155622" cy="2535303"/>
          </a:xfrm>
        </p:spPr>
        <p:txBody>
          <a:bodyPr>
            <a:norm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Date Placeholder 8">
            <a:extLst>
              <a:ext uri="{FF2B5EF4-FFF2-40B4-BE49-F238E27FC236}">
                <a16:creationId xmlns:a16="http://schemas.microsoft.com/office/drawing/2014/main" id="{6D700CA7-45AF-4BFF-87F0-2C582358D7C8}"/>
              </a:ext>
            </a:extLst>
          </p:cNvPr>
          <p:cNvSpPr>
            <a:spLocks noGrp="1"/>
          </p:cNvSpPr>
          <p:nvPr>
            <p:ph type="dt" sz="half" idx="10"/>
          </p:nvPr>
        </p:nvSpPr>
        <p:spPr>
          <a:xfrm>
            <a:off x="479267" y="6629399"/>
            <a:ext cx="878680" cy="228601"/>
          </a:xfrm>
        </p:spPr>
        <p:txBody>
          <a:bodyPr/>
          <a:lstStyle/>
          <a:p>
            <a:fld id="{B8AE6A97-4284-448D-95AE-05F7FF90E97C}" type="datetimeFigureOut">
              <a:rPr lang="en-US" smtClean="0"/>
              <a:pPr/>
              <a:t>10/6/2021</a:t>
            </a:fld>
            <a:endParaRPr lang="en-US"/>
          </a:p>
        </p:txBody>
      </p:sp>
      <p:sp>
        <p:nvSpPr>
          <p:cNvPr id="17" name="Footer Placeholder 9">
            <a:extLst>
              <a:ext uri="{FF2B5EF4-FFF2-40B4-BE49-F238E27FC236}">
                <a16:creationId xmlns:a16="http://schemas.microsoft.com/office/drawing/2014/main" id="{53F1B933-27B6-4B36-88E5-AA9ED6711D98}"/>
              </a:ext>
            </a:extLst>
          </p:cNvPr>
          <p:cNvSpPr>
            <a:spLocks noGrp="1"/>
          </p:cNvSpPr>
          <p:nvPr>
            <p:ph type="ftr" sz="quarter" idx="11"/>
          </p:nvPr>
        </p:nvSpPr>
        <p:spPr>
          <a:xfrm>
            <a:off x="1738134" y="6629399"/>
            <a:ext cx="7392988" cy="228601"/>
          </a:xfrm>
        </p:spPr>
        <p:txBody>
          <a:bodyPr/>
          <a:lstStyle/>
          <a:p>
            <a:endParaRPr lang="en-US"/>
          </a:p>
        </p:txBody>
      </p:sp>
      <p:sp>
        <p:nvSpPr>
          <p:cNvPr id="18" name="Slide Number Placeholder 10">
            <a:extLst>
              <a:ext uri="{FF2B5EF4-FFF2-40B4-BE49-F238E27FC236}">
                <a16:creationId xmlns:a16="http://schemas.microsoft.com/office/drawing/2014/main" id="{6431F400-5F23-4A4B-9FF6-E0B7F3EABA3E}"/>
              </a:ext>
            </a:extLst>
          </p:cNvPr>
          <p:cNvSpPr>
            <a:spLocks noGrp="1"/>
          </p:cNvSpPr>
          <p:nvPr>
            <p:ph type="sldNum" sz="quarter" idx="12"/>
          </p:nvPr>
        </p:nvSpPr>
        <p:spPr>
          <a:xfrm>
            <a:off x="0" y="6629399"/>
            <a:ext cx="462097" cy="228601"/>
          </a:xfrm>
        </p:spPr>
        <p:txBody>
          <a:bodyPr/>
          <a:lstStyle/>
          <a:p>
            <a:fld id="{1A488C35-8460-465C-B252-AC06F19F587E}" type="slidenum">
              <a:rPr lang="en-US" smtClean="0"/>
              <a:pPr/>
              <a:t>‹#›</a:t>
            </a:fld>
            <a:endParaRPr lang="en-US"/>
          </a:p>
        </p:txBody>
      </p:sp>
    </p:spTree>
    <p:extLst>
      <p:ext uri="{BB962C8B-B14F-4D97-AF65-F5344CB8AC3E}">
        <p14:creationId xmlns:p14="http://schemas.microsoft.com/office/powerpoint/2010/main" val="481327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3" y="0"/>
            <a:ext cx="4577362" cy="6858000"/>
          </a:xfrm>
        </p:spPr>
        <p:txBody>
          <a:bodyPr/>
          <a:lstStyle>
            <a:lvl1pPr>
              <a:defRPr/>
            </a:lvl1pPr>
          </a:lstStyle>
          <a:p>
            <a:pPr lvl="0"/>
            <a:r>
              <a:rPr lang="en-US"/>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880008" y="480469"/>
            <a:ext cx="6375133" cy="2387600"/>
          </a:xfrm>
        </p:spPr>
        <p:txBody>
          <a:bodyPr anchor="b">
            <a:normAutofit/>
          </a:bodyPr>
          <a:lstStyle>
            <a:lvl1pPr algn="l">
              <a:defRPr sz="4000">
                <a:latin typeface="Franklin Gothic Demi Cond" panose="020B0706030402020204" pitchFamily="34" charset="0"/>
              </a:defRPr>
            </a:lvl1pPr>
          </a:lstStyle>
          <a:p>
            <a:r>
              <a:rPr lang="en-US"/>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880012"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Put a subtitle here if needed.</a:t>
            </a:r>
          </a:p>
        </p:txBody>
      </p:sp>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880013" y="4530726"/>
            <a:ext cx="6375367" cy="359930"/>
          </a:xfrm>
        </p:spPr>
        <p:txBody>
          <a:bodyPr>
            <a:normAutofit/>
          </a:bodyPr>
          <a:lstStyle>
            <a:lvl1pPr>
              <a:defRPr sz="1013"/>
            </a:lvl1pPr>
          </a:lstStyle>
          <a:p>
            <a:pPr lvl="0"/>
            <a:r>
              <a:rPr lang="en-US"/>
              <a:t>Date</a:t>
            </a:r>
          </a:p>
        </p:txBody>
      </p:sp>
      <p:pic>
        <p:nvPicPr>
          <p:cNvPr id="5" name="Picture 4">
            <a:extLst>
              <a:ext uri="{FF2B5EF4-FFF2-40B4-BE49-F238E27FC236}">
                <a16:creationId xmlns:a16="http://schemas.microsoft.com/office/drawing/2014/main" id="{73CEEE23-775D-244D-BFDD-5EC3D4E01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11361" y="5930044"/>
            <a:ext cx="2110740" cy="567594"/>
          </a:xfrm>
          <a:prstGeom prst="rect">
            <a:avLst/>
          </a:prstGeom>
        </p:spPr>
      </p:pic>
    </p:spTree>
    <p:extLst>
      <p:ext uri="{BB962C8B-B14F-4D97-AF65-F5344CB8AC3E}">
        <p14:creationId xmlns:p14="http://schemas.microsoft.com/office/powerpoint/2010/main" val="121980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817678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4"/>
            <a:ext cx="10515600" cy="2852737"/>
          </a:xfrm>
        </p:spPr>
        <p:txBody>
          <a:bodyPr anchor="b">
            <a:normAutofit/>
          </a:bodyPr>
          <a:lstStyle>
            <a:lvl1pPr>
              <a:defRPr sz="4000">
                <a:solidFill>
                  <a:schemeClr val="accent1"/>
                </a:solidFill>
              </a:defRPr>
            </a:lvl1pPr>
          </a:lstStyle>
          <a:p>
            <a:r>
              <a:rPr lang="en-US"/>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9"/>
            <a:ext cx="10515600" cy="1500187"/>
          </a:xfrm>
        </p:spPr>
        <p:txBody>
          <a:bodyPr>
            <a:normAutofit/>
          </a:bodyPr>
          <a:lstStyle>
            <a:lvl1pPr marL="0" indent="0">
              <a:buNone/>
              <a:defRPr sz="2400">
                <a:solidFill>
                  <a:schemeClr val="tx1"/>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Use this slide to create a break between sections of your presentation. You can include subtext in this space if needed.</a:t>
            </a:r>
          </a:p>
        </p:txBody>
      </p:sp>
    </p:spTree>
    <p:extLst>
      <p:ext uri="{BB962C8B-B14F-4D97-AF65-F5344CB8AC3E}">
        <p14:creationId xmlns:p14="http://schemas.microsoft.com/office/powerpoint/2010/main" val="186326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267730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3835-638D-4024-A36C-1D14C0D4B281}"/>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1AE6BC-22CF-4F9A-9C69-411A87E178BE}"/>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26E5DC-6C39-4C0B-B0F4-50FDAACD0CD3}"/>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5" name="Footer Placeholder 4">
            <a:extLst>
              <a:ext uri="{FF2B5EF4-FFF2-40B4-BE49-F238E27FC236}">
                <a16:creationId xmlns:a16="http://schemas.microsoft.com/office/drawing/2014/main" id="{FE9F1DA1-FFDA-485D-AEA4-AD0D713A835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BC4EAA-6033-4198-B137-FA3CD2F328D7}"/>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3721612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676166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a:t>“Quotes can help bring a human lens to the information you’re sharing. You can use color to highlight key words that drive your key messages home. Keep the font large but don’t fill the entire slide with text. Leave some white space!”</a:t>
            </a:r>
          </a:p>
          <a:p>
            <a:pPr lvl="0"/>
            <a:endParaRPr lang="en-US"/>
          </a:p>
          <a:p>
            <a:pPr lvl="0"/>
            <a:r>
              <a:rPr lang="en-US"/>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915285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a:t>“Quotes can help bring a human lens to the information you’re sharing. You can use color to highlight key words that drive your key messages home. Keep the font large but don’t fill the entire slide with text. Leave some white space!”</a:t>
            </a:r>
          </a:p>
          <a:p>
            <a:pPr lvl="0"/>
            <a:endParaRPr lang="en-US"/>
          </a:p>
          <a:p>
            <a:pPr lvl="0"/>
            <a:r>
              <a:rPr lang="en-US"/>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p>
        </p:txBody>
      </p:sp>
    </p:spTree>
    <p:extLst>
      <p:ext uri="{BB962C8B-B14F-4D97-AF65-F5344CB8AC3E}">
        <p14:creationId xmlns:p14="http://schemas.microsoft.com/office/powerpoint/2010/main" val="274986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31"/>
            <a:ext cx="6172200" cy="4873625"/>
          </a:xfrm>
        </p:spPr>
        <p:txBody>
          <a:bodyPr>
            <a:normAutofit/>
          </a:bodyPr>
          <a:lstStyle>
            <a:lvl1pPr marL="0" indent="0">
              <a:buNone/>
              <a:defRPr sz="24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30"/>
            <a:ext cx="3932237" cy="3281363"/>
          </a:xfrm>
        </p:spPr>
        <p:txBody>
          <a:bodyPr>
            <a:normAutofit/>
          </a:bodyPr>
          <a:lstStyle>
            <a:lvl1pPr marL="0" indent="0">
              <a:buNone/>
              <a:defRPr sz="2400">
                <a:solidFill>
                  <a:schemeClr val="tx1"/>
                </a:solidFill>
              </a:defRPr>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867990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61" y="2137719"/>
            <a:ext cx="9362303" cy="1154112"/>
          </a:xfrm>
        </p:spPr>
        <p:txBody>
          <a:bodyPr/>
          <a:lstStyle>
            <a:lvl1pPr>
              <a:defRPr sz="2400"/>
            </a:lvl1pPr>
          </a:lstStyle>
          <a:p>
            <a:pPr lvl="0"/>
            <a:r>
              <a:rPr lang="en-US"/>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501" y="3420762"/>
            <a:ext cx="9362303" cy="1154112"/>
          </a:xfrm>
        </p:spPr>
        <p:txBody>
          <a:bodyPr/>
          <a:lstStyle>
            <a:lvl1pPr algn="l">
              <a:defRPr sz="2400"/>
            </a:lvl1pPr>
          </a:lstStyle>
          <a:p>
            <a:pPr lvl="0"/>
            <a:r>
              <a:rPr lang="en-US"/>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501" y="4703806"/>
            <a:ext cx="9362303" cy="1154112"/>
          </a:xfrm>
        </p:spPr>
        <p:txBody>
          <a:bodyPr>
            <a:normAutofit/>
          </a:bodyPr>
          <a:lstStyle>
            <a:lvl1pPr>
              <a:defRPr sz="2400"/>
            </a:lvl1pPr>
          </a:lstStyle>
          <a:p>
            <a:pPr lvl="0"/>
            <a:r>
              <a:rPr lang="en-US"/>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879392" y="1872426"/>
            <a:ext cx="1376817" cy="784830"/>
          </a:xfrm>
          <a:prstGeom prst="rect">
            <a:avLst/>
          </a:prstGeom>
          <a:noFill/>
        </p:spPr>
        <p:txBody>
          <a:bodyPr wrap="square" rtlCol="0">
            <a:spAutoFit/>
          </a:bodyPr>
          <a:lstStyle/>
          <a:p>
            <a:r>
              <a:rPr lang="en-US" sz="450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838204" y="3155468"/>
            <a:ext cx="1376817" cy="784830"/>
          </a:xfrm>
          <a:prstGeom prst="rect">
            <a:avLst/>
          </a:prstGeom>
          <a:noFill/>
        </p:spPr>
        <p:txBody>
          <a:bodyPr wrap="square" rtlCol="0">
            <a:spAutoFit/>
          </a:bodyPr>
          <a:lstStyle/>
          <a:p>
            <a:r>
              <a:rPr lang="en-US" sz="450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838204" y="4438513"/>
            <a:ext cx="1376817" cy="784830"/>
          </a:xfrm>
          <a:prstGeom prst="rect">
            <a:avLst/>
          </a:prstGeom>
          <a:noFill/>
        </p:spPr>
        <p:txBody>
          <a:bodyPr wrap="square" rtlCol="0">
            <a:spAutoFit/>
          </a:bodyPr>
          <a:lstStyle/>
          <a:p>
            <a:r>
              <a:rPr lang="en-US" sz="450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2022875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12192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302C32B7-3E12-480A-8F27-5D1BEE5C1B73}"/>
              </a:ext>
            </a:extLst>
          </p:cNvPr>
          <p:cNvSpPr txBox="1"/>
          <p:nvPr userDrawn="1"/>
        </p:nvSpPr>
        <p:spPr>
          <a:xfrm>
            <a:off x="4072063" y="4894350"/>
            <a:ext cx="1336589" cy="461665"/>
          </a:xfrm>
          <a:prstGeom prst="rect">
            <a:avLst/>
          </a:prstGeom>
          <a:noFill/>
        </p:spPr>
        <p:txBody>
          <a:bodyPr wrap="square" rtlCol="0">
            <a:spAutoFit/>
          </a:bodyPr>
          <a:lstStyle/>
          <a:p>
            <a:r>
              <a:rPr lang="en-US" sz="2400">
                <a:solidFill>
                  <a:schemeClr val="bg1"/>
                </a:solidFill>
                <a:latin typeface="+mj-lt"/>
              </a:rPr>
              <a:t>Email:</a:t>
            </a:r>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5408653" y="4975267"/>
            <a:ext cx="6021775" cy="439738"/>
          </a:xfrm>
        </p:spPr>
        <p:txBody>
          <a:bodyPr>
            <a:normAutofit/>
          </a:bodyPr>
          <a:lstStyle>
            <a:lvl1pPr marL="0" indent="0">
              <a:buFont typeface="Arial" panose="020B0604020202020204" pitchFamily="34" charset="0"/>
              <a:buNone/>
              <a:defRPr sz="2400">
                <a:solidFill>
                  <a:schemeClr val="bg1"/>
                </a:solidFill>
              </a:defRPr>
            </a:lvl1pPr>
            <a:lvl2pPr marL="257168" indent="0">
              <a:buNone/>
              <a:defRPr/>
            </a:lvl2pPr>
            <a:lvl3pPr marL="514338" indent="0">
              <a:buNone/>
              <a:defRPr/>
            </a:lvl3pPr>
            <a:lvl4pPr marL="771506" indent="0">
              <a:buNone/>
              <a:defRPr/>
            </a:lvl4pPr>
            <a:lvl5pPr marL="1028674" indent="0">
              <a:buNone/>
              <a:defRPr/>
            </a:lvl5pPr>
          </a:lstStyle>
          <a:p>
            <a:pPr lvl="0"/>
            <a:r>
              <a:rPr lang="en-US"/>
              <a:t>Click to edit Master text styles</a:t>
            </a:r>
          </a:p>
        </p:txBody>
      </p:sp>
      <p:sp>
        <p:nvSpPr>
          <p:cNvPr id="10" name="TextBox 9">
            <a:extLst>
              <a:ext uri="{FF2B5EF4-FFF2-40B4-BE49-F238E27FC236}">
                <a16:creationId xmlns:a16="http://schemas.microsoft.com/office/drawing/2014/main" id="{0432328D-8FB7-4D37-BB46-ABB27C092FEA}"/>
              </a:ext>
            </a:extLst>
          </p:cNvPr>
          <p:cNvSpPr txBox="1"/>
          <p:nvPr userDrawn="1"/>
        </p:nvSpPr>
        <p:spPr>
          <a:xfrm>
            <a:off x="4072060" y="5745292"/>
            <a:ext cx="1336589" cy="461665"/>
          </a:xfrm>
          <a:prstGeom prst="rect">
            <a:avLst/>
          </a:prstGeom>
          <a:noFill/>
        </p:spPr>
        <p:txBody>
          <a:bodyPr wrap="square" rtlCol="0">
            <a:spAutoFit/>
          </a:bodyPr>
          <a:lstStyle/>
          <a:p>
            <a:r>
              <a:rPr lang="en-US" sz="2400">
                <a:solidFill>
                  <a:schemeClr val="bg1"/>
                </a:solidFill>
                <a:latin typeface="+mj-lt"/>
              </a:rPr>
              <a:t>Social:</a:t>
            </a:r>
          </a:p>
        </p:txBody>
      </p:sp>
      <p:sp>
        <p:nvSpPr>
          <p:cNvPr id="15" name="TextBox 14">
            <a:extLst>
              <a:ext uri="{FF2B5EF4-FFF2-40B4-BE49-F238E27FC236}">
                <a16:creationId xmlns:a16="http://schemas.microsoft.com/office/drawing/2014/main" id="{9DE19F1C-28DA-4D54-B6D2-4056BA75B6AC}"/>
              </a:ext>
            </a:extLst>
          </p:cNvPr>
          <p:cNvSpPr txBox="1"/>
          <p:nvPr userDrawn="1"/>
        </p:nvSpPr>
        <p:spPr>
          <a:xfrm>
            <a:off x="5408653" y="5779917"/>
            <a:ext cx="6021775" cy="461665"/>
          </a:xfrm>
          <a:prstGeom prst="rect">
            <a:avLst/>
          </a:prstGeom>
          <a:noFill/>
        </p:spPr>
        <p:txBody>
          <a:bodyPr wrap="square" rtlCol="0">
            <a:spAutoFit/>
          </a:bodyPr>
          <a:lstStyle/>
          <a:p>
            <a:r>
              <a:rPr lang="en-US" sz="2400">
                <a:solidFill>
                  <a:schemeClr val="bg1"/>
                </a:solidFill>
                <a:latin typeface="+mn-lt"/>
              </a:rPr>
              <a:t>@healthvermont</a:t>
            </a:r>
          </a:p>
        </p:txBody>
      </p:sp>
      <p:sp>
        <p:nvSpPr>
          <p:cNvPr id="9" name="TextBox 8">
            <a:extLst>
              <a:ext uri="{FF2B5EF4-FFF2-40B4-BE49-F238E27FC236}">
                <a16:creationId xmlns:a16="http://schemas.microsoft.com/office/drawing/2014/main" id="{C28A37A6-290F-4516-8E5F-15010C782EE8}"/>
              </a:ext>
            </a:extLst>
          </p:cNvPr>
          <p:cNvSpPr txBox="1"/>
          <p:nvPr userDrawn="1"/>
        </p:nvSpPr>
        <p:spPr>
          <a:xfrm>
            <a:off x="4072060" y="5319821"/>
            <a:ext cx="1336589" cy="461665"/>
          </a:xfrm>
          <a:prstGeom prst="rect">
            <a:avLst/>
          </a:prstGeom>
          <a:noFill/>
        </p:spPr>
        <p:txBody>
          <a:bodyPr wrap="square" rtlCol="0">
            <a:spAutoFit/>
          </a:bodyPr>
          <a:lstStyle/>
          <a:p>
            <a:r>
              <a:rPr lang="en-US" sz="2400">
                <a:solidFill>
                  <a:schemeClr val="bg1"/>
                </a:solidFill>
                <a:latin typeface="+mj-lt"/>
              </a:rPr>
              <a:t>Web:</a:t>
            </a:r>
          </a:p>
        </p:txBody>
      </p:sp>
      <p:sp>
        <p:nvSpPr>
          <p:cNvPr id="16" name="TextBox 15">
            <a:extLst>
              <a:ext uri="{FF2B5EF4-FFF2-40B4-BE49-F238E27FC236}">
                <a16:creationId xmlns:a16="http://schemas.microsoft.com/office/drawing/2014/main" id="{C5164602-4102-4B53-9748-D020C1A48C9F}"/>
              </a:ext>
            </a:extLst>
          </p:cNvPr>
          <p:cNvSpPr txBox="1"/>
          <p:nvPr userDrawn="1"/>
        </p:nvSpPr>
        <p:spPr>
          <a:xfrm>
            <a:off x="5408653" y="5376108"/>
            <a:ext cx="6021775" cy="461665"/>
          </a:xfrm>
          <a:prstGeom prst="rect">
            <a:avLst/>
          </a:prstGeom>
          <a:noFill/>
        </p:spPr>
        <p:txBody>
          <a:bodyPr wrap="square" rtlCol="0">
            <a:spAutoFit/>
          </a:bodyPr>
          <a:lstStyle/>
          <a:p>
            <a:r>
              <a:rPr lang="en-US" sz="2400">
                <a:solidFill>
                  <a:schemeClr val="bg1"/>
                </a:solidFill>
                <a:latin typeface="+mn-lt"/>
              </a:rPr>
              <a:t>www.healthvermont.gov</a:t>
            </a:r>
          </a:p>
        </p:txBody>
      </p:sp>
      <p:sp>
        <p:nvSpPr>
          <p:cNvPr id="21" name="Title 1">
            <a:extLst>
              <a:ext uri="{FF2B5EF4-FFF2-40B4-BE49-F238E27FC236}">
                <a16:creationId xmlns:a16="http://schemas.microsoft.com/office/drawing/2014/main" id="{3E7E678B-652B-4389-9AE2-42282FFAB7B3}"/>
              </a:ext>
            </a:extLst>
          </p:cNvPr>
          <p:cNvSpPr txBox="1">
            <a:spLocks/>
          </p:cNvSpPr>
          <p:nvPr userDrawn="1"/>
        </p:nvSpPr>
        <p:spPr>
          <a:xfrm>
            <a:off x="4072060" y="2158448"/>
            <a:ext cx="3394581" cy="1325563"/>
          </a:xfrm>
          <a:prstGeom prst="rect">
            <a:avLst/>
          </a:prstGeom>
        </p:spPr>
        <p:txBody>
          <a:bodyPr vert="horz" lIns="51435" tIns="25719" rIns="51435" bIns="2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4000"/>
              <a:t>Thank you!</a:t>
            </a:r>
          </a:p>
        </p:txBody>
      </p:sp>
      <p:sp>
        <p:nvSpPr>
          <p:cNvPr id="22" name="Title 1">
            <a:extLst>
              <a:ext uri="{FF2B5EF4-FFF2-40B4-BE49-F238E27FC236}">
                <a16:creationId xmlns:a16="http://schemas.microsoft.com/office/drawing/2014/main" id="{2FE7A6EB-5248-4683-87A4-62A44C91BC0B}"/>
              </a:ext>
            </a:extLst>
          </p:cNvPr>
          <p:cNvSpPr txBox="1">
            <a:spLocks/>
          </p:cNvSpPr>
          <p:nvPr userDrawn="1"/>
        </p:nvSpPr>
        <p:spPr>
          <a:xfrm>
            <a:off x="4072061" y="3748590"/>
            <a:ext cx="8119939" cy="1325563"/>
          </a:xfrm>
          <a:prstGeom prst="rect">
            <a:avLst/>
          </a:prstGeom>
        </p:spPr>
        <p:txBody>
          <a:bodyPr vert="horz" lIns="51435" tIns="25719" rIns="51435" bIns="2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a:solidFill>
                  <a:schemeClr val="bg1"/>
                </a:solidFill>
              </a:rPr>
              <a:t>Let’s stay in touch.</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318" y="743411"/>
            <a:ext cx="2380239" cy="638661"/>
          </a:xfrm>
          <a:prstGeom prst="rect">
            <a:avLst/>
          </a:prstGeom>
        </p:spPr>
      </p:pic>
    </p:spTree>
    <p:extLst>
      <p:ext uri="{BB962C8B-B14F-4D97-AF65-F5344CB8AC3E}">
        <p14:creationId xmlns:p14="http://schemas.microsoft.com/office/powerpoint/2010/main" val="106533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EC16C2A-65CF-4B58-BA90-F0562403B433}"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A40BD-DF71-4D07-8FD3-AC0F8B84AFB1}" type="slidenum">
              <a:rPr lang="en-US" smtClean="0"/>
              <a:t>‹#›</a:t>
            </a:fld>
            <a:endParaRPr lang="en-US"/>
          </a:p>
        </p:txBody>
      </p:sp>
    </p:spTree>
    <p:extLst>
      <p:ext uri="{BB962C8B-B14F-4D97-AF65-F5344CB8AC3E}">
        <p14:creationId xmlns:p14="http://schemas.microsoft.com/office/powerpoint/2010/main" val="30325866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C58A-AC51-403D-B893-B364995D7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6BB1B-EC75-4A7B-9B65-4EF504DA5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2EEF85-E8CC-4E50-B6F1-A909792007FC}"/>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02A972EC-98FD-494A-9D81-EBFA874EB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1CAC9-FCE5-4A08-B6FF-5C686BEDE59C}"/>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1406453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3EAD-860F-4C40-A6A1-2AD182E5B1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38B32-60BB-49A0-920E-FBECC0EC3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2BAA0-1456-446F-93F5-F42AAB0F1D67}"/>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4E6CC93A-2977-41E6-A427-D3AA12D61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07103-1392-42BE-A41C-F4CA15022832}"/>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1325777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F75A-51E7-4612-A0C2-5C9F94A19A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D2196-DCC7-43AB-921F-741F4BFD1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43F539-9C86-4091-ACB1-CED8F35ED1D7}"/>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9FFA4F29-077F-4AD7-B5A7-AC95E846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CEEA2-5C00-4C1F-8630-68D622B652A1}"/>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308091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D039-D604-4EE0-9126-294AB8D8DFC8}"/>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3E5C95-EA73-4BAE-805A-62FF7C968D4E}"/>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36904-2913-42D4-BAE1-C0485B01D773}"/>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A29533-8278-40EB-8427-89A37A4BD8ED}"/>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a:extLst>
              <a:ext uri="{FF2B5EF4-FFF2-40B4-BE49-F238E27FC236}">
                <a16:creationId xmlns:a16="http://schemas.microsoft.com/office/drawing/2014/main" id="{B43DE4A8-8077-4CA9-BAB8-0CB6E2FB10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952F53-BD39-4B7E-B901-B8186964A85B}"/>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4184150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A286-9566-442C-80EB-C3D3BEC4B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A4F7F-C66D-4C94-A88F-FAB631E3F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9F85C9-A60D-488C-BCAE-34BA0E4F1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41972B-C334-4CA3-9162-31D51D9693B4}"/>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6" name="Footer Placeholder 5">
            <a:extLst>
              <a:ext uri="{FF2B5EF4-FFF2-40B4-BE49-F238E27FC236}">
                <a16:creationId xmlns:a16="http://schemas.microsoft.com/office/drawing/2014/main" id="{BE131380-DE30-4D7B-8909-6F2823D06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8A9CF-5849-4EAE-A03A-EA7A7C2F47FF}"/>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12449217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B1C9-5BD6-48DA-B612-AC1913295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4CE6E-8B95-4369-B4B5-AE2AFF4A6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E66568-4D49-4AF0-9794-4739C6375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C75478-3C10-4549-AED9-B8C3300420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FD71BD-3DAA-4BC1-A718-741B23AD8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5FF7-E279-4F9C-A064-F5A7C19767B2}"/>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8" name="Footer Placeholder 7">
            <a:extLst>
              <a:ext uri="{FF2B5EF4-FFF2-40B4-BE49-F238E27FC236}">
                <a16:creationId xmlns:a16="http://schemas.microsoft.com/office/drawing/2014/main" id="{89BF99E7-609D-4001-ABBC-254B1C20FE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B02AB-B2DE-442C-BA33-025173006B0F}"/>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4157143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E625-0691-490C-8979-B30407E25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ADA6F-B4C3-45AF-B7BD-01463D77EA0F}"/>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4" name="Footer Placeholder 3">
            <a:extLst>
              <a:ext uri="{FF2B5EF4-FFF2-40B4-BE49-F238E27FC236}">
                <a16:creationId xmlns:a16="http://schemas.microsoft.com/office/drawing/2014/main" id="{E62D28D6-27BA-4317-AD49-A1ED2F91C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31CB3-EAA8-4BEA-857C-D8E81F820CD0}"/>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438512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8ECF1-9406-4E44-A360-036CF14BE378}"/>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3" name="Footer Placeholder 2">
            <a:extLst>
              <a:ext uri="{FF2B5EF4-FFF2-40B4-BE49-F238E27FC236}">
                <a16:creationId xmlns:a16="http://schemas.microsoft.com/office/drawing/2014/main" id="{2C209E42-8CA3-4FE6-AF3E-C862A9EE4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A46302-510B-44A2-9F8B-CC0F26DE9A76}"/>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2246897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C1F9-AA2C-4080-887C-FA27B2140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2A6467-EB52-412D-9827-14F83F09F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BE2ECC-8E31-4486-AD13-08D9A5330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7FF91-DE9B-45C0-8CFF-F15FA1FDAC61}"/>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6" name="Footer Placeholder 5">
            <a:extLst>
              <a:ext uri="{FF2B5EF4-FFF2-40B4-BE49-F238E27FC236}">
                <a16:creationId xmlns:a16="http://schemas.microsoft.com/office/drawing/2014/main" id="{2CF8D155-BA65-40B0-B7F8-ACADD9957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2125A-CA25-407F-8F7B-50B066C39999}"/>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3441731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15FF-E03C-4C85-BC4C-838406881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90B264-1DB5-4E25-95D5-B328E2219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DBC462-3483-4703-AE4A-92B0B1611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56F7A-DE9E-4EF1-960F-2AE76AF3997E}"/>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6" name="Footer Placeholder 5">
            <a:extLst>
              <a:ext uri="{FF2B5EF4-FFF2-40B4-BE49-F238E27FC236}">
                <a16:creationId xmlns:a16="http://schemas.microsoft.com/office/drawing/2014/main" id="{C0F7AB16-A7D7-42F8-A462-0D00FB826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12FC5-81D2-4CEE-92AF-A443E4E37EB1}"/>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3694392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1D1E-0FD9-498B-9BB4-147F7ABAE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5D1406-2567-488C-90D7-960F77BB7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04E0B-F89D-4B69-921F-43696B2185FF}"/>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A7430D9A-3541-41FA-B747-62C1F1B2B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AA8AF-4020-4E5A-85D4-D2C3699385EB}"/>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1567326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D8CE92-9456-41DC-A8A7-F844F9ACD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B772F-AC35-45A7-B86F-61891A4EF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C0DF3-545E-46DF-9AB1-7929EAF2E649}"/>
              </a:ext>
            </a:extLst>
          </p:cNvPr>
          <p:cNvSpPr>
            <a:spLocks noGrp="1"/>
          </p:cNvSpPr>
          <p:nvPr>
            <p:ph type="dt" sz="half" idx="10"/>
          </p:nvPr>
        </p:nvSpPr>
        <p:spPr/>
        <p:txBody>
          <a:body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518DA9BB-12A3-4312-9B49-E73B8B81D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B762A-9CD5-4608-B2C8-A98DD781ADB6}"/>
              </a:ext>
            </a:extLst>
          </p:cNvPr>
          <p:cNvSpPr>
            <a:spLocks noGrp="1"/>
          </p:cNvSpPr>
          <p:nvPr>
            <p:ph type="sldNum" sz="quarter" idx="12"/>
          </p:nvPr>
        </p:nvSpPr>
        <p:spPr/>
        <p:txBody>
          <a:bodyPr/>
          <a:lstStyle/>
          <a:p>
            <a:fld id="{9772207E-DEFB-4B48-833D-DDF2F5C99510}" type="slidenum">
              <a:rPr lang="en-US" smtClean="0"/>
              <a:t>‹#›</a:t>
            </a:fld>
            <a:endParaRPr lang="en-US"/>
          </a:p>
        </p:txBody>
      </p:sp>
    </p:spTree>
    <p:extLst>
      <p:ext uri="{BB962C8B-B14F-4D97-AF65-F5344CB8AC3E}">
        <p14:creationId xmlns:p14="http://schemas.microsoft.com/office/powerpoint/2010/main" val="25731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D834-6217-4470-8445-0C741BC25F29}"/>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536AFE-DC01-4931-B025-008D2D505AC1}"/>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33BD5E-FF08-45BF-8A65-4E3E23E9078F}"/>
              </a:ext>
            </a:extLst>
          </p:cNvPr>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86DA56-4684-4EAE-B7F7-2642401362C4}"/>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64367F-7B14-4891-A259-AA636BC5698E}"/>
              </a:ext>
            </a:extLst>
          </p:cNvPr>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D75FA-7E62-4BFA-A25B-BEDA9C6D8C92}"/>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8" name="Footer Placeholder 7">
            <a:extLst>
              <a:ext uri="{FF2B5EF4-FFF2-40B4-BE49-F238E27FC236}">
                <a16:creationId xmlns:a16="http://schemas.microsoft.com/office/drawing/2014/main" id="{F535FD46-B610-4BE3-9BD5-498D13F3B37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EE7B58A-C579-40CD-A7AA-48145029DADE}"/>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12080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4AC8-D4A3-4785-A450-B3B6DDF68D6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97BA5B-9C8B-4660-B045-EF7309B7B715}"/>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4" name="Footer Placeholder 3">
            <a:extLst>
              <a:ext uri="{FF2B5EF4-FFF2-40B4-BE49-F238E27FC236}">
                <a16:creationId xmlns:a16="http://schemas.microsoft.com/office/drawing/2014/main" id="{47EBAAD1-2786-4502-981C-E111B378605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372681-BC08-4CDA-831A-D2C1CFAC8AFF}"/>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273588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7F228-2AB8-4FAC-97BC-7C938BDF19B6}"/>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3" name="Footer Placeholder 2">
            <a:extLst>
              <a:ext uri="{FF2B5EF4-FFF2-40B4-BE49-F238E27FC236}">
                <a16:creationId xmlns:a16="http://schemas.microsoft.com/office/drawing/2014/main" id="{036B99F9-A2F0-43AE-968D-C0079A1D3E9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A5B93A5-7790-49F5-9DD8-C7F7396CFF1F}"/>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1325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5FED-036F-4057-AF10-2544935DCE27}"/>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A7DCC-36B1-4FDD-A517-5DC3EDA359D5}"/>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39AC11-CCEC-4BAB-9CF4-E322A1F93439}"/>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E552D7-2E25-491A-8CF4-B8F5E01E6B7E}"/>
              </a:ext>
            </a:extLst>
          </p:cNvPr>
          <p:cNvSpPr>
            <a:spLocks noGrp="1"/>
          </p:cNvSpPr>
          <p:nvPr>
            <p:ph type="dt" sz="half" idx="10"/>
          </p:nvPr>
        </p:nvSpPr>
        <p:spPr>
          <a:xfrm>
            <a:off x="838200" y="6356351"/>
            <a:ext cx="2743200" cy="365125"/>
          </a:xfrm>
          <a:prstGeom prst="rect">
            <a:avLst/>
          </a:prstGeom>
        </p:spPr>
        <p:txBody>
          <a:bodyPr/>
          <a:lstStyle/>
          <a:p>
            <a:fld id="{28975B02-6233-4675-B93C-4966B60F458B}" type="datetimeFigureOut">
              <a:rPr lang="en-US" smtClean="0"/>
              <a:t>10/6/2021</a:t>
            </a:fld>
            <a:endParaRPr lang="en-US"/>
          </a:p>
        </p:txBody>
      </p:sp>
      <p:sp>
        <p:nvSpPr>
          <p:cNvPr id="6" name="Footer Placeholder 5">
            <a:extLst>
              <a:ext uri="{FF2B5EF4-FFF2-40B4-BE49-F238E27FC236}">
                <a16:creationId xmlns:a16="http://schemas.microsoft.com/office/drawing/2014/main" id="{2A529C20-DE92-48C4-9658-93B516B8ED5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6418B5-4E82-4901-A4A2-C727D9AEFA8C}"/>
              </a:ext>
            </a:extLst>
          </p:cNvPr>
          <p:cNvSpPr>
            <a:spLocks noGrp="1"/>
          </p:cNvSpPr>
          <p:nvPr>
            <p:ph type="sldNum" sz="quarter" idx="12"/>
          </p:nvPr>
        </p:nvSpPr>
        <p:spPr>
          <a:xfrm>
            <a:off x="8610600" y="6356351"/>
            <a:ext cx="2743200" cy="365125"/>
          </a:xfrm>
          <a:prstGeom prst="rect">
            <a:avLst/>
          </a:prstGeom>
        </p:spPr>
        <p:txBody>
          <a:bodyPr/>
          <a:lstStyle/>
          <a:p>
            <a:fld id="{D43BEADA-4261-4705-8006-A8AED28662E2}" type="slidenum">
              <a:rPr lang="en-US" smtClean="0"/>
              <a:t>‹#›</a:t>
            </a:fld>
            <a:endParaRPr lang="en-US"/>
          </a:p>
        </p:txBody>
      </p:sp>
    </p:spTree>
    <p:extLst>
      <p:ext uri="{BB962C8B-B14F-4D97-AF65-F5344CB8AC3E}">
        <p14:creationId xmlns:p14="http://schemas.microsoft.com/office/powerpoint/2010/main" val="1596029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B353AE-6FDD-4A08-8408-F2A9C14C8926}"/>
              </a:ext>
            </a:extLst>
          </p:cNvPr>
          <p:cNvSpPr txBox="1"/>
          <p:nvPr userDrawn="1"/>
        </p:nvSpPr>
        <p:spPr>
          <a:xfrm>
            <a:off x="2597998" y="-18039"/>
            <a:ext cx="4363453" cy="5617263"/>
          </a:xfrm>
          <a:prstGeom prst="rect">
            <a:avLst/>
          </a:prstGeom>
          <a:solidFill>
            <a:srgbClr val="007736"/>
          </a:solidFill>
          <a:ln>
            <a:solidFill>
              <a:srgbClr val="008000"/>
            </a:solidFill>
          </a:ln>
        </p:spPr>
        <p:txBody>
          <a:bodyPr wrap="square" rtlCol="0">
            <a:spAutoFit/>
          </a:bodyPr>
          <a:lstStyle/>
          <a:p>
            <a:endParaRPr lang="en-US"/>
          </a:p>
        </p:txBody>
      </p:sp>
      <p:pic>
        <p:nvPicPr>
          <p:cNvPr id="13" name="Picture 12">
            <a:extLst>
              <a:ext uri="{FF2B5EF4-FFF2-40B4-BE49-F238E27FC236}">
                <a16:creationId xmlns:a16="http://schemas.microsoft.com/office/drawing/2014/main" id="{2010CF7C-BA15-4C24-A383-FC6FA059D13E}"/>
              </a:ext>
            </a:extLst>
          </p:cNvPr>
          <p:cNvPicPr>
            <a:picLocks noChangeAspect="1"/>
          </p:cNvPicPr>
          <p:nvPr userDrawn="1"/>
        </p:nvPicPr>
        <p:blipFill>
          <a:blip r:embed="rId3"/>
          <a:stretch>
            <a:fillRect/>
          </a:stretch>
        </p:blipFill>
        <p:spPr>
          <a:xfrm>
            <a:off x="83332" y="1259305"/>
            <a:ext cx="2414954" cy="4348968"/>
          </a:xfrm>
          <a:prstGeom prst="rect">
            <a:avLst/>
          </a:prstGeom>
        </p:spPr>
      </p:pic>
      <p:sp>
        <p:nvSpPr>
          <p:cNvPr id="14" name="TextBox 13">
            <a:extLst>
              <a:ext uri="{FF2B5EF4-FFF2-40B4-BE49-F238E27FC236}">
                <a16:creationId xmlns:a16="http://schemas.microsoft.com/office/drawing/2014/main" id="{85B40037-E453-4454-959B-55963587A07C}"/>
              </a:ext>
            </a:extLst>
          </p:cNvPr>
          <p:cNvSpPr txBox="1"/>
          <p:nvPr userDrawn="1"/>
        </p:nvSpPr>
        <p:spPr>
          <a:xfrm rot="18409057">
            <a:off x="-358378" y="3136376"/>
            <a:ext cx="3324771" cy="584775"/>
          </a:xfrm>
          <a:prstGeom prst="rect">
            <a:avLst/>
          </a:prstGeom>
          <a:noFill/>
        </p:spPr>
        <p:txBody>
          <a:bodyPr wrap="square" rtlCol="0">
            <a:spAutoFit/>
          </a:bodyPr>
          <a:lstStyle/>
          <a:p>
            <a:pPr algn="ctr"/>
            <a:r>
              <a:rPr lang="en-US" sz="3200">
                <a:solidFill>
                  <a:schemeClr val="bg1"/>
                </a:solidFill>
              </a:rPr>
              <a:t>PHOTO</a:t>
            </a:r>
          </a:p>
        </p:txBody>
      </p:sp>
      <p:sp>
        <p:nvSpPr>
          <p:cNvPr id="15" name="TextBox 14">
            <a:extLst>
              <a:ext uri="{FF2B5EF4-FFF2-40B4-BE49-F238E27FC236}">
                <a16:creationId xmlns:a16="http://schemas.microsoft.com/office/drawing/2014/main" id="{055E8C5C-FFFE-43CA-B168-4EE5898A193F}"/>
              </a:ext>
            </a:extLst>
          </p:cNvPr>
          <p:cNvSpPr txBox="1"/>
          <p:nvPr userDrawn="1"/>
        </p:nvSpPr>
        <p:spPr>
          <a:xfrm rot="18704363">
            <a:off x="8520504" y="3184810"/>
            <a:ext cx="3686360" cy="646331"/>
          </a:xfrm>
          <a:prstGeom prst="rect">
            <a:avLst/>
          </a:prstGeom>
          <a:noFill/>
        </p:spPr>
        <p:txBody>
          <a:bodyPr wrap="square" rtlCol="0">
            <a:spAutoFit/>
          </a:bodyPr>
          <a:lstStyle/>
          <a:p>
            <a:pPr algn="ctr"/>
            <a:r>
              <a:rPr lang="en-US" sz="3600">
                <a:solidFill>
                  <a:schemeClr val="bg1"/>
                </a:solidFill>
              </a:rPr>
              <a:t>PHOTO</a:t>
            </a:r>
          </a:p>
        </p:txBody>
      </p:sp>
      <p:pic>
        <p:nvPicPr>
          <p:cNvPr id="16" name="Picture 2" descr="A close up of a logo&#10;&#10;Description generated with very high confidence">
            <a:extLst>
              <a:ext uri="{FF2B5EF4-FFF2-40B4-BE49-F238E27FC236}">
                <a16:creationId xmlns:a16="http://schemas.microsoft.com/office/drawing/2014/main" id="{24C3FDBE-91C0-4E68-AC4F-CBD63A22D4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67237" y="5723607"/>
            <a:ext cx="26019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4955EA9-88B5-4BC7-9025-877F2D3F38ED}"/>
              </a:ext>
            </a:extLst>
          </p:cNvPr>
          <p:cNvPicPr>
            <a:picLocks noChangeAspect="1"/>
          </p:cNvPicPr>
          <p:nvPr userDrawn="1"/>
        </p:nvPicPr>
        <p:blipFill>
          <a:blip r:embed="rId3"/>
          <a:stretch>
            <a:fillRect/>
          </a:stretch>
        </p:blipFill>
        <p:spPr>
          <a:xfrm>
            <a:off x="7068108" y="1249255"/>
            <a:ext cx="2435249" cy="4359018"/>
          </a:xfrm>
          <a:prstGeom prst="rect">
            <a:avLst/>
          </a:prstGeom>
        </p:spPr>
      </p:pic>
      <p:pic>
        <p:nvPicPr>
          <p:cNvPr id="18" name="Picture 17">
            <a:extLst>
              <a:ext uri="{FF2B5EF4-FFF2-40B4-BE49-F238E27FC236}">
                <a16:creationId xmlns:a16="http://schemas.microsoft.com/office/drawing/2014/main" id="{690DE59F-923B-46F7-BE9B-2D8626AEFDD3}"/>
              </a:ext>
            </a:extLst>
          </p:cNvPr>
          <p:cNvPicPr>
            <a:picLocks noChangeAspect="1"/>
          </p:cNvPicPr>
          <p:nvPr userDrawn="1"/>
        </p:nvPicPr>
        <p:blipFill>
          <a:blip r:embed="rId3"/>
          <a:stretch>
            <a:fillRect/>
          </a:stretch>
        </p:blipFill>
        <p:spPr>
          <a:xfrm>
            <a:off x="9630607" y="1240206"/>
            <a:ext cx="2435250" cy="4359018"/>
          </a:xfrm>
          <a:prstGeom prst="rect">
            <a:avLst/>
          </a:prstGeom>
        </p:spPr>
      </p:pic>
      <p:sp>
        <p:nvSpPr>
          <p:cNvPr id="19" name="TextBox 18">
            <a:extLst>
              <a:ext uri="{FF2B5EF4-FFF2-40B4-BE49-F238E27FC236}">
                <a16:creationId xmlns:a16="http://schemas.microsoft.com/office/drawing/2014/main" id="{8E5C702D-9B52-4D45-95D5-6FD2CC28A065}"/>
              </a:ext>
            </a:extLst>
          </p:cNvPr>
          <p:cNvSpPr txBox="1"/>
          <p:nvPr userDrawn="1"/>
        </p:nvSpPr>
        <p:spPr>
          <a:xfrm rot="18409057">
            <a:off x="9071259" y="3215587"/>
            <a:ext cx="3324771" cy="584775"/>
          </a:xfrm>
          <a:prstGeom prst="rect">
            <a:avLst/>
          </a:prstGeom>
          <a:noFill/>
        </p:spPr>
        <p:txBody>
          <a:bodyPr wrap="square" rtlCol="0">
            <a:spAutoFit/>
          </a:bodyPr>
          <a:lstStyle/>
          <a:p>
            <a:pPr algn="ctr"/>
            <a:r>
              <a:rPr lang="en-US" sz="3200">
                <a:solidFill>
                  <a:schemeClr val="bg1"/>
                </a:solidFill>
              </a:rPr>
              <a:t>PHOTO</a:t>
            </a:r>
          </a:p>
        </p:txBody>
      </p:sp>
      <p:sp>
        <p:nvSpPr>
          <p:cNvPr id="20" name="TextBox 19">
            <a:extLst>
              <a:ext uri="{FF2B5EF4-FFF2-40B4-BE49-F238E27FC236}">
                <a16:creationId xmlns:a16="http://schemas.microsoft.com/office/drawing/2014/main" id="{31712131-40D3-4FC0-A1B2-18A52DF1AED3}"/>
              </a:ext>
            </a:extLst>
          </p:cNvPr>
          <p:cNvSpPr txBox="1"/>
          <p:nvPr userDrawn="1"/>
        </p:nvSpPr>
        <p:spPr>
          <a:xfrm rot="18409057">
            <a:off x="6686259" y="3136377"/>
            <a:ext cx="3324771" cy="584775"/>
          </a:xfrm>
          <a:prstGeom prst="rect">
            <a:avLst/>
          </a:prstGeom>
          <a:noFill/>
        </p:spPr>
        <p:txBody>
          <a:bodyPr wrap="square" rtlCol="0">
            <a:spAutoFit/>
          </a:bodyPr>
          <a:lstStyle/>
          <a:p>
            <a:pPr algn="ctr"/>
            <a:r>
              <a:rPr lang="en-US" sz="3200">
                <a:solidFill>
                  <a:schemeClr val="bg1"/>
                </a:solidFill>
              </a:rPr>
              <a:t>PHOTO</a:t>
            </a:r>
          </a:p>
        </p:txBody>
      </p:sp>
      <p:sp>
        <p:nvSpPr>
          <p:cNvPr id="21" name="TextBox 20">
            <a:extLst>
              <a:ext uri="{FF2B5EF4-FFF2-40B4-BE49-F238E27FC236}">
                <a16:creationId xmlns:a16="http://schemas.microsoft.com/office/drawing/2014/main" id="{A417E386-A78B-4E64-AB03-A341E29FCC87}"/>
              </a:ext>
            </a:extLst>
          </p:cNvPr>
          <p:cNvSpPr txBox="1"/>
          <p:nvPr userDrawn="1"/>
        </p:nvSpPr>
        <p:spPr>
          <a:xfrm>
            <a:off x="112294" y="5949281"/>
            <a:ext cx="3139389" cy="584775"/>
          </a:xfrm>
          <a:prstGeom prst="rect">
            <a:avLst/>
          </a:prstGeom>
          <a:noFill/>
        </p:spPr>
        <p:txBody>
          <a:bodyPr wrap="square" rtlCol="0">
            <a:spAutoFit/>
          </a:bodyPr>
          <a:lstStyle/>
          <a:p>
            <a:r>
              <a:rPr lang="en-US" sz="1600"/>
              <a:t>First Name Last Name</a:t>
            </a:r>
          </a:p>
          <a:p>
            <a:r>
              <a:rPr lang="en-US" sz="1600"/>
              <a:t>Date</a:t>
            </a:r>
          </a:p>
        </p:txBody>
      </p:sp>
      <p:sp>
        <p:nvSpPr>
          <p:cNvPr id="22" name="TextBox 21">
            <a:extLst>
              <a:ext uri="{FF2B5EF4-FFF2-40B4-BE49-F238E27FC236}">
                <a16:creationId xmlns:a16="http://schemas.microsoft.com/office/drawing/2014/main" id="{30711D67-9860-425A-9C48-3C5579CE106C}"/>
              </a:ext>
            </a:extLst>
          </p:cNvPr>
          <p:cNvSpPr txBox="1"/>
          <p:nvPr userDrawn="1"/>
        </p:nvSpPr>
        <p:spPr>
          <a:xfrm>
            <a:off x="2730540" y="1268412"/>
            <a:ext cx="4409576" cy="2169825"/>
          </a:xfrm>
          <a:prstGeom prst="rect">
            <a:avLst/>
          </a:prstGeom>
          <a:noFill/>
        </p:spPr>
        <p:txBody>
          <a:bodyPr wrap="square" rtlCol="0">
            <a:spAutoFit/>
          </a:bodyPr>
          <a:lstStyle/>
          <a:p>
            <a:pPr>
              <a:lnSpc>
                <a:spcPts val="5400"/>
              </a:lnSpc>
            </a:pPr>
            <a:r>
              <a:rPr lang="en-US" sz="4800" b="1">
                <a:solidFill>
                  <a:schemeClr val="tx1"/>
                </a:solidFill>
                <a:latin typeface="Franklin Gothic Demi" panose="020B0703020102020204" pitchFamily="34" charset="0"/>
                <a:cs typeface="Arial" panose="020B0604020202020204" pitchFamily="34" charset="0"/>
              </a:rPr>
              <a:t>Vermont </a:t>
            </a:r>
            <a:r>
              <a:rPr lang="en-US" sz="4800" b="1" kern="2100" spc="200" baseline="0">
                <a:solidFill>
                  <a:schemeClr val="tx1"/>
                </a:solidFill>
                <a:latin typeface="Franklin Gothic Demi" panose="020B0703020102020204" pitchFamily="34" charset="0"/>
                <a:cs typeface="Arial" panose="020B0604020202020204" pitchFamily="34" charset="0"/>
              </a:rPr>
              <a:t>Department</a:t>
            </a:r>
            <a:br>
              <a:rPr lang="en-US" sz="4800" b="1">
                <a:solidFill>
                  <a:schemeClr val="tx1"/>
                </a:solidFill>
                <a:latin typeface="Franklin Gothic Demi" panose="020B0703020102020204" pitchFamily="34" charset="0"/>
                <a:cs typeface="Arial" panose="020B0604020202020204" pitchFamily="34" charset="0"/>
              </a:rPr>
            </a:br>
            <a:r>
              <a:rPr lang="en-US" sz="4800" b="1">
                <a:solidFill>
                  <a:schemeClr val="tx1"/>
                </a:solidFill>
                <a:latin typeface="Franklin Gothic Demi" panose="020B0703020102020204" pitchFamily="34" charset="0"/>
                <a:cs typeface="Arial" panose="020B0604020202020204" pitchFamily="34" charset="0"/>
              </a:rPr>
              <a:t>of </a:t>
            </a:r>
            <a:r>
              <a:rPr lang="en-US" sz="4800" b="1" spc="200" baseline="0">
                <a:solidFill>
                  <a:schemeClr val="tx1"/>
                </a:solidFill>
                <a:latin typeface="Franklin Gothic Demi" panose="020B0703020102020204" pitchFamily="34" charset="0"/>
                <a:cs typeface="Arial" panose="020B0604020202020204" pitchFamily="34" charset="0"/>
              </a:rPr>
              <a:t>Labor</a:t>
            </a:r>
          </a:p>
        </p:txBody>
      </p:sp>
      <p:sp>
        <p:nvSpPr>
          <p:cNvPr id="23" name="TextBox 22">
            <a:extLst>
              <a:ext uri="{FF2B5EF4-FFF2-40B4-BE49-F238E27FC236}">
                <a16:creationId xmlns:a16="http://schemas.microsoft.com/office/drawing/2014/main" id="{43C16537-9541-4024-80A5-87376E2AC8C7}"/>
              </a:ext>
            </a:extLst>
          </p:cNvPr>
          <p:cNvSpPr txBox="1"/>
          <p:nvPr userDrawn="1"/>
        </p:nvSpPr>
        <p:spPr>
          <a:xfrm>
            <a:off x="2771094" y="3563780"/>
            <a:ext cx="4021096" cy="369332"/>
          </a:xfrm>
          <a:prstGeom prst="rect">
            <a:avLst/>
          </a:prstGeom>
          <a:noFill/>
          <a:ln>
            <a:noFill/>
          </a:ln>
        </p:spPr>
        <p:txBody>
          <a:bodyPr wrap="square" rtlCol="0">
            <a:spAutoFit/>
          </a:bodyPr>
          <a:lstStyle/>
          <a:p>
            <a:r>
              <a:rPr lang="en-US" sz="1800" b="1" spc="80" baseline="0">
                <a:solidFill>
                  <a:schemeClr val="tx1"/>
                </a:solidFill>
                <a:latin typeface="Franklin Gothic Demi" panose="020B0703020102020204" pitchFamily="34" charset="0"/>
                <a:cs typeface="Arial" panose="020B0604020202020204" pitchFamily="34" charset="0"/>
              </a:rPr>
              <a:t>Workforce Development Division</a:t>
            </a:r>
          </a:p>
        </p:txBody>
      </p:sp>
      <p:sp>
        <p:nvSpPr>
          <p:cNvPr id="24" name="TextBox 23">
            <a:extLst>
              <a:ext uri="{FF2B5EF4-FFF2-40B4-BE49-F238E27FC236}">
                <a16:creationId xmlns:a16="http://schemas.microsoft.com/office/drawing/2014/main" id="{199CDE2A-5471-44D3-AF0C-280057E4132F}"/>
              </a:ext>
            </a:extLst>
          </p:cNvPr>
          <p:cNvSpPr txBox="1"/>
          <p:nvPr userDrawn="1"/>
        </p:nvSpPr>
        <p:spPr>
          <a:xfrm>
            <a:off x="2823478" y="4185773"/>
            <a:ext cx="4057151" cy="8925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i="1" spc="60" baseline="0">
                <a:solidFill>
                  <a:schemeClr val="tx1"/>
                </a:solidFill>
                <a:latin typeface="Franklin Gothic Book" panose="020B0503020102020204" pitchFamily="34" charset="0"/>
                <a:cs typeface="Arial" panose="020B0604020202020204" pitchFamily="34" charset="0"/>
              </a:rPr>
              <a:t>This is Where You Can Enter the Title of Your Presentation</a:t>
            </a:r>
          </a:p>
          <a:p>
            <a:endParaRPr lang="en-US"/>
          </a:p>
        </p:txBody>
      </p:sp>
      <p:cxnSp>
        <p:nvCxnSpPr>
          <p:cNvPr id="25" name="Straight Connector 24">
            <a:extLst>
              <a:ext uri="{FF2B5EF4-FFF2-40B4-BE49-F238E27FC236}">
                <a16:creationId xmlns:a16="http://schemas.microsoft.com/office/drawing/2014/main" id="{BE6DC6DF-9494-439B-AB6B-E6BDBEECDCFC}"/>
              </a:ext>
            </a:extLst>
          </p:cNvPr>
          <p:cNvCxnSpPr>
            <a:cxnSpLocks/>
          </p:cNvCxnSpPr>
          <p:nvPr userDrawn="1"/>
        </p:nvCxnSpPr>
        <p:spPr>
          <a:xfrm>
            <a:off x="2863813" y="3501008"/>
            <a:ext cx="39283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767" r:id="rId1"/>
  </p:sldLayoutIdLst>
  <p:txStyles>
    <p:titleStyle>
      <a:lvl1pPr algn="l" rtl="0" eaLnBrk="1" fontAlgn="base" hangingPunct="1">
        <a:lnSpc>
          <a:spcPct val="70000"/>
        </a:lnSpc>
        <a:spcBef>
          <a:spcPct val="0"/>
        </a:spcBef>
        <a:spcAft>
          <a:spcPct val="0"/>
        </a:spcAft>
        <a:defRPr sz="1200" kern="1200">
          <a:solidFill>
            <a:schemeClr val="tx1"/>
          </a:solidFill>
          <a:latin typeface="+mj-lt"/>
          <a:ea typeface="+mj-ea"/>
          <a:cs typeface="+mj-cs"/>
        </a:defRPr>
      </a:lvl1pPr>
      <a:lvl2pPr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2pPr>
      <a:lvl3pPr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3pPr>
      <a:lvl4pPr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4pPr>
      <a:lvl5pPr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5pPr>
      <a:lvl6pPr marL="457200"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6pPr>
      <a:lvl7pPr marL="914400"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7pPr>
      <a:lvl8pPr marL="1371600"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8pPr>
      <a:lvl9pPr marL="1828800" algn="l" rtl="0" eaLnBrk="1" fontAlgn="base" hangingPunct="1">
        <a:lnSpc>
          <a:spcPct val="70000"/>
        </a:lnSpc>
        <a:spcBef>
          <a:spcPct val="0"/>
        </a:spcBef>
        <a:spcAft>
          <a:spcPct val="0"/>
        </a:spcAft>
        <a:defRPr sz="1200">
          <a:solidFill>
            <a:schemeClr val="tx1"/>
          </a:solidFill>
          <a:latin typeface="Franklin Gothic Demi" panose="020B0703020102020204"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anose="05000000000000000000" pitchFamily="2" charset="2"/>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Clr>
          <a:schemeClr val="tx2"/>
        </a:buClr>
        <a:buSzPct val="65000"/>
        <a:buFont typeface="Wingdings" panose="05000000000000000000" pitchFamily="2" charset="2"/>
        <a:defRPr sz="2600" kern="1200">
          <a:solidFill>
            <a:schemeClr val="bg1"/>
          </a:solidFill>
          <a:latin typeface="+mn-lt"/>
          <a:ea typeface="+mn-ea"/>
          <a:cs typeface="+mn-cs"/>
        </a:defRPr>
      </a:lvl2pPr>
      <a:lvl3pPr marL="1143000" indent="-228600" algn="l" rtl="0" eaLnBrk="1" fontAlgn="base" hangingPunct="1">
        <a:spcBef>
          <a:spcPct val="20000"/>
        </a:spcBef>
        <a:spcAft>
          <a:spcPct val="0"/>
        </a:spcAft>
        <a:buClr>
          <a:schemeClr val="hlink"/>
        </a:buClr>
        <a:buSzPct val="65000"/>
        <a:buFont typeface="Wingdings" panose="05000000000000000000" pitchFamily="2" charset="2"/>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lr>
          <a:schemeClr val="tx2"/>
        </a:buClr>
        <a:buSzPct val="10000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lr>
          <a:schemeClr val="hlink"/>
        </a:buClr>
        <a:buSzPct val="10000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A close up of a logo&#10;&#10;Description generated with very high confidence">
            <a:extLst>
              <a:ext uri="{FF2B5EF4-FFF2-40B4-BE49-F238E27FC236}">
                <a16:creationId xmlns:a16="http://schemas.microsoft.com/office/drawing/2014/main" id="{73FF692B-F512-4597-8566-E2933136233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467237" y="5723607"/>
            <a:ext cx="2601913" cy="900113"/>
          </a:xfrm>
          <a:prstGeom prst="rect">
            <a:avLst/>
          </a:prstGeom>
          <a:solidFill>
            <a:srgbClr val="007736"/>
          </a:solidFill>
          <a:ln>
            <a:noFill/>
          </a:ln>
        </p:spPr>
      </p:pic>
      <p:sp>
        <p:nvSpPr>
          <p:cNvPr id="12" name="Rectangle 11">
            <a:extLst>
              <a:ext uri="{FF2B5EF4-FFF2-40B4-BE49-F238E27FC236}">
                <a16:creationId xmlns:a16="http://schemas.microsoft.com/office/drawing/2014/main" id="{755B3F3E-DB09-437E-9147-64505180F239}"/>
              </a:ext>
            </a:extLst>
          </p:cNvPr>
          <p:cNvSpPr/>
          <p:nvPr userDrawn="1"/>
        </p:nvSpPr>
        <p:spPr>
          <a:xfrm>
            <a:off x="0" y="6497052"/>
            <a:ext cx="8213558" cy="360947"/>
          </a:xfrm>
          <a:prstGeom prst="rect">
            <a:avLst/>
          </a:prstGeom>
          <a:solidFill>
            <a:srgbClr val="007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6EB33E-00E4-42D1-9BA1-23CB48661649}"/>
              </a:ext>
            </a:extLst>
          </p:cNvPr>
          <p:cNvSpPr/>
          <p:nvPr userDrawn="1"/>
        </p:nvSpPr>
        <p:spPr>
          <a:xfrm>
            <a:off x="8213559" y="6497052"/>
            <a:ext cx="3978442" cy="36094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6154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 id="2147483708" r:id="rId14"/>
  </p:sldLayoutIdLst>
  <p:txStyles>
    <p:titleStyle>
      <a:lvl1pPr algn="l" defTabSz="914400" rtl="0" eaLnBrk="1" latinLnBrk="0" hangingPunct="1">
        <a:lnSpc>
          <a:spcPct val="90000"/>
        </a:lnSpc>
        <a:spcBef>
          <a:spcPct val="0"/>
        </a:spcBef>
        <a:buNone/>
        <a:defRPr sz="1800" kern="1200">
          <a:solidFill>
            <a:schemeClr val="bg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descr="A close up of a logo&#10;&#10;Description generated with very high confidence">
            <a:extLst>
              <a:ext uri="{FF2B5EF4-FFF2-40B4-BE49-F238E27FC236}">
                <a16:creationId xmlns:a16="http://schemas.microsoft.com/office/drawing/2014/main" id="{4D51E28C-5E65-4CB1-8EDC-0D7CB5466BF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67237" y="5723607"/>
            <a:ext cx="2601913" cy="900113"/>
          </a:xfrm>
          <a:prstGeom prst="rect">
            <a:avLst/>
          </a:prstGeom>
          <a:solidFill>
            <a:srgbClr val="007736"/>
          </a:solidFill>
          <a:ln>
            <a:noFill/>
          </a:ln>
        </p:spPr>
      </p:pic>
      <p:sp>
        <p:nvSpPr>
          <p:cNvPr id="13" name="Rectangle 12">
            <a:extLst>
              <a:ext uri="{FF2B5EF4-FFF2-40B4-BE49-F238E27FC236}">
                <a16:creationId xmlns:a16="http://schemas.microsoft.com/office/drawing/2014/main" id="{F114FF85-052A-4909-90D1-5739242D8DF3}"/>
              </a:ext>
            </a:extLst>
          </p:cNvPr>
          <p:cNvSpPr/>
          <p:nvPr userDrawn="1"/>
        </p:nvSpPr>
        <p:spPr>
          <a:xfrm>
            <a:off x="0" y="6497052"/>
            <a:ext cx="8213558" cy="360947"/>
          </a:xfrm>
          <a:prstGeom prst="rect">
            <a:avLst/>
          </a:prstGeom>
          <a:solidFill>
            <a:srgbClr val="007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F85128-3320-41CD-8735-01EEEE41F309}"/>
              </a:ext>
            </a:extLst>
          </p:cNvPr>
          <p:cNvSpPr/>
          <p:nvPr userDrawn="1"/>
        </p:nvSpPr>
        <p:spPr>
          <a:xfrm>
            <a:off x="8213559" y="6497052"/>
            <a:ext cx="3978442" cy="36094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1934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solidFill>
            <a:srgbClr val="B85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solidFill>
            <a:srgbClr val="38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3"/>
          </p:nvPr>
        </p:nvSpPr>
        <p:spPr>
          <a:xfrm>
            <a:off x="1738134" y="6629399"/>
            <a:ext cx="7392988" cy="228601"/>
          </a:xfrm>
          <a:prstGeom prst="rect">
            <a:avLst/>
          </a:prstGeom>
        </p:spPr>
        <p:txBody>
          <a:bodyPr vert="horz" lIns="91440" tIns="45720" rIns="91440" bIns="45720" rtlCol="0" anchor="ctr"/>
          <a:lstStyle>
            <a:lvl1pPr algn="l">
              <a:defRPr sz="1000">
                <a:solidFill>
                  <a:schemeClr val="bg1"/>
                </a:solidFill>
                <a:latin typeface="Franklin Gothic Book" panose="020B0503020102020204" pitchFamily="34" charset="0"/>
              </a:defRPr>
            </a:lvl1pPr>
          </a:lstStyle>
          <a:p>
            <a:r>
              <a:rPr lang="en-US"/>
              <a:t>https://accd.vermont.gov/covid-19/economic-recovery-grants</a:t>
            </a:r>
          </a:p>
        </p:txBody>
      </p:sp>
      <p:sp>
        <p:nvSpPr>
          <p:cNvPr id="13" name="Slide Number Placeholder 12"/>
          <p:cNvSpPr>
            <a:spLocks noGrp="1"/>
          </p:cNvSpPr>
          <p:nvPr>
            <p:ph type="sldNum" sz="quarter" idx="4"/>
          </p:nvPr>
        </p:nvSpPr>
        <p:spPr>
          <a:xfrm>
            <a:off x="0" y="6629399"/>
            <a:ext cx="462097" cy="228601"/>
          </a:xfrm>
          <a:prstGeom prst="rect">
            <a:avLst/>
          </a:prstGeom>
        </p:spPr>
        <p:txBody>
          <a:bodyPr vert="horz" lIns="91440" tIns="45720" rIns="91440" bIns="45720" rtlCol="0" anchor="ctr"/>
          <a:lstStyle>
            <a:lvl1pPr algn="r">
              <a:defRPr sz="1000">
                <a:solidFill>
                  <a:schemeClr val="bg1"/>
                </a:solidFill>
                <a:latin typeface="Franklin Gothic Book" panose="020B0503020102020204" pitchFamily="34" charset="0"/>
              </a:defRPr>
            </a:lvl1pPr>
          </a:lstStyle>
          <a:p>
            <a:fld id="{1A488C35-8460-465C-B252-AC06F19F587E}" type="slidenum">
              <a:rPr lang="en-US" smtClean="0"/>
              <a:pPr/>
              <a:t>‹#›</a:t>
            </a:fld>
            <a:endParaRPr lang="en-US"/>
          </a:p>
        </p:txBody>
      </p:sp>
      <p:sp>
        <p:nvSpPr>
          <p:cNvPr id="14" name="Date Placeholder 13"/>
          <p:cNvSpPr>
            <a:spLocks noGrp="1"/>
          </p:cNvSpPr>
          <p:nvPr>
            <p:ph type="dt" sz="half" idx="2"/>
          </p:nvPr>
        </p:nvSpPr>
        <p:spPr>
          <a:xfrm>
            <a:off x="479267" y="6629399"/>
            <a:ext cx="878680" cy="228601"/>
          </a:xfrm>
          <a:prstGeom prst="rect">
            <a:avLst/>
          </a:prstGeom>
        </p:spPr>
        <p:txBody>
          <a:bodyPr vert="horz" lIns="91440" tIns="45720" rIns="91440" bIns="45720" rtlCol="0" anchor="ctr"/>
          <a:lstStyle>
            <a:lvl1pPr algn="r">
              <a:defRPr sz="900">
                <a:solidFill>
                  <a:schemeClr val="bg1"/>
                </a:solidFill>
                <a:latin typeface="Franklin Gothic Book" panose="020B0503020102020204" pitchFamily="34" charset="0"/>
              </a:defRPr>
            </a:lvl1pPr>
          </a:lstStyle>
          <a:p>
            <a:r>
              <a:rPr lang="en-US"/>
              <a:t>July 2020</a:t>
            </a:r>
          </a:p>
        </p:txBody>
      </p:sp>
    </p:spTree>
    <p:extLst>
      <p:ext uri="{BB962C8B-B14F-4D97-AF65-F5344CB8AC3E}">
        <p14:creationId xmlns:p14="http://schemas.microsoft.com/office/powerpoint/2010/main" val="34860504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400" kern="1200">
          <a:solidFill>
            <a:srgbClr val="007934"/>
          </a:solidFill>
          <a:latin typeface="Franklin Gothic Book" panose="020B0503020102020204" pitchFamily="34" charset="0"/>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Franklin Gothic Book" panose="020B0503020102020204" pitchFamily="34" charset="0"/>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6"/>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5714190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68" r:id="rId11"/>
  </p:sldLayoutIdLst>
  <p:hf hdr="0" dt="0"/>
  <p:txStyles>
    <p:titleStyle>
      <a:lvl1pPr algn="l" defTabSz="514338"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38"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DE7A3-EFE2-4ED5-BFA9-B37A7A8BF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04537-CCA2-4DCE-95BD-797329ABC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D77DF-960F-4C3C-BFF0-E78385AA1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F9E89-8CB9-42C5-BDFD-2078B7A1AFF9}" type="datetimeFigureOut">
              <a:rPr lang="en-US" smtClean="0"/>
              <a:t>10/6/2021</a:t>
            </a:fld>
            <a:endParaRPr lang="en-US"/>
          </a:p>
        </p:txBody>
      </p:sp>
      <p:sp>
        <p:nvSpPr>
          <p:cNvPr id="5" name="Footer Placeholder 4">
            <a:extLst>
              <a:ext uri="{FF2B5EF4-FFF2-40B4-BE49-F238E27FC236}">
                <a16:creationId xmlns:a16="http://schemas.microsoft.com/office/drawing/2014/main" id="{29C672EA-4010-457A-9747-C72B2B0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13BB38-D3D9-4073-A67F-39DFB3D30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2207E-DEFB-4B48-833D-DDF2F5C99510}" type="slidenum">
              <a:rPr lang="en-US" smtClean="0"/>
              <a:t>‹#›</a:t>
            </a:fld>
            <a:endParaRPr lang="en-US"/>
          </a:p>
        </p:txBody>
      </p:sp>
    </p:spTree>
    <p:extLst>
      <p:ext uri="{BB962C8B-B14F-4D97-AF65-F5344CB8AC3E}">
        <p14:creationId xmlns:p14="http://schemas.microsoft.com/office/powerpoint/2010/main" val="5092567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hyperlink" Target="https://accd.vermont.gov/sites/accdnew/files/documents/Final%20ACCD%2BTAX%20Economic%20Recovery%20Grant%20Programs%20Report%20-%202021-03-31.pdf"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hyperlink" Target="https://accd.vermont.gov/sites/accdnew/files/documents/About/accd/COVID19/Restart%20Technical%20Assistance%20Program%20Report%20final.pdf"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hyperlink" Target="https://accd.vermont.gov/covid-19/economic-recovery-bridge-program"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hyperlink" Target="https://accd.vermont.gov/economic-development/funding-incentives/capitalinvestmentgrant" TargetMode="Externa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hyperlink" Target="https://thinkvermont.com/wp-content/uploads/2021/08/Worker-Relocation-Grant-Program-FAQs.pdf"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hyperlink" Target="mailto:Kristen.ziter@vermont.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ccd.vermont.gov/sites/accdnew/files/documents/Remote%20Worker%20Report%20Oct%202020.pdf"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hyperlink" Target="https://accd.vermont.gov/sites/accdnew/files/documents/2020%20New%20Worker%20Relocation%20Grant%20Program%20Report.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jfif"/><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46CA-F5BD-48C2-B0F2-F2B545E1DAE5}"/>
              </a:ext>
            </a:extLst>
          </p:cNvPr>
          <p:cNvSpPr>
            <a:spLocks noGrp="1"/>
          </p:cNvSpPr>
          <p:nvPr>
            <p:ph type="ctrTitle"/>
          </p:nvPr>
        </p:nvSpPr>
        <p:spPr>
          <a:xfrm>
            <a:off x="1066800" y="2895600"/>
            <a:ext cx="10287000" cy="2387600"/>
          </a:xfrm>
        </p:spPr>
        <p:txBody>
          <a:bodyPr>
            <a:normAutofit fontScale="90000"/>
          </a:bodyPr>
          <a:lstStyle/>
          <a:p>
            <a:r>
              <a:rPr lang="en-US" sz="6700" b="1">
                <a:solidFill>
                  <a:srgbClr val="007736"/>
                </a:solidFill>
                <a:latin typeface="+mn-lt"/>
              </a:rPr>
              <a:t>Economic Update</a:t>
            </a:r>
            <a:br>
              <a:rPr lang="en-US" sz="6700" b="1">
                <a:solidFill>
                  <a:srgbClr val="007736"/>
                </a:solidFill>
                <a:latin typeface="+mn-lt"/>
              </a:rPr>
            </a:br>
            <a:r>
              <a:rPr lang="en-US" sz="7200">
                <a:solidFill>
                  <a:srgbClr val="007736"/>
                </a:solidFill>
              </a:rPr>
              <a:t>Statewide Workforce </a:t>
            </a:r>
            <a:br>
              <a:rPr lang="en-US" sz="7200">
                <a:solidFill>
                  <a:srgbClr val="007736"/>
                </a:solidFill>
              </a:rPr>
            </a:br>
            <a:r>
              <a:rPr lang="en-US" sz="7200">
                <a:solidFill>
                  <a:srgbClr val="007736"/>
                </a:solidFill>
              </a:rPr>
              <a:t>Development Board</a:t>
            </a:r>
            <a:br>
              <a:rPr lang="en-US">
                <a:solidFill>
                  <a:srgbClr val="007736"/>
                </a:solidFill>
              </a:rPr>
            </a:br>
            <a:r>
              <a:rPr lang="en-US" b="1">
                <a:solidFill>
                  <a:srgbClr val="007736"/>
                </a:solidFill>
              </a:rPr>
              <a:t>Oct 2021</a:t>
            </a:r>
            <a:br>
              <a:rPr lang="en-US">
                <a:solidFill>
                  <a:srgbClr val="007736"/>
                </a:solidFill>
                <a:latin typeface="+mn-lt"/>
              </a:rPr>
            </a:br>
            <a:br>
              <a:rPr lang="en-US" b="1">
                <a:solidFill>
                  <a:srgbClr val="007736"/>
                </a:solidFill>
                <a:latin typeface="+mn-lt"/>
              </a:rPr>
            </a:br>
            <a:endParaRPr lang="en-US"/>
          </a:p>
        </p:txBody>
      </p:sp>
      <p:sp>
        <p:nvSpPr>
          <p:cNvPr id="7" name="Subtitle 2">
            <a:extLst>
              <a:ext uri="{FF2B5EF4-FFF2-40B4-BE49-F238E27FC236}">
                <a16:creationId xmlns:a16="http://schemas.microsoft.com/office/drawing/2014/main" id="{D58C9365-B4CA-4F75-A5B7-05689CCB5178}"/>
              </a:ext>
            </a:extLst>
          </p:cNvPr>
          <p:cNvSpPr txBox="1">
            <a:spLocks/>
          </p:cNvSpPr>
          <p:nvPr/>
        </p:nvSpPr>
        <p:spPr>
          <a:xfrm>
            <a:off x="4943872" y="4041068"/>
            <a:ext cx="7086600" cy="18288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chemeClr val="bg2">
                    <a:lumMod val="50000"/>
                  </a:schemeClr>
                </a:solidFill>
                <a:effectLst/>
                <a:uLnTx/>
                <a:uFillTx/>
                <a:latin typeface="Calibri"/>
                <a:ea typeface="+mn-ea"/>
                <a:cs typeface="+mn-cs"/>
              </a:rPr>
              <a:t>Mathew Barewicz</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Calibri"/>
                <a:ea typeface="+mn-ea"/>
                <a:cs typeface="+mn-cs"/>
              </a:rPr>
              <a:t>Economic &amp; Labor Market Information Division</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Calibri"/>
                <a:ea typeface="+mn-ea"/>
                <a:cs typeface="+mn-cs"/>
              </a:rPr>
              <a:t>Vermont Department of Labor</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Calibri"/>
                <a:ea typeface="+mn-ea"/>
                <a:cs typeface="+mn-cs"/>
              </a:rPr>
              <a:t>802.828.4153</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a:solidFill>
                  <a:schemeClr val="bg2">
                    <a:lumMod val="50000"/>
                  </a:schemeClr>
                </a:solidFill>
                <a:latin typeface="Calibri"/>
              </a:rPr>
              <a:t>M</a:t>
            </a:r>
            <a:r>
              <a:rPr kumimoji="0" lang="en-US" sz="2400" b="0" i="0" u="none" strike="noStrike" kern="1200" cap="none" spc="0" normalizeH="0" baseline="0" noProof="0">
                <a:ln>
                  <a:noFill/>
                </a:ln>
                <a:solidFill>
                  <a:schemeClr val="bg2">
                    <a:lumMod val="50000"/>
                  </a:schemeClr>
                </a:solidFill>
                <a:effectLst/>
                <a:uLnTx/>
                <a:uFillTx/>
                <a:latin typeface="Calibri"/>
                <a:ea typeface="+mn-ea"/>
                <a:cs typeface="+mn-cs"/>
              </a:rPr>
              <a:t>athew.Barewicz@vermont.gov</a:t>
            </a:r>
          </a:p>
        </p:txBody>
      </p:sp>
    </p:spTree>
    <p:extLst>
      <p:ext uri="{BB962C8B-B14F-4D97-AF65-F5344CB8AC3E}">
        <p14:creationId xmlns:p14="http://schemas.microsoft.com/office/powerpoint/2010/main" val="2394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Industry of Note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5" name="Content Placeholder 4">
            <a:extLst>
              <a:ext uri="{FF2B5EF4-FFF2-40B4-BE49-F238E27FC236}">
                <a16:creationId xmlns:a16="http://schemas.microsoft.com/office/drawing/2014/main" id="{1CD6BA86-103F-4B69-8C5B-AD2404D4B47D}"/>
              </a:ext>
            </a:extLst>
          </p:cNvPr>
          <p:cNvPicPr>
            <a:picLocks noGrp="1" noChangeAspect="1"/>
          </p:cNvPicPr>
          <p:nvPr>
            <p:ph idx="1"/>
          </p:nvPr>
        </p:nvPicPr>
        <p:blipFill>
          <a:blip r:embed="rId2"/>
          <a:stretch>
            <a:fillRect/>
          </a:stretch>
        </p:blipFill>
        <p:spPr>
          <a:xfrm>
            <a:off x="725006" y="762000"/>
            <a:ext cx="9248237" cy="5189538"/>
          </a:xfrm>
          <a:prstGeom prst="rect">
            <a:avLst/>
          </a:prstGeom>
        </p:spPr>
      </p:pic>
    </p:spTree>
    <p:extLst>
      <p:ext uri="{BB962C8B-B14F-4D97-AF65-F5344CB8AC3E}">
        <p14:creationId xmlns:p14="http://schemas.microsoft.com/office/powerpoint/2010/main" val="326625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Industry of Note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3" name="Content Placeholder 2">
            <a:extLst>
              <a:ext uri="{FF2B5EF4-FFF2-40B4-BE49-F238E27FC236}">
                <a16:creationId xmlns:a16="http://schemas.microsoft.com/office/drawing/2014/main" id="{3394967A-9F2B-4674-A5E3-6B2425014D47}"/>
              </a:ext>
            </a:extLst>
          </p:cNvPr>
          <p:cNvPicPr>
            <a:picLocks noGrp="1" noChangeAspect="1"/>
          </p:cNvPicPr>
          <p:nvPr>
            <p:ph idx="1"/>
          </p:nvPr>
        </p:nvPicPr>
        <p:blipFill>
          <a:blip r:embed="rId2"/>
          <a:stretch>
            <a:fillRect/>
          </a:stretch>
        </p:blipFill>
        <p:spPr>
          <a:xfrm>
            <a:off x="433687" y="685800"/>
            <a:ext cx="9439021" cy="5296594"/>
          </a:xfrm>
          <a:prstGeom prst="rect">
            <a:avLst/>
          </a:prstGeom>
        </p:spPr>
      </p:pic>
    </p:spTree>
    <p:extLst>
      <p:ext uri="{BB962C8B-B14F-4D97-AF65-F5344CB8AC3E}">
        <p14:creationId xmlns:p14="http://schemas.microsoft.com/office/powerpoint/2010/main" val="2321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Industry of Note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3" name="Content Placeholder 2">
            <a:extLst>
              <a:ext uri="{FF2B5EF4-FFF2-40B4-BE49-F238E27FC236}">
                <a16:creationId xmlns:a16="http://schemas.microsoft.com/office/drawing/2014/main" id="{7784277B-C65B-4007-B329-B2FDE6483B3D}"/>
              </a:ext>
            </a:extLst>
          </p:cNvPr>
          <p:cNvPicPr>
            <a:picLocks noGrp="1" noChangeAspect="1"/>
          </p:cNvPicPr>
          <p:nvPr>
            <p:ph idx="1"/>
          </p:nvPr>
        </p:nvPicPr>
        <p:blipFill>
          <a:blip r:embed="rId2"/>
          <a:stretch>
            <a:fillRect/>
          </a:stretch>
        </p:blipFill>
        <p:spPr>
          <a:xfrm>
            <a:off x="609600" y="701637"/>
            <a:ext cx="9296399" cy="5216563"/>
          </a:xfrm>
          <a:prstGeom prst="rect">
            <a:avLst/>
          </a:prstGeom>
        </p:spPr>
      </p:pic>
    </p:spTree>
    <p:extLst>
      <p:ext uri="{BB962C8B-B14F-4D97-AF65-F5344CB8AC3E}">
        <p14:creationId xmlns:p14="http://schemas.microsoft.com/office/powerpoint/2010/main" val="363683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Industry of Note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3" name="Content Placeholder 2">
            <a:extLst>
              <a:ext uri="{FF2B5EF4-FFF2-40B4-BE49-F238E27FC236}">
                <a16:creationId xmlns:a16="http://schemas.microsoft.com/office/drawing/2014/main" id="{9A9111AE-71D8-431A-B8E7-17DEE8FE62E1}"/>
              </a:ext>
            </a:extLst>
          </p:cNvPr>
          <p:cNvPicPr>
            <a:picLocks noGrp="1" noChangeAspect="1"/>
          </p:cNvPicPr>
          <p:nvPr>
            <p:ph idx="1"/>
          </p:nvPr>
        </p:nvPicPr>
        <p:blipFill>
          <a:blip r:embed="rId2"/>
          <a:stretch>
            <a:fillRect/>
          </a:stretch>
        </p:blipFill>
        <p:spPr>
          <a:xfrm>
            <a:off x="589212" y="685800"/>
            <a:ext cx="9384032" cy="5265738"/>
          </a:xfrm>
          <a:prstGeom prst="rect">
            <a:avLst/>
          </a:prstGeom>
        </p:spPr>
      </p:pic>
    </p:spTree>
    <p:extLst>
      <p:ext uri="{BB962C8B-B14F-4D97-AF65-F5344CB8AC3E}">
        <p14:creationId xmlns:p14="http://schemas.microsoft.com/office/powerpoint/2010/main" val="427796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Industry of Note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3" name="Content Placeholder 2">
            <a:extLst>
              <a:ext uri="{FF2B5EF4-FFF2-40B4-BE49-F238E27FC236}">
                <a16:creationId xmlns:a16="http://schemas.microsoft.com/office/drawing/2014/main" id="{8416C868-89AE-4A23-B847-111B186D9D95}"/>
              </a:ext>
            </a:extLst>
          </p:cNvPr>
          <p:cNvPicPr>
            <a:picLocks noGrp="1" noChangeAspect="1"/>
          </p:cNvPicPr>
          <p:nvPr>
            <p:ph idx="1"/>
          </p:nvPr>
        </p:nvPicPr>
        <p:blipFill>
          <a:blip r:embed="rId2"/>
          <a:stretch>
            <a:fillRect/>
          </a:stretch>
        </p:blipFill>
        <p:spPr>
          <a:xfrm>
            <a:off x="725006" y="762000"/>
            <a:ext cx="9248237" cy="5189538"/>
          </a:xfrm>
          <a:prstGeom prst="rect">
            <a:avLst/>
          </a:prstGeom>
        </p:spPr>
      </p:pic>
    </p:spTree>
    <p:extLst>
      <p:ext uri="{BB962C8B-B14F-4D97-AF65-F5344CB8AC3E}">
        <p14:creationId xmlns:p14="http://schemas.microsoft.com/office/powerpoint/2010/main" val="198433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Local Area Unemployment Statistics (LAUS)</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38200" y="1447800"/>
            <a:ext cx="10515600" cy="4343400"/>
          </a:xfrm>
        </p:spPr>
        <p:txBody>
          <a:bodyPr>
            <a:normAutofit/>
          </a:bodyPr>
          <a:lstStyle/>
          <a:p>
            <a:r>
              <a:rPr lang="en-US"/>
              <a:t>Bureau of Labor Statistics program</a:t>
            </a:r>
          </a:p>
          <a:p>
            <a:r>
              <a:rPr lang="en-US"/>
              <a:t>Major input into the LAUS model is data from the monthly Current Employment Survey (CPS)</a:t>
            </a:r>
          </a:p>
          <a:p>
            <a:pPr marL="0" indent="0">
              <a:buNone/>
            </a:pPr>
            <a:endParaRPr lang="en-US"/>
          </a:p>
          <a:p>
            <a:pPr marL="0" indent="0">
              <a:buNone/>
            </a:pPr>
            <a:r>
              <a:rPr lang="en-US" b="1"/>
              <a:t>The CPS is administered monthly by the US Census Bureau</a:t>
            </a:r>
          </a:p>
          <a:p>
            <a:r>
              <a:rPr lang="en-US"/>
              <a:t>The CPS is a “managed panel” survey – 1,200 Vermont households</a:t>
            </a:r>
          </a:p>
          <a:p>
            <a:r>
              <a:rPr lang="en-US"/>
              <a:t>Both the CPS and LAUS use the same definitions</a:t>
            </a:r>
          </a:p>
          <a:p>
            <a:pPr lvl="1"/>
            <a:r>
              <a:rPr lang="en-US"/>
              <a:t>Labor force…</a:t>
            </a:r>
          </a:p>
          <a:p>
            <a:pPr lvl="1"/>
            <a:r>
              <a:rPr lang="en-US"/>
              <a:t>Unemployed…</a:t>
            </a:r>
          </a:p>
        </p:txBody>
      </p:sp>
    </p:spTree>
    <p:extLst>
      <p:ext uri="{BB962C8B-B14F-4D97-AF65-F5344CB8AC3E}">
        <p14:creationId xmlns:p14="http://schemas.microsoft.com/office/powerpoint/2010/main" val="158839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endParaRPr lang="en-US">
              <a:latin typeface="+mn-lt"/>
            </a:endParaRPr>
          </a:p>
        </p:txBody>
      </p:sp>
      <p:pic>
        <p:nvPicPr>
          <p:cNvPr id="6" name="Content Placeholder 5">
            <a:extLst>
              <a:ext uri="{FF2B5EF4-FFF2-40B4-BE49-F238E27FC236}">
                <a16:creationId xmlns:a16="http://schemas.microsoft.com/office/drawing/2014/main" id="{D7432564-4942-419C-A847-1CED99F08099}"/>
              </a:ext>
            </a:extLst>
          </p:cNvPr>
          <p:cNvPicPr>
            <a:picLocks noGrp="1" noChangeAspect="1"/>
          </p:cNvPicPr>
          <p:nvPr>
            <p:ph idx="1"/>
          </p:nvPr>
        </p:nvPicPr>
        <p:blipFill>
          <a:blip r:embed="rId2"/>
          <a:stretch>
            <a:fillRect/>
          </a:stretch>
        </p:blipFill>
        <p:spPr>
          <a:xfrm>
            <a:off x="304800" y="62812"/>
            <a:ext cx="9905999" cy="6736877"/>
          </a:xfrm>
          <a:prstGeom prst="rect">
            <a:avLst/>
          </a:prstGeom>
        </p:spPr>
      </p:pic>
    </p:spTree>
    <p:extLst>
      <p:ext uri="{BB962C8B-B14F-4D97-AF65-F5344CB8AC3E}">
        <p14:creationId xmlns:p14="http://schemas.microsoft.com/office/powerpoint/2010/main" val="163585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endParaRPr lang="en-US">
              <a:latin typeface="+mn-lt"/>
            </a:endParaRPr>
          </a:p>
        </p:txBody>
      </p:sp>
      <p:pic>
        <p:nvPicPr>
          <p:cNvPr id="6" name="Content Placeholder 5">
            <a:extLst>
              <a:ext uri="{FF2B5EF4-FFF2-40B4-BE49-F238E27FC236}">
                <a16:creationId xmlns:a16="http://schemas.microsoft.com/office/drawing/2014/main" id="{8C7348C6-F606-4B28-9712-0E1936FECF28}"/>
              </a:ext>
            </a:extLst>
          </p:cNvPr>
          <p:cNvPicPr>
            <a:picLocks noGrp="1" noChangeAspect="1"/>
          </p:cNvPicPr>
          <p:nvPr>
            <p:ph idx="1"/>
          </p:nvPr>
        </p:nvPicPr>
        <p:blipFill>
          <a:blip r:embed="rId2"/>
          <a:stretch>
            <a:fillRect/>
          </a:stretch>
        </p:blipFill>
        <p:spPr>
          <a:xfrm>
            <a:off x="457200" y="116521"/>
            <a:ext cx="9753600" cy="6624957"/>
          </a:xfrm>
          <a:prstGeom prst="rect">
            <a:avLst/>
          </a:prstGeom>
        </p:spPr>
      </p:pic>
    </p:spTree>
    <p:extLst>
      <p:ext uri="{BB962C8B-B14F-4D97-AF65-F5344CB8AC3E}">
        <p14:creationId xmlns:p14="http://schemas.microsoft.com/office/powerpoint/2010/main" val="153915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Labor Force Composition - Gender</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38200" y="1447800"/>
            <a:ext cx="10515600" cy="4343400"/>
          </a:xfrm>
        </p:spPr>
        <p:txBody>
          <a:bodyPr>
            <a:normAutofit/>
          </a:bodyPr>
          <a:lstStyle/>
          <a:p>
            <a:pPr marL="0" indent="0">
              <a:buNone/>
            </a:pPr>
            <a:endParaRPr lang="en-US" sz="1800"/>
          </a:p>
          <a:p>
            <a:r>
              <a:rPr lang="en-US" sz="3200"/>
              <a:t>Dubbed the “She”-cession</a:t>
            </a:r>
          </a:p>
          <a:p>
            <a:endParaRPr lang="en-US" sz="3200"/>
          </a:p>
          <a:p>
            <a:r>
              <a:rPr lang="en-US" sz="3200"/>
              <a:t>Women disproportionately impacted</a:t>
            </a:r>
          </a:p>
          <a:p>
            <a:pPr marL="0" indent="0">
              <a:buNone/>
            </a:pPr>
            <a:r>
              <a:rPr lang="en-US" sz="3200"/>
              <a:t>		Hardest hit industries</a:t>
            </a:r>
          </a:p>
          <a:p>
            <a:pPr marL="0" indent="0">
              <a:buNone/>
            </a:pPr>
            <a:r>
              <a:rPr lang="en-US" sz="3200"/>
              <a:t>		Disruptions to childcare and education</a:t>
            </a:r>
          </a:p>
          <a:p>
            <a:pPr marL="0" indent="0">
              <a:buNone/>
            </a:pPr>
            <a:endParaRPr lang="en-US" sz="3200"/>
          </a:p>
          <a:p>
            <a:pPr marL="0" indent="0">
              <a:buNone/>
            </a:pPr>
            <a:r>
              <a:rPr lang="en-US" sz="3200"/>
              <a:t>What does recovery look like for this population?</a:t>
            </a:r>
          </a:p>
          <a:p>
            <a:pPr marL="0" indent="0">
              <a:buNone/>
            </a:pPr>
            <a:endParaRPr lang="en-US"/>
          </a:p>
          <a:p>
            <a:endParaRPr lang="en-US"/>
          </a:p>
        </p:txBody>
      </p:sp>
    </p:spTree>
    <p:extLst>
      <p:ext uri="{BB962C8B-B14F-4D97-AF65-F5344CB8AC3E}">
        <p14:creationId xmlns:p14="http://schemas.microsoft.com/office/powerpoint/2010/main" val="13050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Labor Force Composition - Race</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61391" y="1447800"/>
            <a:ext cx="10515600" cy="4343400"/>
          </a:xfrm>
        </p:spPr>
        <p:txBody>
          <a:bodyPr>
            <a:normAutofit/>
          </a:bodyPr>
          <a:lstStyle/>
          <a:p>
            <a:pPr marL="0" indent="0">
              <a:buNone/>
            </a:pPr>
            <a:endParaRPr lang="en-US" sz="1800"/>
          </a:p>
          <a:p>
            <a:r>
              <a:rPr lang="en-US" sz="3200"/>
              <a:t>The growing population cohorts are non-white</a:t>
            </a:r>
          </a:p>
          <a:p>
            <a:pPr marL="0" indent="0">
              <a:buNone/>
            </a:pPr>
            <a:r>
              <a:rPr lang="en-US" sz="3200"/>
              <a:t>		Particularly among youth</a:t>
            </a:r>
          </a:p>
          <a:p>
            <a:pPr marL="0" indent="0">
              <a:buNone/>
            </a:pPr>
            <a:endParaRPr lang="en-US" sz="3200"/>
          </a:p>
          <a:p>
            <a:r>
              <a:rPr lang="en-US" sz="3200"/>
              <a:t>The future of VT’s labor force will be greater racial and ethnic diversity</a:t>
            </a:r>
          </a:p>
          <a:p>
            <a:pPr marL="0" indent="0">
              <a:buNone/>
            </a:pPr>
            <a:endParaRPr lang="en-US"/>
          </a:p>
        </p:txBody>
      </p:sp>
    </p:spTree>
    <p:extLst>
      <p:ext uri="{BB962C8B-B14F-4D97-AF65-F5344CB8AC3E}">
        <p14:creationId xmlns:p14="http://schemas.microsoft.com/office/powerpoint/2010/main" val="50735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F304-2D60-4C06-940E-94632201EE50}"/>
              </a:ext>
            </a:extLst>
          </p:cNvPr>
          <p:cNvSpPr>
            <a:spLocks noGrp="1"/>
          </p:cNvSpPr>
          <p:nvPr>
            <p:ph type="title"/>
          </p:nvPr>
        </p:nvSpPr>
        <p:spPr>
          <a:xfrm>
            <a:off x="381000" y="537263"/>
            <a:ext cx="11506200" cy="1325563"/>
          </a:xfrm>
        </p:spPr>
        <p:txBody>
          <a:bodyPr>
            <a:normAutofit fontScale="90000"/>
          </a:bodyPr>
          <a:lstStyle/>
          <a:p>
            <a:pPr algn="ctr"/>
            <a:r>
              <a:rPr lang="en-US" sz="4900" b="1">
                <a:solidFill>
                  <a:srgbClr val="007736"/>
                </a:solidFill>
                <a:latin typeface="+mn-lt"/>
              </a:rPr>
              <a:t>Economic &amp; Labor Market Information Division</a:t>
            </a:r>
            <a:br>
              <a:rPr lang="en-US" sz="4900" b="1">
                <a:solidFill>
                  <a:srgbClr val="007736"/>
                </a:solidFill>
                <a:latin typeface="+mn-lt"/>
              </a:rPr>
            </a:br>
            <a:r>
              <a:rPr lang="en-US" sz="4000" b="1">
                <a:solidFill>
                  <a:srgbClr val="007736"/>
                </a:solidFill>
                <a:latin typeface="+mn-lt"/>
              </a:rPr>
              <a:t>Online at VTLMI.info</a:t>
            </a:r>
            <a:br>
              <a:rPr lang="en-US"/>
            </a:br>
            <a:endParaRPr lang="en-US"/>
          </a:p>
        </p:txBody>
      </p:sp>
      <p:sp>
        <p:nvSpPr>
          <p:cNvPr id="3" name="Content Placeholder 2">
            <a:extLst>
              <a:ext uri="{FF2B5EF4-FFF2-40B4-BE49-F238E27FC236}">
                <a16:creationId xmlns:a16="http://schemas.microsoft.com/office/drawing/2014/main" id="{61504FA3-D17B-4C96-BDBA-6E66A8880523}"/>
              </a:ext>
            </a:extLst>
          </p:cNvPr>
          <p:cNvSpPr>
            <a:spLocks noGrp="1"/>
          </p:cNvSpPr>
          <p:nvPr>
            <p:ph idx="1"/>
          </p:nvPr>
        </p:nvSpPr>
        <p:spPr>
          <a:xfrm>
            <a:off x="838200" y="1862826"/>
            <a:ext cx="10515600" cy="4156974"/>
          </a:xfrm>
        </p:spPr>
        <p:txBody>
          <a:bodyPr>
            <a:normAutofit fontScale="92500"/>
          </a:bodyPr>
          <a:lstStyle/>
          <a:p>
            <a:pPr marL="800100" lvl="1" indent="-342900" fontAlgn="auto">
              <a:spcAft>
                <a:spcPts val="0"/>
              </a:spcAft>
              <a:defRPr/>
            </a:pPr>
            <a:r>
              <a:rPr lang="en-US" sz="3200"/>
              <a:t>Housed in the Vermont Department of Labor</a:t>
            </a:r>
          </a:p>
          <a:p>
            <a:pPr marL="800100" lvl="1" indent="-342900" fontAlgn="auto">
              <a:spcAft>
                <a:spcPts val="0"/>
              </a:spcAft>
              <a:defRPr/>
            </a:pPr>
            <a:r>
              <a:rPr lang="en-US" sz="3200"/>
              <a:t>State partner to the Federal Government</a:t>
            </a:r>
          </a:p>
          <a:p>
            <a:pPr marL="800100" lvl="1" indent="-342900" fontAlgn="auto">
              <a:spcAft>
                <a:spcPts val="0"/>
              </a:spcAft>
              <a:defRPr/>
            </a:pPr>
            <a:r>
              <a:rPr lang="en-US" sz="3200"/>
              <a:t>100% federally funded </a:t>
            </a:r>
          </a:p>
          <a:p>
            <a:pPr marL="1200150" lvl="2" indent="-342900" fontAlgn="auto">
              <a:spcAft>
                <a:spcPts val="0"/>
              </a:spcAft>
              <a:defRPr/>
            </a:pPr>
            <a:r>
              <a:rPr lang="en-US" sz="2800"/>
              <a:t>Thank you to the USDOL Employment &amp; Training Administration!</a:t>
            </a:r>
          </a:p>
          <a:p>
            <a:pPr marL="457200" lvl="1" indent="0" fontAlgn="auto">
              <a:spcAft>
                <a:spcPts val="0"/>
              </a:spcAft>
              <a:buNone/>
              <a:defRPr/>
            </a:pPr>
            <a:endParaRPr lang="en-US" sz="3200"/>
          </a:p>
          <a:p>
            <a:pPr marL="457200" lvl="1" indent="0" fontAlgn="auto">
              <a:spcAft>
                <a:spcPts val="0"/>
              </a:spcAft>
              <a:buNone/>
              <a:defRPr/>
            </a:pPr>
            <a:r>
              <a:rPr lang="en-US" sz="3200"/>
              <a:t>Purpose: to produce, explain and disseminate economic data for the benefit of the State of Vermont, educational institutes, employers, students, job-seekers, researchers, and the general public.</a:t>
            </a:r>
          </a:p>
          <a:p>
            <a:endParaRPr lang="en-US"/>
          </a:p>
        </p:txBody>
      </p:sp>
      <p:pic>
        <p:nvPicPr>
          <p:cNvPr id="4" name="Picture 3">
            <a:extLst>
              <a:ext uri="{FF2B5EF4-FFF2-40B4-BE49-F238E27FC236}">
                <a16:creationId xmlns:a16="http://schemas.microsoft.com/office/drawing/2014/main" id="{FD16887D-14DC-47B3-8616-046BFD7D5BAE}"/>
              </a:ext>
            </a:extLst>
          </p:cNvPr>
          <p:cNvPicPr>
            <a:picLocks noChangeAspect="1"/>
          </p:cNvPicPr>
          <p:nvPr/>
        </p:nvPicPr>
        <p:blipFill>
          <a:blip r:embed="rId2"/>
          <a:stretch>
            <a:fillRect/>
          </a:stretch>
        </p:blipFill>
        <p:spPr>
          <a:xfrm>
            <a:off x="8884609" y="1068771"/>
            <a:ext cx="3275932" cy="1609725"/>
          </a:xfrm>
          <a:prstGeom prst="rect">
            <a:avLst/>
          </a:prstGeom>
        </p:spPr>
      </p:pic>
      <p:sp>
        <p:nvSpPr>
          <p:cNvPr id="5" name="Arrow: Right 4">
            <a:extLst>
              <a:ext uri="{FF2B5EF4-FFF2-40B4-BE49-F238E27FC236}">
                <a16:creationId xmlns:a16="http://schemas.microsoft.com/office/drawing/2014/main" id="{A6F3141D-C7B7-4734-8450-8303C0354C90}"/>
              </a:ext>
            </a:extLst>
          </p:cNvPr>
          <p:cNvSpPr/>
          <p:nvPr/>
        </p:nvSpPr>
        <p:spPr>
          <a:xfrm rot="1328717">
            <a:off x="8220838" y="1126077"/>
            <a:ext cx="64807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602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Labor Force Composition - Age</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38200" y="1524000"/>
            <a:ext cx="10515600" cy="4267200"/>
          </a:xfrm>
        </p:spPr>
        <p:txBody>
          <a:bodyPr>
            <a:normAutofit lnSpcReduction="10000"/>
          </a:bodyPr>
          <a:lstStyle/>
          <a:p>
            <a:pPr marL="0" indent="0">
              <a:buNone/>
            </a:pPr>
            <a:endParaRPr lang="en-US" sz="1800"/>
          </a:p>
          <a:p>
            <a:r>
              <a:rPr lang="en-US" sz="3200"/>
              <a:t>The earliest Baby-Boomers are turning 75 in 2021</a:t>
            </a:r>
          </a:p>
          <a:p>
            <a:endParaRPr lang="en-US" sz="3200"/>
          </a:p>
          <a:p>
            <a:r>
              <a:rPr lang="en-US" sz="3200"/>
              <a:t>Youth labor force participation rate has dropped!</a:t>
            </a:r>
          </a:p>
          <a:p>
            <a:pPr marL="0" indent="0">
              <a:buNone/>
            </a:pPr>
            <a:r>
              <a:rPr lang="en-US" sz="3200"/>
              <a:t>	16-19 LFPR </a:t>
            </a:r>
          </a:p>
          <a:p>
            <a:pPr marL="0" indent="0">
              <a:buNone/>
            </a:pPr>
            <a:r>
              <a:rPr lang="en-US" sz="3200"/>
              <a:t>		mid-2000s ~60%; </a:t>
            </a:r>
          </a:p>
          <a:p>
            <a:pPr marL="0" indent="0">
              <a:buNone/>
            </a:pPr>
            <a:r>
              <a:rPr lang="en-US" sz="3200"/>
              <a:t>		pre-COVID ~45%; </a:t>
            </a:r>
          </a:p>
          <a:p>
            <a:pPr marL="0" indent="0">
              <a:buNone/>
            </a:pPr>
            <a:r>
              <a:rPr lang="en-US" sz="3200"/>
              <a:t>		now below 40%</a:t>
            </a:r>
            <a:endParaRPr lang="en-US"/>
          </a:p>
          <a:p>
            <a:endParaRPr lang="en-US"/>
          </a:p>
        </p:txBody>
      </p:sp>
    </p:spTree>
    <p:extLst>
      <p:ext uri="{BB962C8B-B14F-4D97-AF65-F5344CB8AC3E}">
        <p14:creationId xmlns:p14="http://schemas.microsoft.com/office/powerpoint/2010/main" val="382306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E1D27-7A24-42BD-B75F-BAC0A08DF52B}"/>
              </a:ext>
            </a:extLst>
          </p:cNvPr>
          <p:cNvSpPr txBox="1"/>
          <p:nvPr/>
        </p:nvSpPr>
        <p:spPr>
          <a:xfrm>
            <a:off x="6324600" y="228600"/>
            <a:ext cx="4419999" cy="2585323"/>
          </a:xfrm>
          <a:prstGeom prst="rect">
            <a:avLst/>
          </a:prstGeom>
          <a:noFill/>
        </p:spPr>
        <p:txBody>
          <a:bodyPr wrap="square" rtlCol="0">
            <a:spAutoFit/>
          </a:bodyPr>
          <a:lstStyle/>
          <a:p>
            <a:pPr algn="ctr" defTabSz="685800"/>
            <a:r>
              <a:rPr lang="en-US" altLang="en-US" sz="2700" b="1">
                <a:solidFill>
                  <a:prstClr val="black">
                    <a:lumMod val="75000"/>
                    <a:lumOff val="25000"/>
                  </a:prstClr>
                </a:solidFill>
                <a:latin typeface="Calibri" panose="020F0502020204030204"/>
              </a:rPr>
              <a:t>*Version 4*</a:t>
            </a:r>
          </a:p>
          <a:p>
            <a:pPr algn="ctr" defTabSz="685800"/>
            <a:r>
              <a:rPr lang="en-US" sz="2700">
                <a:solidFill>
                  <a:prstClr val="black">
                    <a:lumMod val="75000"/>
                    <a:lumOff val="25000"/>
                  </a:prstClr>
                </a:solidFill>
              </a:rPr>
              <a:t>A Continued Partnership with the McClure Foundation</a:t>
            </a:r>
          </a:p>
          <a:p>
            <a:pPr algn="ctr" defTabSz="685800"/>
            <a:r>
              <a:rPr lang="en-US" sz="2700">
                <a:solidFill>
                  <a:prstClr val="black">
                    <a:lumMod val="75000"/>
                    <a:lumOff val="25000"/>
                  </a:prstClr>
                </a:solidFill>
              </a:rPr>
              <a:t>Highlighting E&amp;LMI Data</a:t>
            </a:r>
          </a:p>
          <a:p>
            <a:pPr marL="428625" indent="-428625" defTabSz="685800">
              <a:buFont typeface="Arial" panose="020B0604020202020204" pitchFamily="34" charset="0"/>
              <a:buChar char="•"/>
            </a:pPr>
            <a:endParaRPr lang="en-US" sz="2700">
              <a:solidFill>
                <a:srgbClr val="007736"/>
              </a:solidFill>
              <a:latin typeface="Calibri" panose="020F0502020204030204"/>
            </a:endParaRPr>
          </a:p>
        </p:txBody>
      </p:sp>
      <p:pic>
        <p:nvPicPr>
          <p:cNvPr id="3" name="Picture 2">
            <a:extLst>
              <a:ext uri="{FF2B5EF4-FFF2-40B4-BE49-F238E27FC236}">
                <a16:creationId xmlns:a16="http://schemas.microsoft.com/office/drawing/2014/main" id="{3359C805-4125-4DC7-AFE2-9488303C7DD8}"/>
              </a:ext>
            </a:extLst>
          </p:cNvPr>
          <p:cNvPicPr>
            <a:picLocks noChangeAspect="1"/>
          </p:cNvPicPr>
          <p:nvPr/>
        </p:nvPicPr>
        <p:blipFill>
          <a:blip r:embed="rId2"/>
          <a:stretch>
            <a:fillRect/>
          </a:stretch>
        </p:blipFill>
        <p:spPr>
          <a:xfrm>
            <a:off x="1905001" y="381000"/>
            <a:ext cx="3726835" cy="5715000"/>
          </a:xfrm>
          <a:prstGeom prst="rect">
            <a:avLst/>
          </a:prstGeom>
        </p:spPr>
      </p:pic>
      <p:sp>
        <p:nvSpPr>
          <p:cNvPr id="6" name="Content Placeholder 2">
            <a:extLst>
              <a:ext uri="{FF2B5EF4-FFF2-40B4-BE49-F238E27FC236}">
                <a16:creationId xmlns:a16="http://schemas.microsoft.com/office/drawing/2014/main" id="{10EC68B9-1B13-4399-B518-FA4A3BAEE6EE}"/>
              </a:ext>
            </a:extLst>
          </p:cNvPr>
          <p:cNvSpPr>
            <a:spLocks noGrp="1"/>
          </p:cNvSpPr>
          <p:nvPr>
            <p:ph idx="1"/>
          </p:nvPr>
        </p:nvSpPr>
        <p:spPr>
          <a:xfrm>
            <a:off x="6133051" y="2286000"/>
            <a:ext cx="4038600" cy="4800600"/>
          </a:xfrm>
        </p:spPr>
        <p:txBody>
          <a:bodyPr>
            <a:normAutofit/>
          </a:bodyPr>
          <a:lstStyle/>
          <a:p>
            <a:pPr marL="0" indent="0">
              <a:buNone/>
              <a:defRPr/>
            </a:pPr>
            <a:endParaRPr lang="en-US"/>
          </a:p>
          <a:p>
            <a:pPr marL="0" indent="0">
              <a:buNone/>
              <a:defRPr/>
            </a:pPr>
            <a:endParaRPr lang="en-US" b="1"/>
          </a:p>
          <a:p>
            <a:pPr marL="0" indent="0">
              <a:buNone/>
              <a:defRPr/>
            </a:pPr>
            <a:r>
              <a:rPr lang="en-US" b="1"/>
              <a:t>Found online: </a:t>
            </a:r>
          </a:p>
          <a:p>
            <a:pPr marL="0" indent="0">
              <a:buNone/>
              <a:defRPr/>
            </a:pPr>
            <a:r>
              <a:rPr lang="en-US" b="1"/>
              <a:t>	VTLMI.info </a:t>
            </a:r>
          </a:p>
          <a:p>
            <a:pPr marL="0" indent="0">
              <a:buNone/>
              <a:defRPr/>
            </a:pPr>
            <a:r>
              <a:rPr lang="en-US" b="1"/>
              <a:t>	in the upper right</a:t>
            </a:r>
          </a:p>
          <a:p>
            <a:pPr marL="0" indent="0">
              <a:buNone/>
              <a:defRPr/>
            </a:pPr>
            <a:endParaRPr lang="en-US" sz="1200" b="1"/>
          </a:p>
          <a:p>
            <a:pPr marL="0" indent="0">
              <a:buNone/>
              <a:defRPr/>
            </a:pPr>
            <a:r>
              <a:rPr lang="en-US" b="1"/>
              <a:t>OR 	McClureVT.org</a:t>
            </a:r>
          </a:p>
          <a:p>
            <a:pPr marL="0" indent="0" algn="ctr">
              <a:buNone/>
              <a:defRPr/>
            </a:pPr>
            <a:r>
              <a:rPr lang="en-US"/>
              <a:t>			</a:t>
            </a:r>
          </a:p>
          <a:p>
            <a:pPr marL="0" indent="0" algn="ctr">
              <a:buNone/>
              <a:defRPr/>
            </a:pPr>
            <a:endParaRPr lang="en-US" sz="3600"/>
          </a:p>
          <a:p>
            <a:pPr marL="0" indent="0" algn="ctr">
              <a:buNone/>
              <a:defRPr/>
            </a:pPr>
            <a:endParaRPr lang="en-US" sz="3600"/>
          </a:p>
          <a:p>
            <a:pPr marL="457200" lvl="1" indent="0">
              <a:buNone/>
              <a:defRPr/>
            </a:pPr>
            <a:endParaRPr lang="en-US"/>
          </a:p>
        </p:txBody>
      </p:sp>
    </p:spTree>
    <p:extLst>
      <p:ext uri="{BB962C8B-B14F-4D97-AF65-F5344CB8AC3E}">
        <p14:creationId xmlns:p14="http://schemas.microsoft.com/office/powerpoint/2010/main" val="175739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03F-A9A4-4310-8FFF-49DF411CA8EF}"/>
              </a:ext>
            </a:extLst>
          </p:cNvPr>
          <p:cNvSpPr>
            <a:spLocks noGrp="1"/>
          </p:cNvSpPr>
          <p:nvPr>
            <p:ph type="title"/>
          </p:nvPr>
        </p:nvSpPr>
        <p:spPr>
          <a:xfrm>
            <a:off x="838200" y="327818"/>
            <a:ext cx="10515600" cy="1325563"/>
          </a:xfrm>
        </p:spPr>
        <p:txBody>
          <a:bodyPr/>
          <a:lstStyle/>
          <a:p>
            <a:pPr algn="r"/>
            <a:r>
              <a:rPr lang="en-US" b="1">
                <a:solidFill>
                  <a:srgbClr val="007736"/>
                </a:solidFill>
                <a:latin typeface="+mn-lt"/>
              </a:rPr>
              <a:t>&lt;&lt;&lt; New This Edition</a:t>
            </a:r>
            <a:endParaRPr lang="en-US">
              <a:solidFill>
                <a:srgbClr val="007736"/>
              </a:solidFill>
              <a:latin typeface="+mn-lt"/>
            </a:endParaRPr>
          </a:p>
        </p:txBody>
      </p:sp>
      <p:sp>
        <p:nvSpPr>
          <p:cNvPr id="3" name="Content Placeholder 2">
            <a:extLst>
              <a:ext uri="{FF2B5EF4-FFF2-40B4-BE49-F238E27FC236}">
                <a16:creationId xmlns:a16="http://schemas.microsoft.com/office/drawing/2014/main" id="{704CE578-31C5-47A7-BD83-97661D28044B}"/>
              </a:ext>
            </a:extLst>
          </p:cNvPr>
          <p:cNvSpPr>
            <a:spLocks noGrp="1"/>
          </p:cNvSpPr>
          <p:nvPr>
            <p:ph idx="1"/>
          </p:nvPr>
        </p:nvSpPr>
        <p:spPr>
          <a:xfrm>
            <a:off x="6934200" y="1219200"/>
            <a:ext cx="4038600" cy="4800600"/>
          </a:xfrm>
        </p:spPr>
        <p:txBody>
          <a:bodyPr>
            <a:normAutofit lnSpcReduction="10000"/>
          </a:bodyPr>
          <a:lstStyle/>
          <a:p>
            <a:pPr marL="0" indent="0">
              <a:buNone/>
              <a:defRPr/>
            </a:pPr>
            <a:endParaRPr lang="en-US"/>
          </a:p>
          <a:p>
            <a:pPr marL="0" indent="0">
              <a:buNone/>
              <a:defRPr/>
            </a:pPr>
            <a:endParaRPr lang="en-US" b="1"/>
          </a:p>
          <a:p>
            <a:pPr marL="0" indent="0">
              <a:buNone/>
              <a:defRPr/>
            </a:pPr>
            <a:r>
              <a:rPr lang="en-US" b="1"/>
              <a:t>Found online: </a:t>
            </a:r>
          </a:p>
          <a:p>
            <a:pPr marL="0" indent="0">
              <a:buNone/>
              <a:defRPr/>
            </a:pPr>
            <a:r>
              <a:rPr lang="en-US" b="1"/>
              <a:t>	VTLMI.info </a:t>
            </a:r>
          </a:p>
          <a:p>
            <a:pPr marL="0" indent="0">
              <a:buNone/>
              <a:defRPr/>
            </a:pPr>
            <a:r>
              <a:rPr lang="en-US" b="1"/>
              <a:t>	in the upper right</a:t>
            </a:r>
          </a:p>
          <a:p>
            <a:pPr marL="0" indent="0">
              <a:buNone/>
              <a:defRPr/>
            </a:pPr>
            <a:endParaRPr lang="en-US" b="1"/>
          </a:p>
          <a:p>
            <a:pPr marL="0" indent="0">
              <a:buNone/>
              <a:defRPr/>
            </a:pPr>
            <a:r>
              <a:rPr lang="en-US" b="1"/>
              <a:t>OR</a:t>
            </a:r>
          </a:p>
          <a:p>
            <a:pPr marL="0" indent="0">
              <a:buNone/>
              <a:defRPr/>
            </a:pPr>
            <a:endParaRPr lang="en-US" b="1"/>
          </a:p>
          <a:p>
            <a:pPr marL="0" indent="0">
              <a:buNone/>
              <a:defRPr/>
            </a:pPr>
            <a:r>
              <a:rPr lang="en-US" b="1"/>
              <a:t>	McClureVT.org</a:t>
            </a:r>
          </a:p>
          <a:p>
            <a:pPr marL="0" indent="0" algn="ctr">
              <a:buNone/>
              <a:defRPr/>
            </a:pPr>
            <a:r>
              <a:rPr lang="en-US"/>
              <a:t>			</a:t>
            </a:r>
          </a:p>
          <a:p>
            <a:pPr marL="0" indent="0" algn="ctr">
              <a:buNone/>
              <a:defRPr/>
            </a:pPr>
            <a:endParaRPr lang="en-US" sz="3600"/>
          </a:p>
          <a:p>
            <a:pPr marL="0" indent="0" algn="ctr">
              <a:buNone/>
              <a:defRPr/>
            </a:pPr>
            <a:endParaRPr lang="en-US" sz="3600"/>
          </a:p>
          <a:p>
            <a:pPr marL="457200" lvl="1" indent="0">
              <a:buNone/>
              <a:defRPr/>
            </a:pPr>
            <a:endParaRPr lang="en-US"/>
          </a:p>
        </p:txBody>
      </p:sp>
      <p:pic>
        <p:nvPicPr>
          <p:cNvPr id="4" name="Picture 3">
            <a:extLst>
              <a:ext uri="{FF2B5EF4-FFF2-40B4-BE49-F238E27FC236}">
                <a16:creationId xmlns:a16="http://schemas.microsoft.com/office/drawing/2014/main" id="{FD71A605-1B88-4CDC-A488-DD4E88EFF323}"/>
              </a:ext>
            </a:extLst>
          </p:cNvPr>
          <p:cNvPicPr>
            <a:picLocks noChangeAspect="1"/>
          </p:cNvPicPr>
          <p:nvPr/>
        </p:nvPicPr>
        <p:blipFill>
          <a:blip r:embed="rId2"/>
          <a:stretch>
            <a:fillRect/>
          </a:stretch>
        </p:blipFill>
        <p:spPr>
          <a:xfrm>
            <a:off x="1219200" y="292864"/>
            <a:ext cx="5019675" cy="5953125"/>
          </a:xfrm>
          <a:prstGeom prst="rect">
            <a:avLst/>
          </a:prstGeom>
        </p:spPr>
      </p:pic>
    </p:spTree>
    <p:extLst>
      <p:ext uri="{BB962C8B-B14F-4D97-AF65-F5344CB8AC3E}">
        <p14:creationId xmlns:p14="http://schemas.microsoft.com/office/powerpoint/2010/main" val="45290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Labor – Know Your Market</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38200" y="1447800"/>
            <a:ext cx="10515600" cy="4343400"/>
          </a:xfrm>
        </p:spPr>
        <p:txBody>
          <a:bodyPr>
            <a:normAutofit fontScale="92500"/>
          </a:bodyPr>
          <a:lstStyle/>
          <a:p>
            <a:pPr marL="0" indent="0">
              <a:buNone/>
            </a:pPr>
            <a:endParaRPr lang="en-US"/>
          </a:p>
          <a:p>
            <a:r>
              <a:rPr lang="en-US" sz="4000"/>
              <a:t>VTLMI.info shows wage distribution by occupation</a:t>
            </a:r>
          </a:p>
          <a:p>
            <a:r>
              <a:rPr lang="en-US" sz="4000"/>
              <a:t>Remote work increases the competition (S/D) for labor --- sort of</a:t>
            </a:r>
          </a:p>
          <a:p>
            <a:r>
              <a:rPr lang="en-US" sz="4000"/>
              <a:t>Technology continues to bifurcate the labor market</a:t>
            </a:r>
          </a:p>
          <a:p>
            <a:pPr lvl="1"/>
            <a:r>
              <a:rPr lang="en-US" sz="3400"/>
              <a:t>Can be done remote/Can’t be done remote</a:t>
            </a:r>
          </a:p>
          <a:p>
            <a:pPr lvl="1"/>
            <a:r>
              <a:rPr lang="en-US" sz="3400"/>
              <a:t>Compliment/Substitute</a:t>
            </a:r>
          </a:p>
          <a:p>
            <a:pPr lvl="1"/>
            <a:r>
              <a:rPr lang="en-US" sz="3400"/>
              <a:t>Which industries are at greatest risk?</a:t>
            </a:r>
          </a:p>
          <a:p>
            <a:endParaRPr lang="en-US"/>
          </a:p>
        </p:txBody>
      </p:sp>
    </p:spTree>
    <p:extLst>
      <p:ext uri="{BB962C8B-B14F-4D97-AF65-F5344CB8AC3E}">
        <p14:creationId xmlns:p14="http://schemas.microsoft.com/office/powerpoint/2010/main" val="72059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03F-A9A4-4310-8FFF-49DF411CA8EF}"/>
              </a:ext>
            </a:extLst>
          </p:cNvPr>
          <p:cNvSpPr>
            <a:spLocks noGrp="1"/>
          </p:cNvSpPr>
          <p:nvPr>
            <p:ph type="title"/>
          </p:nvPr>
        </p:nvSpPr>
        <p:spPr>
          <a:xfrm>
            <a:off x="762000" y="76200"/>
            <a:ext cx="10515600" cy="1325563"/>
          </a:xfrm>
        </p:spPr>
        <p:txBody>
          <a:bodyPr/>
          <a:lstStyle/>
          <a:p>
            <a:pPr algn="ctr"/>
            <a:r>
              <a:rPr lang="en-US" altLang="en-US" b="1">
                <a:solidFill>
                  <a:srgbClr val="007736"/>
                </a:solidFill>
                <a:latin typeface="+mn-lt"/>
              </a:rPr>
              <a:t>Conclusions</a:t>
            </a:r>
            <a:endParaRPr lang="en-US">
              <a:solidFill>
                <a:srgbClr val="007736"/>
              </a:solidFill>
              <a:latin typeface="+mn-lt"/>
            </a:endParaRPr>
          </a:p>
        </p:txBody>
      </p:sp>
      <p:sp>
        <p:nvSpPr>
          <p:cNvPr id="3" name="Content Placeholder 2">
            <a:extLst>
              <a:ext uri="{FF2B5EF4-FFF2-40B4-BE49-F238E27FC236}">
                <a16:creationId xmlns:a16="http://schemas.microsoft.com/office/drawing/2014/main" id="{704CE578-31C5-47A7-BD83-97661D28044B}"/>
              </a:ext>
            </a:extLst>
          </p:cNvPr>
          <p:cNvSpPr>
            <a:spLocks noGrp="1"/>
          </p:cNvSpPr>
          <p:nvPr>
            <p:ph idx="1"/>
          </p:nvPr>
        </p:nvSpPr>
        <p:spPr>
          <a:xfrm>
            <a:off x="838200" y="304800"/>
            <a:ext cx="10515600" cy="5715000"/>
          </a:xfrm>
        </p:spPr>
        <p:txBody>
          <a:bodyPr>
            <a:normAutofit/>
          </a:bodyPr>
          <a:lstStyle/>
          <a:p>
            <a:pPr marL="0" indent="0" algn="ctr">
              <a:buNone/>
              <a:defRPr/>
            </a:pPr>
            <a:endParaRPr lang="en-US"/>
          </a:p>
          <a:p>
            <a:pPr marL="0" indent="0" algn="ctr">
              <a:buNone/>
              <a:defRPr/>
            </a:pPr>
            <a:endParaRPr lang="en-US"/>
          </a:p>
          <a:p>
            <a:pPr>
              <a:defRPr/>
            </a:pPr>
            <a:r>
              <a:rPr lang="en-US" sz="3600"/>
              <a:t>The “skills of yesterday” are the “skills of today”</a:t>
            </a:r>
          </a:p>
          <a:p>
            <a:pPr lvl="1">
              <a:defRPr/>
            </a:pPr>
            <a:r>
              <a:rPr lang="en-US" sz="3200"/>
              <a:t>Many of which will continue to be the “skills of tomorrow”</a:t>
            </a:r>
          </a:p>
          <a:p>
            <a:pPr lvl="3">
              <a:defRPr/>
            </a:pPr>
            <a:r>
              <a:rPr lang="en-US" sz="2800"/>
              <a:t>Show up on time</a:t>
            </a:r>
          </a:p>
          <a:p>
            <a:pPr lvl="3">
              <a:defRPr/>
            </a:pPr>
            <a:r>
              <a:rPr lang="en-US" sz="2800"/>
              <a:t>Work well with others</a:t>
            </a:r>
          </a:p>
          <a:p>
            <a:pPr lvl="3">
              <a:defRPr/>
            </a:pPr>
            <a:r>
              <a:rPr lang="en-US" sz="2800"/>
              <a:t>Follow instructions</a:t>
            </a:r>
          </a:p>
          <a:p>
            <a:pPr marL="457200" lvl="1" indent="0">
              <a:buNone/>
              <a:defRPr/>
            </a:pPr>
            <a:endParaRPr lang="en-US" sz="1600"/>
          </a:p>
          <a:p>
            <a:pPr>
              <a:defRPr/>
            </a:pPr>
            <a:r>
              <a:rPr lang="en-US" sz="3600"/>
              <a:t>More information leads to better decisions</a:t>
            </a:r>
          </a:p>
          <a:p>
            <a:pPr lvl="1">
              <a:defRPr/>
            </a:pPr>
            <a:r>
              <a:rPr lang="en-US" sz="3200"/>
              <a:t>VTLMI.info has a wealth of free information</a:t>
            </a:r>
          </a:p>
          <a:p>
            <a:pPr marL="457200" lvl="1" indent="0">
              <a:buNone/>
              <a:defRPr/>
            </a:pPr>
            <a:endParaRPr lang="en-US"/>
          </a:p>
        </p:txBody>
      </p:sp>
    </p:spTree>
    <p:extLst>
      <p:ext uri="{BB962C8B-B14F-4D97-AF65-F5344CB8AC3E}">
        <p14:creationId xmlns:p14="http://schemas.microsoft.com/office/powerpoint/2010/main" val="241575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B326-CA03-4267-B4FB-FD14C95A4029}"/>
              </a:ext>
            </a:extLst>
          </p:cNvPr>
          <p:cNvSpPr>
            <a:spLocks noGrp="1"/>
          </p:cNvSpPr>
          <p:nvPr>
            <p:ph type="title"/>
          </p:nvPr>
        </p:nvSpPr>
        <p:spPr>
          <a:xfrm>
            <a:off x="838200" y="1676400"/>
            <a:ext cx="10515600" cy="2047875"/>
          </a:xfrm>
        </p:spPr>
        <p:txBody>
          <a:bodyPr>
            <a:noAutofit/>
          </a:bodyPr>
          <a:lstStyle/>
          <a:p>
            <a:pPr algn="ctr"/>
            <a:r>
              <a:rPr lang="en-US" sz="6000" b="1">
                <a:solidFill>
                  <a:srgbClr val="007736"/>
                </a:solidFill>
                <a:latin typeface="+mn-lt"/>
              </a:rPr>
              <a:t>Thank you!</a:t>
            </a:r>
            <a:br>
              <a:rPr lang="en-US" sz="6000" b="1">
                <a:solidFill>
                  <a:srgbClr val="007736"/>
                </a:solidFill>
                <a:latin typeface="+mn-lt"/>
              </a:rPr>
            </a:br>
            <a:r>
              <a:rPr lang="en-US" sz="4800">
                <a:solidFill>
                  <a:srgbClr val="007736"/>
                </a:solidFill>
                <a:latin typeface="+mn-lt"/>
              </a:rPr>
              <a:t>Provide feedback at VTLMI.info</a:t>
            </a:r>
            <a:endParaRPr lang="en-US" sz="6000">
              <a:solidFill>
                <a:srgbClr val="007736"/>
              </a:solidFill>
              <a:latin typeface="+mn-lt"/>
            </a:endParaRPr>
          </a:p>
        </p:txBody>
      </p:sp>
      <p:sp>
        <p:nvSpPr>
          <p:cNvPr id="7" name="Subtitle 2">
            <a:extLst>
              <a:ext uri="{FF2B5EF4-FFF2-40B4-BE49-F238E27FC236}">
                <a16:creationId xmlns:a16="http://schemas.microsoft.com/office/drawing/2014/main" id="{E2A43875-55C0-4514-BDA0-70CC88B0C50E}"/>
              </a:ext>
            </a:extLst>
          </p:cNvPr>
          <p:cNvSpPr txBox="1">
            <a:spLocks/>
          </p:cNvSpPr>
          <p:nvPr/>
        </p:nvSpPr>
        <p:spPr>
          <a:xfrm>
            <a:off x="4753498" y="3825044"/>
            <a:ext cx="7086600" cy="18288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i="0" u="none" strike="noStrike" kern="1200" cap="none" spc="0" normalizeH="0" baseline="0" noProof="0">
                <a:ln>
                  <a:noFill/>
                </a:ln>
                <a:solidFill>
                  <a:schemeClr val="bg2">
                    <a:lumMod val="50000"/>
                  </a:schemeClr>
                </a:solidFill>
                <a:effectLst/>
                <a:uLnTx/>
                <a:uFillTx/>
                <a:latin typeface="Calibri"/>
                <a:ea typeface="+mn-ea"/>
                <a:cs typeface="+mn-cs"/>
              </a:rPr>
              <a:t>Mathew Barewicz</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schemeClr val="bg2">
                    <a:lumMod val="50000"/>
                  </a:schemeClr>
                </a:solidFill>
                <a:effectLst/>
                <a:uLnTx/>
                <a:uFillTx/>
                <a:latin typeface="Calibri"/>
                <a:ea typeface="+mn-ea"/>
                <a:cs typeface="+mn-cs"/>
              </a:rPr>
              <a:t>Economic &amp; Labor Market Information Division</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schemeClr val="bg2">
                    <a:lumMod val="50000"/>
                  </a:schemeClr>
                </a:solidFill>
                <a:effectLst/>
                <a:uLnTx/>
                <a:uFillTx/>
                <a:latin typeface="Calibri"/>
                <a:ea typeface="+mn-ea"/>
                <a:cs typeface="+mn-cs"/>
              </a:rPr>
              <a:t>Vermont Department of Labor</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i="0" u="none" strike="noStrike" kern="1200" cap="none" spc="0" normalizeH="0" baseline="0" noProof="0">
                <a:ln>
                  <a:noFill/>
                </a:ln>
                <a:solidFill>
                  <a:schemeClr val="bg2">
                    <a:lumMod val="50000"/>
                  </a:schemeClr>
                </a:solidFill>
                <a:effectLst/>
                <a:uLnTx/>
                <a:uFillTx/>
                <a:latin typeface="Calibri"/>
                <a:ea typeface="+mn-ea"/>
                <a:cs typeface="+mn-cs"/>
              </a:rPr>
              <a:t>802.828.4153</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a:solidFill>
                  <a:schemeClr val="bg2">
                    <a:lumMod val="50000"/>
                  </a:schemeClr>
                </a:solidFill>
                <a:latin typeface="Calibri"/>
              </a:rPr>
              <a:t>M</a:t>
            </a:r>
            <a:r>
              <a:rPr kumimoji="0" lang="en-US" sz="2400" i="0" u="none" strike="noStrike" kern="1200" cap="none" spc="0" normalizeH="0" baseline="0" noProof="0">
                <a:ln>
                  <a:noFill/>
                </a:ln>
                <a:solidFill>
                  <a:schemeClr val="bg2">
                    <a:lumMod val="50000"/>
                  </a:schemeClr>
                </a:solidFill>
                <a:effectLst/>
                <a:uLnTx/>
                <a:uFillTx/>
                <a:latin typeface="Calibri"/>
                <a:ea typeface="+mn-ea"/>
                <a:cs typeface="+mn-cs"/>
              </a:rPr>
              <a:t>athew.Barewicz@vermont.gov</a:t>
            </a:r>
          </a:p>
        </p:txBody>
      </p:sp>
      <p:pic>
        <p:nvPicPr>
          <p:cNvPr id="3" name="Picture 2">
            <a:extLst>
              <a:ext uri="{FF2B5EF4-FFF2-40B4-BE49-F238E27FC236}">
                <a16:creationId xmlns:a16="http://schemas.microsoft.com/office/drawing/2014/main" id="{82CCF2ED-1286-496E-AE53-68D13313A205}"/>
              </a:ext>
            </a:extLst>
          </p:cNvPr>
          <p:cNvPicPr>
            <a:picLocks noChangeAspect="1"/>
          </p:cNvPicPr>
          <p:nvPr/>
        </p:nvPicPr>
        <p:blipFill>
          <a:blip r:embed="rId2"/>
          <a:stretch>
            <a:fillRect/>
          </a:stretch>
        </p:blipFill>
        <p:spPr>
          <a:xfrm>
            <a:off x="8564166" y="295274"/>
            <a:ext cx="3275932" cy="1609725"/>
          </a:xfrm>
          <a:prstGeom prst="rect">
            <a:avLst/>
          </a:prstGeom>
        </p:spPr>
      </p:pic>
      <p:sp>
        <p:nvSpPr>
          <p:cNvPr id="4" name="Arrow: Right 3">
            <a:extLst>
              <a:ext uri="{FF2B5EF4-FFF2-40B4-BE49-F238E27FC236}">
                <a16:creationId xmlns:a16="http://schemas.microsoft.com/office/drawing/2014/main" id="{CEAC0CD8-4056-4E4A-B258-D33F6531ADA0}"/>
              </a:ext>
            </a:extLst>
          </p:cNvPr>
          <p:cNvSpPr/>
          <p:nvPr/>
        </p:nvSpPr>
        <p:spPr>
          <a:xfrm rot="18243494">
            <a:off x="8672318" y="2172577"/>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1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8167B0-7601-459A-91B3-E4A9A44DB192}"/>
              </a:ext>
            </a:extLst>
          </p:cNvPr>
          <p:cNvSpPr txBox="1"/>
          <p:nvPr/>
        </p:nvSpPr>
        <p:spPr>
          <a:xfrm>
            <a:off x="1219200" y="1371600"/>
            <a:ext cx="9525000" cy="2923877"/>
          </a:xfrm>
          <a:prstGeom prst="rect">
            <a:avLst/>
          </a:prstGeom>
          <a:noFill/>
        </p:spPr>
        <p:txBody>
          <a:bodyPr wrap="square" rtlCol="0">
            <a:spAutoFit/>
          </a:bodyPr>
          <a:lstStyle/>
          <a:p>
            <a:pPr algn="ctr"/>
            <a:r>
              <a:rPr lang="en-US" sz="4400" b="1">
                <a:solidFill>
                  <a:schemeClr val="tx1"/>
                </a:solidFill>
                <a:latin typeface="Arial" panose="020B0604020202020204" pitchFamily="34" charset="0"/>
                <a:cs typeface="Arial" panose="020B0604020202020204" pitchFamily="34" charset="0"/>
              </a:rPr>
              <a:t>Vermont’s </a:t>
            </a:r>
          </a:p>
          <a:p>
            <a:pPr algn="ctr"/>
            <a:r>
              <a:rPr lang="en-US" sz="4400" b="1">
                <a:solidFill>
                  <a:schemeClr val="tx1"/>
                </a:solidFill>
                <a:latin typeface="Arial" panose="020B0604020202020204" pitchFamily="34" charset="0"/>
                <a:cs typeface="Arial" panose="020B0604020202020204" pitchFamily="34" charset="0"/>
              </a:rPr>
              <a:t>Workforce Development Strategies</a:t>
            </a:r>
          </a:p>
          <a:p>
            <a:pPr algn="ctr"/>
            <a:endParaRPr lang="en-US" sz="4800" i="1">
              <a:solidFill>
                <a:schemeClr val="tx1"/>
              </a:solidFill>
              <a:latin typeface="Arial" panose="020B0604020202020204" pitchFamily="34" charset="0"/>
              <a:cs typeface="Arial" panose="020B0604020202020204" pitchFamily="34" charset="0"/>
            </a:endParaRPr>
          </a:p>
          <a:p>
            <a:pPr algn="ctr"/>
            <a:r>
              <a:rPr lang="en-US" sz="4400" i="1">
                <a:solidFill>
                  <a:schemeClr val="tx1"/>
                </a:solidFill>
                <a:latin typeface="Arial" panose="020B0604020202020204" pitchFamily="34" charset="0"/>
                <a:cs typeface="Arial" panose="020B0604020202020204" pitchFamily="34" charset="0"/>
              </a:rPr>
              <a:t>Pre-Pandemic </a:t>
            </a:r>
          </a:p>
        </p:txBody>
      </p:sp>
      <p:sp>
        <p:nvSpPr>
          <p:cNvPr id="5" name="Subtitle 2">
            <a:extLst>
              <a:ext uri="{FF2B5EF4-FFF2-40B4-BE49-F238E27FC236}">
                <a16:creationId xmlns:a16="http://schemas.microsoft.com/office/drawing/2014/main" id="{E4D2A586-2C62-4711-8443-6E8CC5E57768}"/>
              </a:ext>
            </a:extLst>
          </p:cNvPr>
          <p:cNvSpPr txBox="1">
            <a:spLocks/>
          </p:cNvSpPr>
          <p:nvPr/>
        </p:nvSpPr>
        <p:spPr>
          <a:xfrm>
            <a:off x="928192" y="4724400"/>
            <a:ext cx="6387008"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Sarah Buxton</a:t>
            </a:r>
            <a:endParaRPr lang="en-US" sz="2400">
              <a:solidFill>
                <a:schemeClr val="bg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State Director of Workforce Development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Vermont Department of Labor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Sarah.Buxton@vermont.gov</a:t>
            </a:r>
          </a:p>
        </p:txBody>
      </p:sp>
    </p:spTree>
    <p:extLst>
      <p:ext uri="{BB962C8B-B14F-4D97-AF65-F5344CB8AC3E}">
        <p14:creationId xmlns:p14="http://schemas.microsoft.com/office/powerpoint/2010/main" val="871775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BFE-6E76-4EEA-828D-21D4259847F1}"/>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Governor Scott’s Priority </a:t>
            </a:r>
          </a:p>
        </p:txBody>
      </p:sp>
      <p:sp>
        <p:nvSpPr>
          <p:cNvPr id="3" name="Content Placeholder 2">
            <a:extLst>
              <a:ext uri="{FF2B5EF4-FFF2-40B4-BE49-F238E27FC236}">
                <a16:creationId xmlns:a16="http://schemas.microsoft.com/office/drawing/2014/main" id="{D1C10249-CD90-4320-A67D-5004D72735FE}"/>
              </a:ext>
            </a:extLst>
          </p:cNvPr>
          <p:cNvSpPr>
            <a:spLocks noGrp="1"/>
          </p:cNvSpPr>
          <p:nvPr>
            <p:ph idx="1"/>
          </p:nvPr>
        </p:nvSpPr>
        <p:spPr/>
        <p:txBody>
          <a:bodyPr/>
          <a:lstStyle/>
          <a:p>
            <a:pPr marL="0" marR="0" indent="0">
              <a:lnSpc>
                <a:spcPct val="107000"/>
              </a:lnSpc>
              <a:spcBef>
                <a:spcPts val="0"/>
              </a:spcBef>
              <a:spcAft>
                <a:spcPts val="800"/>
              </a:spcAft>
              <a:buNone/>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a:latin typeface="Franklin Gothic Book" panose="020B05030201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4400">
                <a:latin typeface="Arial" panose="020B0604020202020204" pitchFamily="34" charset="0"/>
                <a:ea typeface="Calibri" panose="020F0502020204030204" pitchFamily="34" charset="0"/>
                <a:cs typeface="Arial" panose="020B0604020202020204" pitchFamily="34" charset="0"/>
              </a:rPr>
              <a:t>I</a:t>
            </a:r>
            <a:r>
              <a:rPr lang="en-US" sz="4400">
                <a:effectLst/>
                <a:latin typeface="Arial" panose="020B0604020202020204" pitchFamily="34" charset="0"/>
                <a:ea typeface="Calibri" panose="020F0502020204030204" pitchFamily="34" charset="0"/>
                <a:cs typeface="Arial" panose="020B0604020202020204" pitchFamily="34" charset="0"/>
              </a:rPr>
              <a:t>ncrease the number and skill level of available workers in Vermont. </a:t>
            </a:r>
          </a:p>
          <a:p>
            <a:pPr marL="0" indent="0">
              <a:buNone/>
            </a:pPr>
            <a:endParaRPr lang="en-US"/>
          </a:p>
        </p:txBody>
      </p:sp>
    </p:spTree>
    <p:extLst>
      <p:ext uri="{BB962C8B-B14F-4D97-AF65-F5344CB8AC3E}">
        <p14:creationId xmlns:p14="http://schemas.microsoft.com/office/powerpoint/2010/main" val="400310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BFE-6E76-4EEA-828D-21D4259847F1}"/>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State Strategies</a:t>
            </a:r>
          </a:p>
        </p:txBody>
      </p:sp>
      <p:sp>
        <p:nvSpPr>
          <p:cNvPr id="3" name="Content Placeholder 2">
            <a:extLst>
              <a:ext uri="{FF2B5EF4-FFF2-40B4-BE49-F238E27FC236}">
                <a16:creationId xmlns:a16="http://schemas.microsoft.com/office/drawing/2014/main" id="{D1C10249-CD90-4320-A67D-5004D72735FE}"/>
              </a:ext>
            </a:extLst>
          </p:cNvPr>
          <p:cNvSpPr>
            <a:spLocks noGrp="1"/>
          </p:cNvSpPr>
          <p:nvPr>
            <p:ph idx="1"/>
          </p:nvPr>
        </p:nvSpPr>
        <p:spPr>
          <a:xfrm>
            <a:off x="76200" y="1371600"/>
            <a:ext cx="12192000" cy="3657600"/>
          </a:xfrm>
        </p:spPr>
        <p:txBody>
          <a:bodyPr anchor="ctr">
            <a:normAutofit fontScale="92500" lnSpcReduction="20000"/>
          </a:bodyPr>
          <a:lstStyle/>
          <a:p>
            <a:pPr marL="0" indent="0">
              <a:lnSpc>
                <a:spcPct val="200000"/>
              </a:lnSpc>
              <a:spcBef>
                <a:spcPts val="0"/>
              </a:spcBef>
              <a:spcAft>
                <a:spcPts val="800"/>
              </a:spcAft>
              <a:buNone/>
            </a:pPr>
            <a:endParaRPr lang="en-US" sz="3000" b="1">
              <a:effectLst/>
              <a:latin typeface="Arial" panose="020B0604020202020204" pitchFamily="34" charset="0"/>
              <a:ea typeface="Calibri" panose="020F0502020204030204" pitchFamily="34" charset="0"/>
              <a:cs typeface="Arial" panose="020B0604020202020204" pitchFamily="34" charset="0"/>
            </a:endParaRP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1. Increase the Labor Participation Rate of Vermonters</a:t>
            </a: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2. Recruit and Relocate More Workers to Vermont</a:t>
            </a: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3. Assist Employers in Accessing and Retaining Qualified Workers</a:t>
            </a:r>
          </a:p>
          <a:p>
            <a:endParaRPr lang="en-US"/>
          </a:p>
        </p:txBody>
      </p:sp>
    </p:spTree>
    <p:extLst>
      <p:ext uri="{BB962C8B-B14F-4D97-AF65-F5344CB8AC3E}">
        <p14:creationId xmlns:p14="http://schemas.microsoft.com/office/powerpoint/2010/main" val="3382974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BFE-6E76-4EEA-828D-21D4259847F1}"/>
              </a:ext>
            </a:extLst>
          </p:cNvPr>
          <p:cNvSpPr>
            <a:spLocks noGrp="1"/>
          </p:cNvSpPr>
          <p:nvPr>
            <p:ph type="title"/>
          </p:nvPr>
        </p:nvSpPr>
        <p:spPr/>
        <p:txBody>
          <a:bodyPr>
            <a:noAutofit/>
          </a:bodyPr>
          <a:lstStyle/>
          <a:p>
            <a:pPr algn="ctr"/>
            <a:r>
              <a:rPr lang="en-US" sz="4000" b="1">
                <a:effectLst/>
                <a:latin typeface="Arial" panose="020B0604020202020204" pitchFamily="34" charset="0"/>
                <a:ea typeface="Cambria" panose="02040503050406030204" pitchFamily="18" charset="0"/>
                <a:cs typeface="Arial" panose="020B0604020202020204" pitchFamily="34" charset="0"/>
              </a:rPr>
              <a:t>Increase the Labor Participation Rate </a:t>
            </a:r>
            <a:br>
              <a:rPr lang="en-US" sz="4000" b="1">
                <a:effectLst/>
                <a:latin typeface="Arial" panose="020B0604020202020204" pitchFamily="34" charset="0"/>
                <a:ea typeface="Cambria" panose="02040503050406030204" pitchFamily="18" charset="0"/>
                <a:cs typeface="Arial" panose="020B0604020202020204" pitchFamily="34" charset="0"/>
              </a:rPr>
            </a:br>
            <a:r>
              <a:rPr lang="en-US" sz="4000" b="1">
                <a:effectLst/>
                <a:latin typeface="Arial" panose="020B0604020202020204" pitchFamily="34" charset="0"/>
                <a:ea typeface="Cambria" panose="02040503050406030204" pitchFamily="18" charset="0"/>
                <a:cs typeface="Arial" panose="020B0604020202020204" pitchFamily="34" charset="0"/>
              </a:rPr>
              <a:t>of Vermonters </a:t>
            </a:r>
            <a:endParaRPr lang="en-US" sz="40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C10249-CD90-4320-A67D-5004D72735FE}"/>
              </a:ext>
            </a:extLst>
          </p:cNvPr>
          <p:cNvSpPr>
            <a:spLocks noGrp="1"/>
          </p:cNvSpPr>
          <p:nvPr>
            <p:ph idx="1"/>
          </p:nvPr>
        </p:nvSpPr>
        <p:spPr>
          <a:xfrm>
            <a:off x="381000" y="1660208"/>
            <a:ext cx="11506200" cy="4283392"/>
          </a:xfrm>
        </p:spPr>
        <p:txBody>
          <a:bodyPr anchor="ctr">
            <a:normAutofit/>
          </a:bodyPr>
          <a:lstStyle/>
          <a:p>
            <a:pPr>
              <a:spcBef>
                <a:spcPts val="0"/>
              </a:spcBef>
              <a:buClr>
                <a:srgbClr val="595959"/>
              </a:buClr>
              <a:buSzPts val="1100"/>
            </a:pPr>
            <a:r>
              <a:rPr lang="en-US" sz="1800">
                <a:effectLst/>
                <a:latin typeface="Arial" panose="020B0604020202020204" pitchFamily="34" charset="0"/>
                <a:ea typeface="Cambria" panose="02040503050406030204" pitchFamily="18" charset="0"/>
                <a:cs typeface="Arial" panose="020B0604020202020204" pitchFamily="34" charset="0"/>
              </a:rPr>
              <a:t>Expand Summer Youth Employment Opportunities </a:t>
            </a:r>
            <a:endParaRPr lang="en-US" sz="1800">
              <a:latin typeface="Arial" panose="020B0604020202020204" pitchFamily="34" charset="0"/>
              <a:ea typeface="Cambria" panose="02040503050406030204" pitchFamily="18" charset="0"/>
              <a:cs typeface="Arial" panose="020B0604020202020204" pitchFamily="34" charset="0"/>
            </a:endParaRP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Support work-based learning opportunities in Vermont high schools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Create an Industry-Supported System for Developing and Recognizing Credentials and Certificates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Expand Adult Training Opportunities at Career and Technical Education Centers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Create Opportunities for </a:t>
            </a:r>
            <a:r>
              <a:rPr lang="en-US" sz="1800" err="1">
                <a:latin typeface="Arial" panose="020B0604020202020204" pitchFamily="34" charset="0"/>
                <a:ea typeface="Cambria" panose="02040503050406030204" pitchFamily="18" charset="0"/>
                <a:cs typeface="Arial" panose="020B0604020202020204" pitchFamily="34" charset="0"/>
              </a:rPr>
              <a:t>Returnships</a:t>
            </a:r>
            <a:r>
              <a:rPr lang="en-US" sz="1800">
                <a:latin typeface="Arial" panose="020B0604020202020204" pitchFamily="34" charset="0"/>
                <a:ea typeface="Cambria" panose="02040503050406030204" pitchFamily="18" charset="0"/>
                <a:cs typeface="Arial" panose="020B0604020202020204" pitchFamily="34" charset="0"/>
              </a:rPr>
              <a:t>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Place Employment Specialists in Vermont’s Recovery Centers</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Expand Retention of Recent Vermont College Graduates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Integrate Employment and Career Resources into Personal Learning Plans (PLPs) of Adult Learning Program Participants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Continue Wrap-Around Services – including Supported Employment – for Youth Living with Mental Health Conditions. (JOBS program)</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Expand Delivery of Career Counseling and Employment Services into Vermont’s Correctional Facilities.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Further Develop Career Pathways Work </a:t>
            </a:r>
          </a:p>
          <a:p>
            <a:pPr marR="0" lvl="0">
              <a:spcBef>
                <a:spcPts val="0"/>
              </a:spcBef>
              <a:spcAft>
                <a:spcPts val="0"/>
              </a:spcAft>
              <a:buClr>
                <a:srgbClr val="595959"/>
              </a:buClr>
              <a:buSzPts val="1100"/>
            </a:pPr>
            <a:r>
              <a:rPr lang="en-US" sz="1800">
                <a:latin typeface="Arial" panose="020B0604020202020204" pitchFamily="34" charset="0"/>
                <a:ea typeface="Cambria" panose="02040503050406030204" pitchFamily="18" charset="0"/>
                <a:cs typeface="Arial" panose="020B0604020202020204" pitchFamily="34" charset="0"/>
              </a:rPr>
              <a:t>Fund Early Childhood Professional Training Opportunities </a:t>
            </a:r>
          </a:p>
        </p:txBody>
      </p:sp>
    </p:spTree>
    <p:extLst>
      <p:ext uri="{BB962C8B-B14F-4D97-AF65-F5344CB8AC3E}">
        <p14:creationId xmlns:p14="http://schemas.microsoft.com/office/powerpoint/2010/main" val="142499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6B9566D-AE9A-475B-B160-4648239108AE}"/>
              </a:ext>
            </a:extLst>
          </p:cNvPr>
          <p:cNvSpPr>
            <a:spLocks noGrp="1" noChangeArrowheads="1"/>
          </p:cNvSpPr>
          <p:nvPr>
            <p:ph type="title"/>
          </p:nvPr>
        </p:nvSpPr>
        <p:spPr>
          <a:xfrm>
            <a:off x="2057400" y="152401"/>
            <a:ext cx="8229600" cy="944563"/>
          </a:xfrm>
        </p:spPr>
        <p:txBody>
          <a:bodyPr rtlCol="0">
            <a:normAutofit/>
          </a:bodyPr>
          <a:lstStyle/>
          <a:p>
            <a:pPr fontAlgn="auto">
              <a:spcAft>
                <a:spcPts val="0"/>
              </a:spcAft>
              <a:defRPr/>
            </a:pPr>
            <a:r>
              <a:rPr lang="en-US" b="1" cap="small">
                <a:solidFill>
                  <a:srgbClr val="FF0000"/>
                </a:solidFill>
              </a:rPr>
              <a:t>DISCLAIMER</a:t>
            </a:r>
            <a:endParaRPr lang="en-US" sz="2800" cap="small">
              <a:solidFill>
                <a:srgbClr val="FF0000"/>
              </a:solidFill>
            </a:endParaRPr>
          </a:p>
        </p:txBody>
      </p:sp>
      <p:sp>
        <p:nvSpPr>
          <p:cNvPr id="10243" name="Rectangle 3">
            <a:extLst>
              <a:ext uri="{FF2B5EF4-FFF2-40B4-BE49-F238E27FC236}">
                <a16:creationId xmlns:a16="http://schemas.microsoft.com/office/drawing/2014/main" id="{4CB747A1-BA67-4802-B226-B1A2A821BDD4}"/>
              </a:ext>
            </a:extLst>
          </p:cNvPr>
          <p:cNvSpPr>
            <a:spLocks noGrp="1" noChangeArrowheads="1"/>
          </p:cNvSpPr>
          <p:nvPr>
            <p:ph idx="1"/>
          </p:nvPr>
        </p:nvSpPr>
        <p:spPr>
          <a:xfrm>
            <a:off x="1219200" y="990600"/>
            <a:ext cx="9829800" cy="5181600"/>
          </a:xfrm>
        </p:spPr>
        <p:txBody>
          <a:bodyPr/>
          <a:lstStyle/>
          <a:p>
            <a:pPr marL="457200" lvl="1" indent="0">
              <a:buNone/>
            </a:pPr>
            <a:endParaRPr lang="en-US" altLang="en-US" sz="2000" b="1">
              <a:solidFill>
                <a:srgbClr val="FF0000"/>
              </a:solidFill>
            </a:endParaRPr>
          </a:p>
          <a:p>
            <a:pPr marL="457200" lvl="1" indent="0">
              <a:buNone/>
            </a:pPr>
            <a:endParaRPr lang="en-US" altLang="en-US" sz="2000" b="1">
              <a:solidFill>
                <a:srgbClr val="FF0000"/>
              </a:solidFill>
            </a:endParaRPr>
          </a:p>
          <a:p>
            <a:pPr marL="457200" lvl="1" indent="0">
              <a:buNone/>
            </a:pPr>
            <a:endParaRPr lang="en-US" altLang="en-US" sz="2000" b="1">
              <a:solidFill>
                <a:srgbClr val="FF0000"/>
              </a:solidFill>
            </a:endParaRPr>
          </a:p>
          <a:p>
            <a:pPr marL="457200" lvl="1" indent="0">
              <a:buNone/>
            </a:pPr>
            <a:r>
              <a:rPr lang="en-US" altLang="en-US" sz="4400" b="1"/>
              <a:t>My opinions and my opinions alone…</a:t>
            </a:r>
          </a:p>
          <a:p>
            <a:pPr marL="457200" lvl="1" indent="0">
              <a:buNone/>
            </a:pPr>
            <a:endParaRPr lang="en-US" altLang="en-US" sz="4400" b="1"/>
          </a:p>
          <a:p>
            <a:pPr marL="457200" lvl="1" indent="0">
              <a:buNone/>
            </a:pPr>
            <a:r>
              <a:rPr lang="en-US" altLang="en-US" sz="4400" b="1"/>
              <a:t>…data wise, the pandemic hit at the worst possible time --- early 2020 </a:t>
            </a:r>
          </a:p>
        </p:txBody>
      </p:sp>
    </p:spTree>
    <p:extLst>
      <p:ext uri="{BB962C8B-B14F-4D97-AF65-F5344CB8AC3E}">
        <p14:creationId xmlns:p14="http://schemas.microsoft.com/office/powerpoint/2010/main" val="1491025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2A54-CD28-4330-9472-75DB5AC67373}"/>
              </a:ext>
            </a:extLst>
          </p:cNvPr>
          <p:cNvSpPr>
            <a:spLocks noGrp="1"/>
          </p:cNvSpPr>
          <p:nvPr>
            <p:ph type="title"/>
          </p:nvPr>
        </p:nvSpPr>
        <p:spPr/>
        <p:txBody>
          <a:bodyPr>
            <a:normAutofit fontScale="90000"/>
          </a:bodyPr>
          <a:lstStyle/>
          <a:p>
            <a:pPr algn="ctr"/>
            <a:r>
              <a:rPr lang="en-US" sz="4900" b="1">
                <a:effectLst/>
                <a:latin typeface="Arial" panose="020B0604020202020204" pitchFamily="34" charset="0"/>
                <a:ea typeface="Calibri" panose="020F0502020204030204" pitchFamily="34" charset="0"/>
                <a:cs typeface="Arial" panose="020B0604020202020204" pitchFamily="34" charset="0"/>
              </a:rPr>
              <a:t>Recruit and Relocate More </a:t>
            </a:r>
            <a:br>
              <a:rPr lang="en-US" sz="4900" b="1">
                <a:effectLst/>
                <a:latin typeface="Arial" panose="020B0604020202020204" pitchFamily="34" charset="0"/>
                <a:ea typeface="Calibri" panose="020F0502020204030204" pitchFamily="34" charset="0"/>
                <a:cs typeface="Arial" panose="020B0604020202020204" pitchFamily="34" charset="0"/>
              </a:rPr>
            </a:br>
            <a:r>
              <a:rPr lang="en-US" sz="4900" b="1">
                <a:effectLst/>
                <a:latin typeface="Arial" panose="020B0604020202020204" pitchFamily="34" charset="0"/>
                <a:ea typeface="Calibri" panose="020F0502020204030204" pitchFamily="34" charset="0"/>
                <a:cs typeface="Arial" panose="020B0604020202020204" pitchFamily="34" charset="0"/>
              </a:rPr>
              <a:t>Workers to Vermont</a:t>
            </a:r>
            <a:endParaRPr lang="en-US"/>
          </a:p>
        </p:txBody>
      </p:sp>
      <p:sp>
        <p:nvSpPr>
          <p:cNvPr id="3" name="Content Placeholder 2">
            <a:extLst>
              <a:ext uri="{FF2B5EF4-FFF2-40B4-BE49-F238E27FC236}">
                <a16:creationId xmlns:a16="http://schemas.microsoft.com/office/drawing/2014/main" id="{1DF79B3A-FAED-43CF-B065-803411DF2F2B}"/>
              </a:ext>
            </a:extLst>
          </p:cNvPr>
          <p:cNvSpPr>
            <a:spLocks noGrp="1"/>
          </p:cNvSpPr>
          <p:nvPr>
            <p:ph idx="1"/>
          </p:nvPr>
        </p:nvSpPr>
        <p:spPr/>
        <p:txBody>
          <a:bodyPr>
            <a:normAutofit/>
          </a:bodyPr>
          <a:lstStyle/>
          <a:p>
            <a:pPr marL="0" indent="0">
              <a:lnSpc>
                <a:spcPct val="110000"/>
              </a:lnSpc>
              <a:spcBef>
                <a:spcPts val="0"/>
              </a:spcBef>
              <a:buClr>
                <a:srgbClr val="595959"/>
              </a:buClr>
              <a:buSzPct val="56000"/>
              <a:buNone/>
            </a:pPr>
            <a:r>
              <a:rPr lang="en-US" sz="2800">
                <a:latin typeface="Arial" panose="020B0604020202020204" pitchFamily="34" charset="0"/>
                <a:ea typeface="Cambria" panose="02040503050406030204" pitchFamily="18" charset="0"/>
                <a:cs typeface="Arial" panose="020B0604020202020204" pitchFamily="34" charset="0"/>
              </a:rPr>
              <a:t>• 	</a:t>
            </a:r>
            <a:r>
              <a:rPr lang="en-US" sz="2700">
                <a:latin typeface="Arial" panose="020B0604020202020204" pitchFamily="34" charset="0"/>
                <a:ea typeface="Cambria" panose="02040503050406030204" pitchFamily="18" charset="0"/>
                <a:cs typeface="Arial" panose="020B0604020202020204" pitchFamily="34" charset="0"/>
              </a:rPr>
              <a:t>Military Outreach</a:t>
            </a:r>
          </a:p>
          <a:p>
            <a:pPr marL="0" indent="0">
              <a:lnSpc>
                <a:spcPct val="110000"/>
              </a:lnSpc>
              <a:spcBef>
                <a:spcPts val="0"/>
              </a:spcBef>
              <a:buClr>
                <a:srgbClr val="595959"/>
              </a:buClr>
              <a:buSzPct val="56000"/>
              <a:buNone/>
            </a:pPr>
            <a:r>
              <a:rPr lang="en-US" sz="2800">
                <a:latin typeface="Arial" panose="020B0604020202020204" pitchFamily="34" charset="0"/>
                <a:ea typeface="Cambria" panose="02040503050406030204" pitchFamily="18" charset="0"/>
                <a:cs typeface="Arial" panose="020B0604020202020204" pitchFamily="34" charset="0"/>
              </a:rPr>
              <a:t>• 	</a:t>
            </a:r>
            <a:r>
              <a:rPr lang="en-US" sz="2700">
                <a:latin typeface="Arial" panose="020B0604020202020204" pitchFamily="34" charset="0"/>
                <a:ea typeface="Cambria" panose="02040503050406030204" pitchFamily="18" charset="0"/>
                <a:cs typeface="Arial" panose="020B0604020202020204" pitchFamily="34" charset="0"/>
              </a:rPr>
              <a:t>#ThinkVermont (ACCD)</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Targeted Outreach &amp; Recruitment Campaign (ThinkVermont.com/MOVE)</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Stay to Stay Weekends </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Social Media Campaign </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Relocation Agents </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Other Relocation Incentives </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Texting Service</a:t>
            </a:r>
          </a:p>
          <a:p>
            <a:pPr marL="1371600" lvl="3" indent="0">
              <a:lnSpc>
                <a:spcPct val="110000"/>
              </a:lnSpc>
              <a:spcBef>
                <a:spcPts val="0"/>
              </a:spcBef>
              <a:buClr>
                <a:srgbClr val="595959"/>
              </a:buClr>
              <a:buSzPts val="1100"/>
              <a:buNone/>
            </a:pPr>
            <a:r>
              <a:rPr lang="en-US" sz="2100">
                <a:latin typeface="Arial" panose="020B0604020202020204" pitchFamily="34" charset="0"/>
                <a:ea typeface="Cambria" panose="02040503050406030204" pitchFamily="18" charset="0"/>
                <a:cs typeface="Arial" panose="020B0604020202020204" pitchFamily="34" charset="0"/>
              </a:rPr>
              <a:t>O Information Exchange (ThinkVermont.com/JOBS)</a:t>
            </a:r>
          </a:p>
          <a:p>
            <a:pPr marL="0" indent="0">
              <a:lnSpc>
                <a:spcPct val="110000"/>
              </a:lnSpc>
              <a:spcBef>
                <a:spcPts val="0"/>
              </a:spcBef>
              <a:buClr>
                <a:srgbClr val="595959"/>
              </a:buClr>
              <a:buSzPts val="1100"/>
              <a:buNone/>
            </a:pPr>
            <a:r>
              <a:rPr lang="en-US" sz="2300">
                <a:latin typeface="Arial" panose="020B0604020202020204" pitchFamily="34" charset="0"/>
                <a:ea typeface="Cambria" panose="02040503050406030204" pitchFamily="18" charset="0"/>
                <a:cs typeface="Arial" panose="020B0604020202020204" pitchFamily="34" charset="0"/>
              </a:rPr>
              <a:t>•	</a:t>
            </a:r>
            <a:r>
              <a:rPr lang="en-US" sz="2400">
                <a:latin typeface="Arial" panose="020B0604020202020204" pitchFamily="34" charset="0"/>
                <a:ea typeface="Cambria" panose="02040503050406030204" pitchFamily="18" charset="0"/>
                <a:cs typeface="Arial" panose="020B0604020202020204" pitchFamily="34" charset="0"/>
              </a:rPr>
              <a:t>Sector-Specific Recruitment &amp; Relocation Initiatives</a:t>
            </a:r>
          </a:p>
          <a:p>
            <a:pPr marL="0" indent="0">
              <a:lnSpc>
                <a:spcPct val="110000"/>
              </a:lnSpc>
              <a:spcBef>
                <a:spcPts val="0"/>
              </a:spcBef>
              <a:buClr>
                <a:srgbClr val="595959"/>
              </a:buClr>
              <a:buSzPts val="1100"/>
              <a:buNone/>
            </a:pPr>
            <a:r>
              <a:rPr lang="en-US" sz="2400">
                <a:latin typeface="Arial" panose="020B0604020202020204" pitchFamily="34" charset="0"/>
                <a:ea typeface="Cambria" panose="02040503050406030204" pitchFamily="18" charset="0"/>
                <a:cs typeface="Arial" panose="020B0604020202020204" pitchFamily="34" charset="0"/>
              </a:rPr>
              <a:t>•	Employer-Specific Recruitment Initiatives </a:t>
            </a:r>
          </a:p>
          <a:p>
            <a:pPr marL="0" indent="0">
              <a:buNone/>
            </a:pPr>
            <a:endParaRPr lang="en-US"/>
          </a:p>
        </p:txBody>
      </p:sp>
    </p:spTree>
    <p:extLst>
      <p:ext uri="{BB962C8B-B14F-4D97-AF65-F5344CB8AC3E}">
        <p14:creationId xmlns:p14="http://schemas.microsoft.com/office/powerpoint/2010/main" val="179798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60AB-4F2A-49E8-9DDF-7810A5EEDBA4}"/>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Assist Employers in Accessing and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Retaining Qualified Workers </a:t>
            </a:r>
          </a:p>
        </p:txBody>
      </p:sp>
      <p:sp>
        <p:nvSpPr>
          <p:cNvPr id="3" name="Content Placeholder 2">
            <a:extLst>
              <a:ext uri="{FF2B5EF4-FFF2-40B4-BE49-F238E27FC236}">
                <a16:creationId xmlns:a16="http://schemas.microsoft.com/office/drawing/2014/main" id="{0AB781AD-02B6-4FD8-90F9-01D9920E270F}"/>
              </a:ext>
            </a:extLst>
          </p:cNvPr>
          <p:cNvSpPr>
            <a:spLocks noGrp="1"/>
          </p:cNvSpPr>
          <p:nvPr>
            <p:ph idx="1"/>
          </p:nvPr>
        </p:nvSpPr>
        <p:spPr/>
        <p:txBody>
          <a:bodyPr/>
          <a:lstStyle/>
          <a:p>
            <a:pPr marL="0" marR="0" indent="0">
              <a:spcBef>
                <a:spcPts val="0"/>
              </a:spcBef>
              <a:spcAft>
                <a:spcPts val="0"/>
              </a:spcAft>
              <a:buNone/>
            </a:pPr>
            <a:r>
              <a:rPr lang="en-US" sz="1800" b="1">
                <a:effectLst/>
                <a:latin typeface="Times New Roman" panose="02020603050405020304" pitchFamily="18" charset="0"/>
                <a:ea typeface="Cambria" panose="02040503050406030204" pitchFamily="18" charset="0"/>
                <a:cs typeface="Times New Roman" panose="020206030504050203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Develop Resources to Help Businesses Employ Workers with Employment Barriers </a:t>
            </a: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Improve Quality and Access to Vermont’s On-line Labor Exchange (</a:t>
            </a:r>
            <a:r>
              <a:rPr lang="en-US" sz="2400" err="1">
                <a:effectLst/>
                <a:latin typeface="Arial" panose="020B0604020202020204" pitchFamily="34" charset="0"/>
                <a:ea typeface="Cambria" panose="02040503050406030204" pitchFamily="18" charset="0"/>
                <a:cs typeface="Arial" panose="020B0604020202020204" pitchFamily="34" charset="0"/>
              </a:rPr>
              <a:t>JobLink</a:t>
            </a:r>
            <a:r>
              <a:rPr lang="en-US" sz="2400">
                <a:effectLst/>
                <a:latin typeface="Arial" panose="020B0604020202020204" pitchFamily="34" charset="0"/>
                <a:ea typeface="Cambria" panose="02040503050406030204" pitchFamily="18" charset="0"/>
                <a:cs typeface="Arial" panose="020B0604020202020204" pitchFamily="34" charset="0"/>
              </a:rPr>
              <a:t>)</a:t>
            </a: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Expand the Number of Registered Apprenticeship Opportunities </a:t>
            </a: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Promote Industry-Supported Training Programs </a:t>
            </a: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Combine Employer Outreach Efforts Across State Government to expand the Quality and Availability of Services </a:t>
            </a:r>
          </a:p>
          <a:p>
            <a:pPr marL="342900" marR="0" lvl="0" indent="-342900">
              <a:lnSpc>
                <a:spcPct val="100000"/>
              </a:lnSpc>
              <a:spcBef>
                <a:spcPts val="0"/>
              </a:spcBef>
              <a:spcAft>
                <a:spcPts val="600"/>
              </a:spcAft>
              <a:buClr>
                <a:srgbClr val="595959"/>
              </a:buClr>
              <a:buSzPts val="1100"/>
              <a:buFont typeface="Symbol" panose="05050102010706020507" pitchFamily="18" charset="2"/>
              <a:buChar char=""/>
            </a:pPr>
            <a:r>
              <a:rPr lang="en-US" sz="2400">
                <a:effectLst/>
                <a:latin typeface="Arial" panose="020B0604020202020204" pitchFamily="34" charset="0"/>
                <a:ea typeface="Cambria" panose="02040503050406030204" pitchFamily="18" charset="0"/>
                <a:cs typeface="Arial" panose="020B0604020202020204" pitchFamily="34" charset="0"/>
              </a:rPr>
              <a:t>Expand Reach and Use of Incumbent Worker Training Programs </a:t>
            </a:r>
          </a:p>
          <a:p>
            <a:endParaRPr lang="en-US"/>
          </a:p>
        </p:txBody>
      </p:sp>
    </p:spTree>
    <p:extLst>
      <p:ext uri="{BB962C8B-B14F-4D97-AF65-F5344CB8AC3E}">
        <p14:creationId xmlns:p14="http://schemas.microsoft.com/office/powerpoint/2010/main" val="219805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8167B0-7601-459A-91B3-E4A9A44DB192}"/>
              </a:ext>
            </a:extLst>
          </p:cNvPr>
          <p:cNvSpPr txBox="1"/>
          <p:nvPr/>
        </p:nvSpPr>
        <p:spPr>
          <a:xfrm>
            <a:off x="1219200" y="1371600"/>
            <a:ext cx="9525000" cy="2923877"/>
          </a:xfrm>
          <a:prstGeom prst="rect">
            <a:avLst/>
          </a:prstGeom>
          <a:noFill/>
        </p:spPr>
        <p:txBody>
          <a:bodyPr wrap="square" rtlCol="0">
            <a:spAutoFit/>
          </a:bodyPr>
          <a:lstStyle/>
          <a:p>
            <a:pPr algn="ctr"/>
            <a:r>
              <a:rPr lang="en-US" sz="4400" b="1">
                <a:solidFill>
                  <a:schemeClr val="tx1"/>
                </a:solidFill>
                <a:latin typeface="Arial" panose="020B0604020202020204" pitchFamily="34" charset="0"/>
                <a:cs typeface="Arial" panose="020B0604020202020204" pitchFamily="34" charset="0"/>
              </a:rPr>
              <a:t>Vermont’s </a:t>
            </a:r>
          </a:p>
          <a:p>
            <a:pPr algn="ctr"/>
            <a:r>
              <a:rPr lang="en-US" sz="4400" b="1">
                <a:solidFill>
                  <a:schemeClr val="tx1"/>
                </a:solidFill>
                <a:latin typeface="Arial" panose="020B0604020202020204" pitchFamily="34" charset="0"/>
                <a:cs typeface="Arial" panose="020B0604020202020204" pitchFamily="34" charset="0"/>
              </a:rPr>
              <a:t>Workforce Development Strategies</a:t>
            </a:r>
          </a:p>
          <a:p>
            <a:pPr algn="ctr"/>
            <a:endParaRPr lang="en-US" sz="4800" i="1">
              <a:solidFill>
                <a:schemeClr val="tx1"/>
              </a:solidFill>
              <a:latin typeface="Arial" panose="020B0604020202020204" pitchFamily="34" charset="0"/>
              <a:cs typeface="Arial" panose="020B0604020202020204" pitchFamily="34" charset="0"/>
            </a:endParaRPr>
          </a:p>
          <a:p>
            <a:pPr algn="ctr"/>
            <a:r>
              <a:rPr lang="en-US" sz="4400" i="1">
                <a:solidFill>
                  <a:schemeClr val="tx1"/>
                </a:solidFill>
                <a:latin typeface="Arial" panose="020B0604020202020204" pitchFamily="34" charset="0"/>
                <a:cs typeface="Arial" panose="020B0604020202020204" pitchFamily="34" charset="0"/>
              </a:rPr>
              <a:t>Now: Pandemic-Influenced</a:t>
            </a:r>
          </a:p>
        </p:txBody>
      </p:sp>
      <p:sp>
        <p:nvSpPr>
          <p:cNvPr id="5" name="Subtitle 2">
            <a:extLst>
              <a:ext uri="{FF2B5EF4-FFF2-40B4-BE49-F238E27FC236}">
                <a16:creationId xmlns:a16="http://schemas.microsoft.com/office/drawing/2014/main" id="{E4D2A586-2C62-4711-8443-6E8CC5E57768}"/>
              </a:ext>
            </a:extLst>
          </p:cNvPr>
          <p:cNvSpPr txBox="1">
            <a:spLocks/>
          </p:cNvSpPr>
          <p:nvPr/>
        </p:nvSpPr>
        <p:spPr>
          <a:xfrm>
            <a:off x="928192" y="4724400"/>
            <a:ext cx="6387008" cy="1828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Sarah Buxton</a:t>
            </a:r>
            <a:endParaRPr lang="en-US" sz="2400">
              <a:solidFill>
                <a:schemeClr val="bg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State Director of Workforce Development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Vermont Department of Labor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bg2">
                    <a:lumMod val="50000"/>
                  </a:schemeClr>
                </a:solidFill>
                <a:effectLst/>
                <a:uLnTx/>
                <a:uFillTx/>
                <a:latin typeface="Arial" panose="020B0604020202020204" pitchFamily="34" charset="0"/>
                <a:cs typeface="Arial" panose="020B0604020202020204" pitchFamily="34" charset="0"/>
              </a:rPr>
              <a:t>Sarah.Buxton@vermont.gov</a:t>
            </a:r>
          </a:p>
        </p:txBody>
      </p:sp>
    </p:spTree>
    <p:extLst>
      <p:ext uri="{BB962C8B-B14F-4D97-AF65-F5344CB8AC3E}">
        <p14:creationId xmlns:p14="http://schemas.microsoft.com/office/powerpoint/2010/main" val="218868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BFE-6E76-4EEA-828D-21D4259847F1}"/>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Governor Scott’s Priority: STILL </a:t>
            </a:r>
          </a:p>
        </p:txBody>
      </p:sp>
      <p:sp>
        <p:nvSpPr>
          <p:cNvPr id="3" name="Content Placeholder 2">
            <a:extLst>
              <a:ext uri="{FF2B5EF4-FFF2-40B4-BE49-F238E27FC236}">
                <a16:creationId xmlns:a16="http://schemas.microsoft.com/office/drawing/2014/main" id="{D1C10249-CD90-4320-A67D-5004D72735FE}"/>
              </a:ext>
            </a:extLst>
          </p:cNvPr>
          <p:cNvSpPr>
            <a:spLocks noGrp="1"/>
          </p:cNvSpPr>
          <p:nvPr>
            <p:ph idx="1"/>
          </p:nvPr>
        </p:nvSpPr>
        <p:spPr/>
        <p:txBody>
          <a:bodyPr/>
          <a:lstStyle/>
          <a:p>
            <a:pPr marL="0" marR="0" indent="0">
              <a:lnSpc>
                <a:spcPct val="107000"/>
              </a:lnSpc>
              <a:spcBef>
                <a:spcPts val="0"/>
              </a:spcBef>
              <a:spcAft>
                <a:spcPts val="800"/>
              </a:spcAft>
              <a:buNone/>
            </a:pP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a:latin typeface="Franklin Gothic Book" panose="020B05030201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4400">
                <a:latin typeface="Arial" panose="020B0604020202020204" pitchFamily="34" charset="0"/>
                <a:ea typeface="Calibri" panose="020F0502020204030204" pitchFamily="34" charset="0"/>
                <a:cs typeface="Arial" panose="020B0604020202020204" pitchFamily="34" charset="0"/>
              </a:rPr>
              <a:t>I</a:t>
            </a:r>
            <a:r>
              <a:rPr lang="en-US" sz="4400">
                <a:effectLst/>
                <a:latin typeface="Arial" panose="020B0604020202020204" pitchFamily="34" charset="0"/>
                <a:ea typeface="Calibri" panose="020F0502020204030204" pitchFamily="34" charset="0"/>
                <a:cs typeface="Arial" panose="020B0604020202020204" pitchFamily="34" charset="0"/>
              </a:rPr>
              <a:t>ncrease the number and skill level of available workers in Vermont. </a:t>
            </a:r>
          </a:p>
          <a:p>
            <a:pPr marL="0" indent="0">
              <a:buNone/>
            </a:pPr>
            <a:endParaRPr lang="en-US"/>
          </a:p>
        </p:txBody>
      </p:sp>
    </p:spTree>
    <p:extLst>
      <p:ext uri="{BB962C8B-B14F-4D97-AF65-F5344CB8AC3E}">
        <p14:creationId xmlns:p14="http://schemas.microsoft.com/office/powerpoint/2010/main" val="102807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BFE-6E76-4EEA-828D-21D4259847F1}"/>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State Strategies: STILL</a:t>
            </a:r>
          </a:p>
        </p:txBody>
      </p:sp>
      <p:sp>
        <p:nvSpPr>
          <p:cNvPr id="3" name="Content Placeholder 2">
            <a:extLst>
              <a:ext uri="{FF2B5EF4-FFF2-40B4-BE49-F238E27FC236}">
                <a16:creationId xmlns:a16="http://schemas.microsoft.com/office/drawing/2014/main" id="{D1C10249-CD90-4320-A67D-5004D72735FE}"/>
              </a:ext>
            </a:extLst>
          </p:cNvPr>
          <p:cNvSpPr>
            <a:spLocks noGrp="1"/>
          </p:cNvSpPr>
          <p:nvPr>
            <p:ph idx="1"/>
          </p:nvPr>
        </p:nvSpPr>
        <p:spPr>
          <a:xfrm>
            <a:off x="76200" y="1371600"/>
            <a:ext cx="12192000" cy="3657600"/>
          </a:xfrm>
        </p:spPr>
        <p:txBody>
          <a:bodyPr anchor="ctr">
            <a:normAutofit fontScale="92500" lnSpcReduction="20000"/>
          </a:bodyPr>
          <a:lstStyle/>
          <a:p>
            <a:pPr marL="0" indent="0">
              <a:lnSpc>
                <a:spcPct val="200000"/>
              </a:lnSpc>
              <a:spcBef>
                <a:spcPts val="0"/>
              </a:spcBef>
              <a:spcAft>
                <a:spcPts val="800"/>
              </a:spcAft>
              <a:buNone/>
            </a:pPr>
            <a:endParaRPr lang="en-US" sz="3000" b="1">
              <a:effectLst/>
              <a:latin typeface="Arial" panose="020B0604020202020204" pitchFamily="34" charset="0"/>
              <a:ea typeface="Calibri" panose="020F0502020204030204" pitchFamily="34" charset="0"/>
              <a:cs typeface="Arial" panose="020B0604020202020204" pitchFamily="34" charset="0"/>
            </a:endParaRP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1. Increase the Labor Participation Rate of Vermonters</a:t>
            </a: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2. Recruit and Relocate More Workers to Vermont</a:t>
            </a:r>
          </a:p>
          <a:p>
            <a:pPr indent="0">
              <a:lnSpc>
                <a:spcPct val="200000"/>
              </a:lnSpc>
              <a:spcBef>
                <a:spcPts val="0"/>
              </a:spcBef>
              <a:spcAft>
                <a:spcPts val="800"/>
              </a:spcAft>
              <a:buNone/>
            </a:pPr>
            <a:r>
              <a:rPr lang="en-US" sz="3000" b="1">
                <a:effectLst/>
                <a:latin typeface="Arial" panose="020B0604020202020204" pitchFamily="34" charset="0"/>
                <a:ea typeface="Calibri" panose="020F0502020204030204" pitchFamily="34" charset="0"/>
                <a:cs typeface="Arial" panose="020B0604020202020204" pitchFamily="34" charset="0"/>
              </a:rPr>
              <a:t>3. Assist Employers in Accessing and Retaining Qualified Workers</a:t>
            </a:r>
          </a:p>
          <a:p>
            <a:endParaRPr lang="en-US"/>
          </a:p>
        </p:txBody>
      </p:sp>
    </p:spTree>
    <p:extLst>
      <p:ext uri="{BB962C8B-B14F-4D97-AF65-F5344CB8AC3E}">
        <p14:creationId xmlns:p14="http://schemas.microsoft.com/office/powerpoint/2010/main" val="158671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2AE5-F2DD-43FB-87FF-59220C9AF2DE}"/>
              </a:ext>
            </a:extLst>
          </p:cNvPr>
          <p:cNvSpPr>
            <a:spLocks noGrp="1"/>
          </p:cNvSpPr>
          <p:nvPr>
            <p:ph type="title"/>
          </p:nvPr>
        </p:nvSpPr>
        <p:spPr/>
        <p:txBody>
          <a:bodyPr/>
          <a:lstStyle/>
          <a:p>
            <a:pPr algn="ctr"/>
            <a:r>
              <a:rPr lang="en-US">
                <a:latin typeface="Arial" panose="020B0604020202020204" pitchFamily="34" charset="0"/>
                <a:cs typeface="Arial" panose="020B0604020202020204" pitchFamily="34" charset="0"/>
              </a:rPr>
              <a:t>WIOA STATE PLAN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Goals and Strategies: July 2021</a:t>
            </a:r>
          </a:p>
        </p:txBody>
      </p:sp>
      <p:sp>
        <p:nvSpPr>
          <p:cNvPr id="3" name="Content Placeholder 2">
            <a:extLst>
              <a:ext uri="{FF2B5EF4-FFF2-40B4-BE49-F238E27FC236}">
                <a16:creationId xmlns:a16="http://schemas.microsoft.com/office/drawing/2014/main" id="{40679B2D-CA5E-4ADD-90C7-EC656FA31B5C}"/>
              </a:ext>
            </a:extLst>
          </p:cNvPr>
          <p:cNvSpPr>
            <a:spLocks noGrp="1"/>
          </p:cNvSpPr>
          <p:nvPr>
            <p:ph idx="1"/>
          </p:nvPr>
        </p:nvSpPr>
        <p:spPr/>
        <p:txBody>
          <a:bodyPr>
            <a:normAutofit fontScale="92500" lnSpcReduction="20000"/>
          </a:bodyPr>
          <a:lstStyle/>
          <a:p>
            <a:pPr marL="0" indent="0">
              <a:buNone/>
            </a:pPr>
            <a:r>
              <a:rPr lang="en-US"/>
              <a:t>GOALS: (See separate handout) </a:t>
            </a:r>
          </a:p>
          <a:p>
            <a:pPr marL="0" marR="135255">
              <a:lnSpc>
                <a:spcPct val="107000"/>
              </a:lnSpc>
              <a:spcBef>
                <a:spcPts val="920"/>
              </a:spcBef>
              <a:spcAft>
                <a:spcPts val="0"/>
              </a:spcAft>
            </a:pPr>
            <a:r>
              <a:rPr lang="en-US" sz="1800">
                <a:effectLst/>
                <a:latin typeface="Cambria" panose="02040503050406030204" pitchFamily="18" charset="0"/>
                <a:ea typeface="Cambria" panose="02040503050406030204" pitchFamily="18" charset="0"/>
                <a:cs typeface="Cambria" panose="02040503050406030204" pitchFamily="18" charset="0"/>
              </a:rPr>
              <a:t>Goal 1:</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Connect Vermonters</a:t>
            </a:r>
            <a:r>
              <a:rPr lang="en-US" sz="1800" spc="-3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to</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the</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education,</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training,</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 supportive</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services</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needed</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to</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enter</a:t>
            </a:r>
            <a:r>
              <a:rPr lang="en-US" sz="1800" spc="-2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advance</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along</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 career</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pathway</a:t>
            </a:r>
            <a:r>
              <a:rPr lang="en-US" sz="1800" spc="-3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that</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leads</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to</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greater</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financial</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independence.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194310" algn="just">
              <a:lnSpc>
                <a:spcPct val="107000"/>
              </a:lnSpc>
              <a:spcBef>
                <a:spcPts val="790"/>
              </a:spcBef>
              <a:spcAft>
                <a:spcPts val="0"/>
              </a:spcAft>
            </a:pPr>
            <a:r>
              <a:rPr lang="en-US" sz="1800">
                <a:effectLst/>
                <a:latin typeface="Cambria" panose="02040503050406030204" pitchFamily="18" charset="0"/>
                <a:ea typeface="Cambria" panose="02040503050406030204" pitchFamily="18" charset="0"/>
                <a:cs typeface="Cambria" panose="02040503050406030204" pitchFamily="18" charset="0"/>
              </a:rPr>
              <a:t>Goal 2: Increase the number of women, veterans, minorities, people with disabilities, and other</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underrepresented people employed in the skilled trades, science, technology, engineering, and</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mathematics</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fields,</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advanced manufacturing,</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other</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priority</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industry</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sectors</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Vermont.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277495">
              <a:lnSpc>
                <a:spcPct val="107000"/>
              </a:lnSpc>
              <a:spcBef>
                <a:spcPts val="790"/>
              </a:spcBef>
              <a:spcAft>
                <a:spcPts val="0"/>
              </a:spcAft>
            </a:pPr>
            <a:r>
              <a:rPr lang="en-US" sz="1800">
                <a:effectLst/>
                <a:latin typeface="Cambria" panose="02040503050406030204" pitchFamily="18" charset="0"/>
                <a:ea typeface="Cambria" panose="02040503050406030204" pitchFamily="18" charset="0"/>
                <a:cs typeface="Cambria" panose="02040503050406030204" pitchFamily="18" charset="0"/>
              </a:rPr>
              <a:t>Goal 3:</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Increase the number of Vermonters with barriers to employment who complete high</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school, earn a post-secondary credential - including an industry-recognized certificate,</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registered apprenticeship, or post-secondary degree program - and become employed in</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occupations</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that</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align with</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the</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needs of Vermont’s</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employers.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148590">
              <a:lnSpc>
                <a:spcPct val="107000"/>
              </a:lnSpc>
              <a:spcBef>
                <a:spcPts val="795"/>
              </a:spcBef>
              <a:spcAft>
                <a:spcPts val="0"/>
              </a:spcAft>
            </a:pPr>
            <a:r>
              <a:rPr lang="en-US" sz="1800">
                <a:effectLst/>
                <a:latin typeface="Cambria" panose="02040503050406030204" pitchFamily="18" charset="0"/>
                <a:ea typeface="Cambria" panose="02040503050406030204" pitchFamily="18" charset="0"/>
                <a:cs typeface="Cambria" panose="02040503050406030204" pitchFamily="18" charset="0"/>
              </a:rPr>
              <a:t>Goal 4: Improve Vermont’s workforce development system by continuously aligning, adapting,</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 integrating workforce education and training programs and career and supportive services</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to</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meet</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the</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needs</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of all</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customers.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479425">
              <a:lnSpc>
                <a:spcPct val="107000"/>
              </a:lnSpc>
              <a:spcBef>
                <a:spcPts val="810"/>
              </a:spcBef>
              <a:spcAft>
                <a:spcPts val="0"/>
              </a:spcAft>
            </a:pPr>
            <a:r>
              <a:rPr lang="en-US" sz="1800">
                <a:effectLst/>
                <a:latin typeface="Cambria" panose="02040503050406030204" pitchFamily="18" charset="0"/>
                <a:ea typeface="Cambria" panose="02040503050406030204" pitchFamily="18" charset="0"/>
                <a:cs typeface="Cambria" panose="02040503050406030204" pitchFamily="18" charset="0"/>
              </a:rPr>
              <a:t>Goal 5: Expand Vermont’s labor force by helping more Vermonters enter the labor market</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 assisting out-of-state workers in securing employment with Vermont employers and</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relocating</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to</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Vermont.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645201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2AE5-F2DD-43FB-87FF-59220C9AF2DE}"/>
              </a:ext>
            </a:extLst>
          </p:cNvPr>
          <p:cNvSpPr>
            <a:spLocks noGrp="1"/>
          </p:cNvSpPr>
          <p:nvPr>
            <p:ph type="title"/>
          </p:nvPr>
        </p:nvSpPr>
        <p:spPr/>
        <p:txBody>
          <a:bodyPr/>
          <a:lstStyle/>
          <a:p>
            <a:pPr algn="ctr"/>
            <a:r>
              <a:rPr lang="en-US">
                <a:latin typeface="Arial" panose="020B0604020202020204" pitchFamily="34" charset="0"/>
                <a:cs typeface="Arial" panose="020B0604020202020204" pitchFamily="34" charset="0"/>
              </a:rPr>
              <a:t>WIOA STATE PLAN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Goals and Strategies: July 2021</a:t>
            </a:r>
          </a:p>
        </p:txBody>
      </p:sp>
      <p:sp>
        <p:nvSpPr>
          <p:cNvPr id="3" name="Content Placeholder 2">
            <a:extLst>
              <a:ext uri="{FF2B5EF4-FFF2-40B4-BE49-F238E27FC236}">
                <a16:creationId xmlns:a16="http://schemas.microsoft.com/office/drawing/2014/main" id="{40679B2D-CA5E-4ADD-90C7-EC656FA31B5C}"/>
              </a:ext>
            </a:extLst>
          </p:cNvPr>
          <p:cNvSpPr>
            <a:spLocks noGrp="1"/>
          </p:cNvSpPr>
          <p:nvPr>
            <p:ph idx="1"/>
          </p:nvPr>
        </p:nvSpPr>
        <p:spPr/>
        <p:txBody>
          <a:bodyPr>
            <a:normAutofit lnSpcReduction="10000"/>
          </a:bodyPr>
          <a:lstStyle/>
          <a:p>
            <a:pPr marL="0" indent="0">
              <a:buNone/>
            </a:pPr>
            <a:r>
              <a:rPr lang="en-US"/>
              <a:t>Strategies: (See separate handout) </a:t>
            </a:r>
          </a:p>
          <a:p>
            <a:pPr marL="0" marR="99695">
              <a:lnSpc>
                <a:spcPct val="107000"/>
              </a:lnSpc>
              <a:spcBef>
                <a:spcPts val="920"/>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A: </a:t>
            </a:r>
            <a:r>
              <a:rPr lang="en-US" sz="1800">
                <a:effectLst/>
                <a:latin typeface="Cambria" panose="02040503050406030204" pitchFamily="18" charset="0"/>
                <a:ea typeface="Cambria" panose="02040503050406030204" pitchFamily="18" charset="0"/>
                <a:cs typeface="Cambria" panose="02040503050406030204" pitchFamily="18" charset="0"/>
              </a:rPr>
              <a:t>Publish and share information describing education, training, and skill development</a:t>
            </a:r>
            <a:r>
              <a:rPr lang="en-US" sz="1800" spc="-23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opportunities with the public and related service delivery providers in a customer-friendly</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format.</a:t>
            </a:r>
          </a:p>
          <a:p>
            <a:pPr marL="0" marR="99695" indent="0">
              <a:lnSpc>
                <a:spcPct val="107000"/>
              </a:lnSpc>
              <a:spcBef>
                <a:spcPts val="92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90"/>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B:</a:t>
            </a:r>
            <a:r>
              <a:rPr lang="en-US" sz="1800" b="1"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Collect and review labor market, education and training, and workforce service</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delivery</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data</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by</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gender,</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age,</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race,</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ethnicity,</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disability</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status.</a:t>
            </a:r>
          </a:p>
          <a:p>
            <a:pPr marL="0" marR="0" indent="0">
              <a:lnSpc>
                <a:spcPct val="107000"/>
              </a:lnSpc>
              <a:spcBef>
                <a:spcPts val="79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387350">
              <a:lnSpc>
                <a:spcPct val="107000"/>
              </a:lnSpc>
              <a:spcBef>
                <a:spcPts val="785"/>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C: </a:t>
            </a:r>
            <a:r>
              <a:rPr lang="en-US" sz="1800">
                <a:effectLst/>
                <a:latin typeface="Cambria" panose="02040503050406030204" pitchFamily="18" charset="0"/>
                <a:ea typeface="Cambria" panose="02040503050406030204" pitchFamily="18" charset="0"/>
                <a:cs typeface="Cambria" panose="02040503050406030204" pitchFamily="18" charset="0"/>
              </a:rPr>
              <a:t>Develop common intake, communication, and referral processes to increase co-</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enrollment</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alignment</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of workforce</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service</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support</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programs.</a:t>
            </a:r>
          </a:p>
          <a:p>
            <a:pPr marL="0" marR="387350" indent="0">
              <a:lnSpc>
                <a:spcPct val="107000"/>
              </a:lnSpc>
              <a:spcBef>
                <a:spcPts val="785"/>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408940">
              <a:lnSpc>
                <a:spcPct val="107000"/>
              </a:lnSpc>
              <a:spcBef>
                <a:spcPts val="825"/>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D: </a:t>
            </a:r>
            <a:r>
              <a:rPr lang="en-US" sz="1800">
                <a:effectLst/>
                <a:latin typeface="Cambria" panose="02040503050406030204" pitchFamily="18" charset="0"/>
                <a:ea typeface="Cambria" panose="02040503050406030204" pitchFamily="18" charset="0"/>
                <a:cs typeface="Cambria" panose="02040503050406030204" pitchFamily="18" charset="0"/>
              </a:rPr>
              <a:t>Develop and coordinate shared professional development opportunities, best</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practices, and approaches to counseling individuals in entering and advancing along career</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pathways.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685848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2AE5-F2DD-43FB-87FF-59220C9AF2DE}"/>
              </a:ext>
            </a:extLst>
          </p:cNvPr>
          <p:cNvSpPr>
            <a:spLocks noGrp="1"/>
          </p:cNvSpPr>
          <p:nvPr>
            <p:ph type="title"/>
          </p:nvPr>
        </p:nvSpPr>
        <p:spPr/>
        <p:txBody>
          <a:bodyPr/>
          <a:lstStyle/>
          <a:p>
            <a:pPr algn="ctr"/>
            <a:r>
              <a:rPr lang="en-US">
                <a:latin typeface="Arial" panose="020B0604020202020204" pitchFamily="34" charset="0"/>
                <a:cs typeface="Arial" panose="020B0604020202020204" pitchFamily="34" charset="0"/>
              </a:rPr>
              <a:t>WIOA STATE PLAN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Goals and Strategies: July 2021</a:t>
            </a:r>
          </a:p>
        </p:txBody>
      </p:sp>
      <p:sp>
        <p:nvSpPr>
          <p:cNvPr id="3" name="Content Placeholder 2">
            <a:extLst>
              <a:ext uri="{FF2B5EF4-FFF2-40B4-BE49-F238E27FC236}">
                <a16:creationId xmlns:a16="http://schemas.microsoft.com/office/drawing/2014/main" id="{40679B2D-CA5E-4ADD-90C7-EC656FA31B5C}"/>
              </a:ext>
            </a:extLst>
          </p:cNvPr>
          <p:cNvSpPr>
            <a:spLocks noGrp="1"/>
          </p:cNvSpPr>
          <p:nvPr>
            <p:ph idx="1"/>
          </p:nvPr>
        </p:nvSpPr>
        <p:spPr/>
        <p:txBody>
          <a:bodyPr>
            <a:normAutofit fontScale="92500" lnSpcReduction="20000"/>
          </a:bodyPr>
          <a:lstStyle/>
          <a:p>
            <a:pPr marL="0" indent="0">
              <a:buNone/>
            </a:pPr>
            <a:r>
              <a:rPr lang="en-US"/>
              <a:t>Strategies Continued: (See separate handout) </a:t>
            </a:r>
          </a:p>
          <a:p>
            <a:pPr marL="0" marR="163195">
              <a:lnSpc>
                <a:spcPct val="107000"/>
              </a:lnSpc>
              <a:spcBef>
                <a:spcPts val="790"/>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E: </a:t>
            </a:r>
            <a:r>
              <a:rPr lang="en-US" sz="1800">
                <a:effectLst/>
                <a:latin typeface="Cambria" panose="02040503050406030204" pitchFamily="18" charset="0"/>
                <a:ea typeface="Cambria" panose="02040503050406030204" pitchFamily="18" charset="0"/>
                <a:cs typeface="Cambria" panose="02040503050406030204" pitchFamily="18" charset="0"/>
              </a:rPr>
              <a:t>Increase outreach and delivery of workforce services to at-risk youth, ex-offenders,</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women, veterans, minorities, individuals in recovery, New Americans, individuals with</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disabilities, and mature workers to support their initial, continuing, and extended participation</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 the</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labor</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market.</a:t>
            </a:r>
          </a:p>
          <a:p>
            <a:pPr marL="0" marR="163195" indent="0">
              <a:lnSpc>
                <a:spcPct val="107000"/>
              </a:lnSpc>
              <a:spcBef>
                <a:spcPts val="79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208280">
              <a:lnSpc>
                <a:spcPct val="107000"/>
              </a:lnSpc>
              <a:spcBef>
                <a:spcPts val="840"/>
              </a:spcBef>
            </a:pPr>
            <a:r>
              <a:rPr lang="en-US" sz="1800" b="1">
                <a:effectLst/>
                <a:latin typeface="Cambria" panose="02040503050406030204" pitchFamily="18" charset="0"/>
                <a:ea typeface="Cambria" panose="02040503050406030204" pitchFamily="18" charset="0"/>
                <a:cs typeface="Cambria" panose="02040503050406030204" pitchFamily="18" charset="0"/>
              </a:rPr>
              <a:t>Strategy</a:t>
            </a:r>
            <a:r>
              <a:rPr lang="en-US" sz="1800" b="1" spc="-20">
                <a:effectLst/>
                <a:latin typeface="Cambria" panose="02040503050406030204" pitchFamily="18" charset="0"/>
                <a:ea typeface="Cambria" panose="02040503050406030204" pitchFamily="18" charset="0"/>
                <a:cs typeface="Cambria" panose="02040503050406030204" pitchFamily="18" charset="0"/>
              </a:rPr>
              <a:t> </a:t>
            </a:r>
            <a:r>
              <a:rPr lang="en-US" sz="1800" b="1">
                <a:effectLst/>
                <a:latin typeface="Cambria" panose="02040503050406030204" pitchFamily="18" charset="0"/>
                <a:ea typeface="Cambria" panose="02040503050406030204" pitchFamily="18" charset="0"/>
                <a:cs typeface="Cambria" panose="02040503050406030204" pitchFamily="18" charset="0"/>
              </a:rPr>
              <a:t>F:</a:t>
            </a:r>
            <a:r>
              <a:rPr lang="en-US" sz="1800" b="1"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Expand</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the</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use</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of</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progressive</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employment practices.</a:t>
            </a:r>
          </a:p>
          <a:p>
            <a:pPr marL="0" marR="208280" indent="0">
              <a:lnSpc>
                <a:spcPct val="107000"/>
              </a:lnSpc>
              <a:spcBef>
                <a:spcPts val="840"/>
              </a:spcBef>
              <a:buNone/>
            </a:pPr>
            <a:endParaRPr lang="en-US" sz="1800" b="1">
              <a:effectLst/>
              <a:latin typeface="Cambria" panose="02040503050406030204" pitchFamily="18" charset="0"/>
              <a:ea typeface="Cambria" panose="02040503050406030204" pitchFamily="18" charset="0"/>
              <a:cs typeface="Cambria" panose="02040503050406030204" pitchFamily="18" charset="0"/>
            </a:endParaRPr>
          </a:p>
          <a:p>
            <a:pPr marL="0" marR="208280">
              <a:lnSpc>
                <a:spcPct val="107000"/>
              </a:lnSpc>
              <a:spcBef>
                <a:spcPts val="840"/>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G: </a:t>
            </a:r>
            <a:r>
              <a:rPr lang="en-US" sz="1800">
                <a:effectLst/>
                <a:latin typeface="Cambria" panose="02040503050406030204" pitchFamily="18" charset="0"/>
                <a:ea typeface="Cambria" panose="02040503050406030204" pitchFamily="18" charset="0"/>
                <a:cs typeface="Cambria" panose="02040503050406030204" pitchFamily="18" charset="0"/>
              </a:rPr>
              <a:t>Prioritize participant enrollment in education and training programs that result in</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measurable</a:t>
            </a:r>
            <a:r>
              <a:rPr lang="en-US" sz="1800" spc="-2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skill gain</a:t>
            </a:r>
            <a:r>
              <a:rPr lang="en-US" sz="1800" spc="-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 attainment of</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 high</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school diploma or</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post-secondary</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credential.</a:t>
            </a:r>
          </a:p>
          <a:p>
            <a:pPr marL="0" marR="208280" indent="0">
              <a:lnSpc>
                <a:spcPct val="107000"/>
              </a:lnSpc>
              <a:spcBef>
                <a:spcPts val="84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205740">
              <a:lnSpc>
                <a:spcPct val="107000"/>
              </a:lnSpc>
              <a:spcBef>
                <a:spcPts val="825"/>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 H: </a:t>
            </a:r>
            <a:r>
              <a:rPr lang="en-US" sz="1800">
                <a:effectLst/>
                <a:latin typeface="Cambria" panose="02040503050406030204" pitchFamily="18" charset="0"/>
                <a:ea typeface="Cambria" panose="02040503050406030204" pitchFamily="18" charset="0"/>
                <a:cs typeface="Cambria" panose="02040503050406030204" pitchFamily="18" charset="0"/>
              </a:rPr>
              <a:t>Support sector partnerships that inform the development and expansion of career</a:t>
            </a:r>
            <a:r>
              <a:rPr lang="en-US" sz="1800" spc="-23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pathways and</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alignment</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of education,</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training,</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recruitment</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activities.</a:t>
            </a:r>
          </a:p>
          <a:p>
            <a:pPr marL="0" marR="205740" indent="0">
              <a:lnSpc>
                <a:spcPct val="107000"/>
              </a:lnSpc>
              <a:spcBef>
                <a:spcPts val="825"/>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835"/>
              </a:spcBef>
              <a:spcAft>
                <a:spcPts val="0"/>
              </a:spcAft>
            </a:pPr>
            <a:r>
              <a:rPr lang="en-US" sz="1800" b="1">
                <a:effectLst/>
                <a:latin typeface="Cambria" panose="02040503050406030204" pitchFamily="18" charset="0"/>
                <a:ea typeface="Cambria" panose="02040503050406030204" pitchFamily="18" charset="0"/>
                <a:cs typeface="Cambria" panose="02040503050406030204" pitchFamily="18" charset="0"/>
              </a:rPr>
              <a:t>Strategy</a:t>
            </a:r>
            <a:r>
              <a:rPr lang="en-US" sz="1800" b="1" spc="-30">
                <a:effectLst/>
                <a:latin typeface="Cambria" panose="02040503050406030204" pitchFamily="18" charset="0"/>
                <a:ea typeface="Cambria" panose="02040503050406030204" pitchFamily="18" charset="0"/>
                <a:cs typeface="Cambria" panose="02040503050406030204" pitchFamily="18" charset="0"/>
              </a:rPr>
              <a:t> </a:t>
            </a:r>
            <a:r>
              <a:rPr lang="en-US" sz="1800" b="1">
                <a:effectLst/>
                <a:latin typeface="Cambria" panose="02040503050406030204" pitchFamily="18" charset="0"/>
                <a:ea typeface="Cambria" panose="02040503050406030204" pitchFamily="18" charset="0"/>
                <a:cs typeface="Cambria" panose="02040503050406030204" pitchFamily="18" charset="0"/>
              </a:rPr>
              <a:t>I:</a:t>
            </a:r>
            <a:r>
              <a:rPr lang="en-US" sz="1800" b="1"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Assist</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employers</a:t>
            </a:r>
            <a:r>
              <a:rPr lang="en-US" sz="1800" spc="-2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in</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accessing</a:t>
            </a:r>
            <a:r>
              <a:rPr lang="en-US" sz="1800" spc="-4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and</a:t>
            </a:r>
            <a:r>
              <a:rPr lang="en-US" sz="1800" spc="-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retaining</a:t>
            </a:r>
            <a:r>
              <a:rPr lang="en-US" sz="1800" spc="-15">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qualified</a:t>
            </a:r>
            <a:r>
              <a:rPr lang="en-US" sz="1800" spc="-10">
                <a:effectLst/>
                <a:latin typeface="Cambria" panose="02040503050406030204" pitchFamily="18" charset="0"/>
                <a:ea typeface="Cambria" panose="02040503050406030204" pitchFamily="18" charset="0"/>
                <a:cs typeface="Cambria" panose="02040503050406030204" pitchFamily="18" charset="0"/>
              </a:rPr>
              <a:t> </a:t>
            </a:r>
            <a:r>
              <a:rPr lang="en-US" sz="1800">
                <a:effectLst/>
                <a:latin typeface="Cambria" panose="02040503050406030204" pitchFamily="18" charset="0"/>
                <a:ea typeface="Cambria" panose="02040503050406030204" pitchFamily="18" charset="0"/>
                <a:cs typeface="Cambria" panose="02040503050406030204" pitchFamily="18" charset="0"/>
              </a:rPr>
              <a:t>workers.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744747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6D31-A731-4769-8F40-9FE79884F5DC}"/>
              </a:ext>
            </a:extLst>
          </p:cNvPr>
          <p:cNvSpPr>
            <a:spLocks noGrp="1"/>
          </p:cNvSpPr>
          <p:nvPr>
            <p:ph type="title"/>
          </p:nvPr>
        </p:nvSpPr>
        <p:spPr/>
        <p:txBody>
          <a:bodyPr/>
          <a:lstStyle/>
          <a:p>
            <a:pPr algn="ctr"/>
            <a:r>
              <a:rPr lang="en-US">
                <a:latin typeface="Arial" panose="020B0604020202020204" pitchFamily="34" charset="0"/>
                <a:cs typeface="Arial" panose="020B0604020202020204" pitchFamily="34" charset="0"/>
              </a:rPr>
              <a:t>Observations and Reflections</a:t>
            </a:r>
          </a:p>
        </p:txBody>
      </p:sp>
      <p:sp>
        <p:nvSpPr>
          <p:cNvPr id="3" name="Content Placeholder 2">
            <a:extLst>
              <a:ext uri="{FF2B5EF4-FFF2-40B4-BE49-F238E27FC236}">
                <a16:creationId xmlns:a16="http://schemas.microsoft.com/office/drawing/2014/main" id="{52902DC9-4075-498C-A2B5-DFC9E76EB97D}"/>
              </a:ext>
            </a:extLst>
          </p:cNvPr>
          <p:cNvSpPr>
            <a:spLocks noGrp="1"/>
          </p:cNvSpPr>
          <p:nvPr>
            <p:ph idx="1"/>
          </p:nvPr>
        </p:nvSpPr>
        <p:spPr/>
        <p:txBody>
          <a:bodyPr>
            <a:normAutofit lnSpcReduction="10000"/>
          </a:bodyPr>
          <a:lstStyle/>
          <a:p>
            <a:r>
              <a:rPr lang="en-US"/>
              <a:t>Labor Force Supply Has Changed </a:t>
            </a:r>
          </a:p>
          <a:p>
            <a:pPr lvl="1"/>
            <a:r>
              <a:rPr lang="en-US"/>
              <a:t>Numbers, Needs, Skills, Barriers </a:t>
            </a:r>
          </a:p>
          <a:p>
            <a:pPr marL="457200" lvl="1" indent="0">
              <a:buNone/>
            </a:pPr>
            <a:endParaRPr lang="en-US"/>
          </a:p>
          <a:p>
            <a:r>
              <a:rPr lang="en-US"/>
              <a:t>Labor Force Demand Has Changed</a:t>
            </a:r>
          </a:p>
          <a:p>
            <a:pPr lvl="1"/>
            <a:r>
              <a:rPr lang="en-US"/>
              <a:t>Numbers, Economic &amp; Social Priorities, Skills</a:t>
            </a:r>
          </a:p>
          <a:p>
            <a:pPr marL="457200" lvl="1" indent="0">
              <a:buNone/>
            </a:pPr>
            <a:endParaRPr lang="en-US"/>
          </a:p>
          <a:p>
            <a:r>
              <a:rPr lang="en-US"/>
              <a:t>Standard/Preferred Methods of Connection have Changed</a:t>
            </a:r>
          </a:p>
          <a:p>
            <a:pPr lvl="1"/>
            <a:r>
              <a:rPr lang="en-US"/>
              <a:t>Platforms, Sources, Technology</a:t>
            </a:r>
          </a:p>
          <a:p>
            <a:pPr marL="457200" lvl="1" indent="0">
              <a:buNone/>
            </a:pPr>
            <a:endParaRPr lang="en-US"/>
          </a:p>
          <a:p>
            <a:r>
              <a:rPr lang="en-US"/>
              <a:t>WD Development “Bucket” (Phase) Focus is shifting</a:t>
            </a:r>
          </a:p>
          <a:p>
            <a:pPr marL="0" indent="0">
              <a:buNone/>
            </a:pPr>
            <a:endParaRPr lang="en-US"/>
          </a:p>
        </p:txBody>
      </p:sp>
    </p:spTree>
    <p:extLst>
      <p:ext uri="{BB962C8B-B14F-4D97-AF65-F5344CB8AC3E}">
        <p14:creationId xmlns:p14="http://schemas.microsoft.com/office/powerpoint/2010/main" val="354887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9359-73A5-4242-8DB4-023242A4D501}"/>
              </a:ext>
            </a:extLst>
          </p:cNvPr>
          <p:cNvSpPr>
            <a:spLocks noGrp="1"/>
          </p:cNvSpPr>
          <p:nvPr>
            <p:ph type="title"/>
          </p:nvPr>
        </p:nvSpPr>
        <p:spPr>
          <a:xfrm>
            <a:off x="838200" y="304165"/>
            <a:ext cx="10515600" cy="1325563"/>
          </a:xfrm>
        </p:spPr>
        <p:txBody>
          <a:bodyPr/>
          <a:lstStyle/>
          <a:p>
            <a:pPr algn="ctr"/>
            <a:r>
              <a:rPr lang="en-US" b="1">
                <a:latin typeface="Arial" panose="020B0604020202020204" pitchFamily="34" charset="0"/>
                <a:cs typeface="Arial" panose="020B0604020202020204" pitchFamily="34" charset="0"/>
              </a:rPr>
              <a:t>Workforce Development Phases</a:t>
            </a:r>
          </a:p>
        </p:txBody>
      </p:sp>
      <p:graphicFrame>
        <p:nvGraphicFramePr>
          <p:cNvPr id="4" name="Content Placeholder 3">
            <a:extLst>
              <a:ext uri="{FF2B5EF4-FFF2-40B4-BE49-F238E27FC236}">
                <a16:creationId xmlns:a16="http://schemas.microsoft.com/office/drawing/2014/main" id="{425FAC82-ABB4-47B2-B8BE-BA77DA99D7F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75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84D4-526E-4D38-912D-2013B350CABE}"/>
              </a:ext>
            </a:extLst>
          </p:cNvPr>
          <p:cNvSpPr>
            <a:spLocks noGrp="1"/>
          </p:cNvSpPr>
          <p:nvPr>
            <p:ph type="title"/>
          </p:nvPr>
        </p:nvSpPr>
        <p:spPr/>
        <p:txBody>
          <a:bodyPr/>
          <a:lstStyle/>
          <a:p>
            <a:pPr algn="ctr"/>
            <a:r>
              <a:rPr lang="en-US" b="1" cap="small">
                <a:solidFill>
                  <a:srgbClr val="007736"/>
                </a:solidFill>
                <a:latin typeface="+mn-lt"/>
              </a:rPr>
              <a:t>2020 Census – Partial Results</a:t>
            </a:r>
            <a:endParaRPr lang="en-US">
              <a:latin typeface="+mn-lt"/>
            </a:endParaRPr>
          </a:p>
        </p:txBody>
      </p:sp>
      <p:sp>
        <p:nvSpPr>
          <p:cNvPr id="3" name="Content Placeholder 2">
            <a:extLst>
              <a:ext uri="{FF2B5EF4-FFF2-40B4-BE49-F238E27FC236}">
                <a16:creationId xmlns:a16="http://schemas.microsoft.com/office/drawing/2014/main" id="{F0429C2F-2573-4F94-ABA3-B5613B1E6585}"/>
              </a:ext>
            </a:extLst>
          </p:cNvPr>
          <p:cNvSpPr>
            <a:spLocks noGrp="1"/>
          </p:cNvSpPr>
          <p:nvPr>
            <p:ph idx="1"/>
          </p:nvPr>
        </p:nvSpPr>
        <p:spPr>
          <a:xfrm>
            <a:off x="838200" y="1447800"/>
            <a:ext cx="10515600" cy="4343400"/>
          </a:xfrm>
        </p:spPr>
        <p:txBody>
          <a:bodyPr>
            <a:normAutofit/>
          </a:bodyPr>
          <a:lstStyle/>
          <a:p>
            <a:pPr marL="0" indent="0">
              <a:buNone/>
            </a:pPr>
            <a:endParaRPr lang="en-US"/>
          </a:p>
          <a:p>
            <a:pPr marL="0" indent="0">
              <a:buNone/>
            </a:pPr>
            <a:endParaRPr lang="en-US"/>
          </a:p>
          <a:p>
            <a:pPr marL="0" indent="0">
              <a:buNone/>
            </a:pPr>
            <a:r>
              <a:rPr lang="en-US"/>
              <a:t>We thought for a decade… </a:t>
            </a:r>
            <a:r>
              <a:rPr lang="en-US" sz="4000"/>
              <a:t>~626k</a:t>
            </a:r>
          </a:p>
          <a:p>
            <a:pPr marL="0" indent="0">
              <a:buNone/>
            </a:pPr>
            <a:endParaRPr lang="en-US"/>
          </a:p>
          <a:p>
            <a:pPr marL="0" indent="0">
              <a:buNone/>
            </a:pPr>
            <a:r>
              <a:rPr lang="en-US"/>
              <a:t>Turns out we were climbing to… </a:t>
            </a:r>
            <a:r>
              <a:rPr lang="en-US" sz="4400"/>
              <a:t>+643k!!!</a:t>
            </a:r>
          </a:p>
          <a:p>
            <a:pPr marL="0" indent="0">
              <a:buNone/>
            </a:pPr>
            <a:endParaRPr lang="en-US"/>
          </a:p>
        </p:txBody>
      </p:sp>
    </p:spTree>
    <p:extLst>
      <p:ext uri="{BB962C8B-B14F-4D97-AF65-F5344CB8AC3E}">
        <p14:creationId xmlns:p14="http://schemas.microsoft.com/office/powerpoint/2010/main" val="34287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9359-73A5-4242-8DB4-023242A4D501}"/>
              </a:ext>
            </a:extLst>
          </p:cNvPr>
          <p:cNvSpPr>
            <a:spLocks noGrp="1"/>
          </p:cNvSpPr>
          <p:nvPr>
            <p:ph type="title"/>
          </p:nvPr>
        </p:nvSpPr>
        <p:spPr>
          <a:xfrm>
            <a:off x="838200" y="304165"/>
            <a:ext cx="10515600" cy="1325563"/>
          </a:xfrm>
        </p:spPr>
        <p:txBody>
          <a:bodyPr/>
          <a:lstStyle/>
          <a:p>
            <a:pPr algn="ctr"/>
            <a:r>
              <a:rPr lang="en-US" b="1">
                <a:latin typeface="Arial" panose="020B0604020202020204" pitchFamily="34" charset="0"/>
                <a:cs typeface="Arial" panose="020B0604020202020204" pitchFamily="34" charset="0"/>
              </a:rPr>
              <a:t>Next Steps </a:t>
            </a:r>
          </a:p>
        </p:txBody>
      </p:sp>
      <p:sp>
        <p:nvSpPr>
          <p:cNvPr id="5" name="Content Placeholder 4">
            <a:extLst>
              <a:ext uri="{FF2B5EF4-FFF2-40B4-BE49-F238E27FC236}">
                <a16:creationId xmlns:a16="http://schemas.microsoft.com/office/drawing/2014/main" id="{280DD3CD-9DAC-440E-B6E4-B96872427833}"/>
              </a:ext>
            </a:extLst>
          </p:cNvPr>
          <p:cNvSpPr>
            <a:spLocks noGrp="1"/>
          </p:cNvSpPr>
          <p:nvPr>
            <p:ph idx="1"/>
          </p:nvPr>
        </p:nvSpPr>
        <p:spPr/>
        <p:txBody>
          <a:bodyPr>
            <a:normAutofit fontScale="92500" lnSpcReduction="20000"/>
          </a:bodyPr>
          <a:lstStyle/>
          <a:p>
            <a:r>
              <a:rPr lang="en-US"/>
              <a:t>Priority is to Collect and Disseminate Job Opportunities using VJL</a:t>
            </a:r>
          </a:p>
          <a:p>
            <a:r>
              <a:rPr lang="en-US"/>
              <a:t>Focus on matching jobseekers with existing jobs </a:t>
            </a:r>
          </a:p>
          <a:p>
            <a:r>
              <a:rPr lang="en-US"/>
              <a:t>Better understand changes regarding supply and demand</a:t>
            </a:r>
          </a:p>
          <a:p>
            <a:r>
              <a:rPr lang="en-US"/>
              <a:t>Apply information learned to WIOA State Plan Modification</a:t>
            </a:r>
          </a:p>
          <a:p>
            <a:r>
              <a:rPr lang="en-US"/>
              <a:t>Upgrade Virtual Employment Service Platforms</a:t>
            </a:r>
          </a:p>
          <a:p>
            <a:r>
              <a:rPr lang="en-US"/>
              <a:t>Work across Agencies and Departments to Develop and Deploy Workforce Focused Initiatives</a:t>
            </a:r>
          </a:p>
          <a:p>
            <a:endParaRPr lang="en-US"/>
          </a:p>
          <a:p>
            <a:r>
              <a:rPr lang="en-US"/>
              <a:t>QUESTION TO SWDB: What are the important questions you want answered by employers throughout the state? Current workers? Current Jobseekers? Those not seeking work at this point? </a:t>
            </a:r>
          </a:p>
        </p:txBody>
      </p:sp>
    </p:spTree>
    <p:extLst>
      <p:ext uri="{BB962C8B-B14F-4D97-AF65-F5344CB8AC3E}">
        <p14:creationId xmlns:p14="http://schemas.microsoft.com/office/powerpoint/2010/main" val="86647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9344" y="1682556"/>
            <a:ext cx="4846320" cy="3260007"/>
          </a:xfrm>
        </p:spPr>
        <p:txBody>
          <a:bodyPr>
            <a:noAutofit/>
          </a:bodyPr>
          <a:lstStyle/>
          <a:p>
            <a:r>
              <a:rPr lang="en-US" sz="3600" b="1"/>
              <a:t>Pre &amp; Post Pandemic </a:t>
            </a:r>
            <a:r>
              <a:rPr lang="en-US" sz="4400"/>
              <a:t>Economic Recovery Programs Update</a:t>
            </a:r>
            <a:br>
              <a:rPr lang="en-US" sz="4400"/>
            </a:br>
            <a:endParaRPr lang="en-US" sz="4400"/>
          </a:p>
        </p:txBody>
      </p:sp>
      <p:sp>
        <p:nvSpPr>
          <p:cNvPr id="5" name="Rectangle 4">
            <a:extLst>
              <a:ext uri="{FF2B5EF4-FFF2-40B4-BE49-F238E27FC236}">
                <a16:creationId xmlns:a16="http://schemas.microsoft.com/office/drawing/2014/main" id="{923CFD4A-7A76-4251-B43F-CB8FB9A63D87}"/>
              </a:ext>
            </a:extLst>
          </p:cNvPr>
          <p:cNvSpPr/>
          <p:nvPr/>
        </p:nvSpPr>
        <p:spPr>
          <a:xfrm>
            <a:off x="0" y="6629400"/>
            <a:ext cx="1499616" cy="228600"/>
          </a:xfrm>
          <a:prstGeom prst="rect">
            <a:avLst/>
          </a:prstGeom>
          <a:solidFill>
            <a:srgbClr val="B85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EDA93119-8857-4B39-B48D-F40361189F3F}"/>
              </a:ext>
            </a:extLst>
          </p:cNvPr>
          <p:cNvSpPr/>
          <p:nvPr/>
        </p:nvSpPr>
        <p:spPr>
          <a:xfrm>
            <a:off x="1609344" y="6629400"/>
            <a:ext cx="10582656" cy="228600"/>
          </a:xfrm>
          <a:prstGeom prst="rect">
            <a:avLst/>
          </a:prstGeom>
          <a:solidFill>
            <a:srgbClr val="384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8BAA00">
                  <a:lumMod val="75000"/>
                </a:srgbClr>
              </a:solidFill>
              <a:effectLst/>
              <a:uLnTx/>
              <a:uFillTx/>
              <a:latin typeface="Corbel" panose="020B0503020204020204"/>
              <a:ea typeface="+mn-ea"/>
              <a:cs typeface="+mn-cs"/>
            </a:endParaRPr>
          </a:p>
        </p:txBody>
      </p:sp>
      <p:sp>
        <p:nvSpPr>
          <p:cNvPr id="7" name="Date Placeholder 3">
            <a:extLst>
              <a:ext uri="{FF2B5EF4-FFF2-40B4-BE49-F238E27FC236}">
                <a16:creationId xmlns:a16="http://schemas.microsoft.com/office/drawing/2014/main" id="{51238F99-6A8E-4344-9A00-1B95A2EBA1F8}"/>
              </a:ext>
            </a:extLst>
          </p:cNvPr>
          <p:cNvSpPr txBox="1">
            <a:spLocks/>
          </p:cNvSpPr>
          <p:nvPr/>
        </p:nvSpPr>
        <p:spPr>
          <a:xfrm>
            <a:off x="479267" y="6629399"/>
            <a:ext cx="878680" cy="228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717BEB5-FB56-48CB-93CD-0EDC2169940C}" type="datetime1">
              <a:rPr kumimoji="0" lang="en-US" sz="900" b="0"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10/6/2021</a:t>
            </a:fld>
            <a:endParaRPr kumimoji="0" lang="en-US" sz="9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 name="TextBox 2">
            <a:extLst>
              <a:ext uri="{FF2B5EF4-FFF2-40B4-BE49-F238E27FC236}">
                <a16:creationId xmlns:a16="http://schemas.microsoft.com/office/drawing/2014/main" id="{369174A9-1704-424E-BC05-BD8544876B3C}"/>
              </a:ext>
            </a:extLst>
          </p:cNvPr>
          <p:cNvSpPr txBox="1"/>
          <p:nvPr/>
        </p:nvSpPr>
        <p:spPr>
          <a:xfrm>
            <a:off x="1757082" y="4758344"/>
            <a:ext cx="469858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orbel" panose="020B0503020204020204"/>
                <a:ea typeface="+mn-ea"/>
                <a:cs typeface="+mn-cs"/>
              </a:rPr>
              <a:t>Brett Long, Deputy Commissioner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orbel" panose="020B0503020204020204"/>
                <a:ea typeface="+mn-ea"/>
                <a:cs typeface="+mn-cs"/>
              </a:rPr>
              <a:t>Department of Economic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orbel" panose="020B0503020204020204"/>
                <a:ea typeface="+mn-ea"/>
                <a:cs typeface="+mn-cs"/>
              </a:rPr>
              <a:t>Agency of Commerce and Community Development</a:t>
            </a:r>
          </a:p>
        </p:txBody>
      </p:sp>
    </p:spTree>
    <p:extLst>
      <p:ext uri="{BB962C8B-B14F-4D97-AF65-F5344CB8AC3E}">
        <p14:creationId xmlns:p14="http://schemas.microsoft.com/office/powerpoint/2010/main" val="28902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352E-4069-4C96-A9F0-3072D2F216A8}"/>
              </a:ext>
            </a:extLst>
          </p:cNvPr>
          <p:cNvSpPr>
            <a:spLocks noGrp="1"/>
          </p:cNvSpPr>
          <p:nvPr>
            <p:ph type="title"/>
          </p:nvPr>
        </p:nvSpPr>
        <p:spPr>
          <a:xfrm>
            <a:off x="541618" y="365129"/>
            <a:ext cx="10515600" cy="1325563"/>
          </a:xfrm>
        </p:spPr>
        <p:txBody>
          <a:bodyPr>
            <a:normAutofit/>
          </a:bodyPr>
          <a:lstStyle/>
          <a:p>
            <a:r>
              <a:rPr lang="en-US" sz="4400"/>
              <a:t>STATE STRATEGY – ACCD’s Role Pre-Pandemic</a:t>
            </a:r>
          </a:p>
        </p:txBody>
      </p:sp>
      <p:sp>
        <p:nvSpPr>
          <p:cNvPr id="4" name="Slide Number Placeholder 3">
            <a:extLst>
              <a:ext uri="{FF2B5EF4-FFF2-40B4-BE49-F238E27FC236}">
                <a16:creationId xmlns:a16="http://schemas.microsoft.com/office/drawing/2014/main" id="{51E7AF38-D8B7-4A07-AA99-852DC6282FD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A30B1AE8-DD19-4662-8CF4-FE8FA65F0988}"/>
              </a:ext>
            </a:extLst>
          </p:cNvPr>
          <p:cNvSpPr>
            <a:spLocks noGrp="1"/>
          </p:cNvSpPr>
          <p:nvPr>
            <p:ph idx="1"/>
          </p:nvPr>
        </p:nvSpPr>
        <p:spPr>
          <a:xfrm>
            <a:off x="253940" y="1998557"/>
            <a:ext cx="11746275" cy="4554643"/>
          </a:xfrm>
        </p:spPr>
        <p:txBody>
          <a:bodyPr>
            <a:normAutofit/>
          </a:bodyPr>
          <a:lstStyle/>
          <a:p>
            <a:endParaRPr lang="en-US"/>
          </a:p>
          <a:p>
            <a:endParaRPr lang="en-US"/>
          </a:p>
          <a:p>
            <a:endParaRPr lang="en-US"/>
          </a:p>
          <a:p>
            <a:endParaRPr lang="en-US"/>
          </a:p>
          <a:p>
            <a:endParaRPr lang="en-US"/>
          </a:p>
        </p:txBody>
      </p:sp>
      <p:sp>
        <p:nvSpPr>
          <p:cNvPr id="7" name="Content Placeholder 2">
            <a:extLst>
              <a:ext uri="{FF2B5EF4-FFF2-40B4-BE49-F238E27FC236}">
                <a16:creationId xmlns:a16="http://schemas.microsoft.com/office/drawing/2014/main" id="{66596F7D-0955-41BE-9FB7-2149D2076D94}"/>
              </a:ext>
            </a:extLst>
          </p:cNvPr>
          <p:cNvSpPr txBox="1">
            <a:spLocks/>
          </p:cNvSpPr>
          <p:nvPr/>
        </p:nvSpPr>
        <p:spPr>
          <a:xfrm>
            <a:off x="76200" y="1371599"/>
            <a:ext cx="12192000" cy="5349881"/>
          </a:xfrm>
          <a:prstGeom prst="rect">
            <a:avLst/>
          </a:prstGeom>
        </p:spPr>
        <p:txBody>
          <a:bodyPr vert="horz" lIns="91440" tIns="45720" rIns="91440" bIns="45720" rtlCol="0" anchor="ctr">
            <a:normAutofit fontScale="47500" lnSpcReduction="20000"/>
          </a:bodyPr>
          <a:lstStyle>
            <a:lvl1pPr marL="0" indent="0" algn="l" defTabSz="514338"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fontAlgn="auto">
              <a:lnSpc>
                <a:spcPct val="120000"/>
              </a:lnSpc>
              <a:spcBef>
                <a:spcPts val="0"/>
              </a:spcBef>
              <a:spcAft>
                <a:spcPts val="800"/>
              </a:spcAft>
            </a:pPr>
            <a:endParaRPr lang="en-US" sz="3400" b="1" dirty="0">
              <a:ea typeface="Calibri" panose="020F0502020204030204" pitchFamily="34" charset="0"/>
              <a:cs typeface="Arial" panose="020B0604020202020204" pitchFamily="34" charset="0"/>
            </a:endParaRPr>
          </a:p>
          <a:p>
            <a:pPr fontAlgn="auto">
              <a:lnSpc>
                <a:spcPct val="120000"/>
              </a:lnSpc>
              <a:spcBef>
                <a:spcPts val="0"/>
              </a:spcBef>
              <a:spcAft>
                <a:spcPts val="800"/>
              </a:spcAft>
            </a:pPr>
            <a:r>
              <a:rPr lang="en-US" sz="4200" b="1" dirty="0">
                <a:ea typeface="Calibri" panose="020F0502020204030204" pitchFamily="34" charset="0"/>
                <a:cs typeface="Arial" panose="020B0604020202020204" pitchFamily="34" charset="0"/>
              </a:rPr>
              <a:t>1. Increase the Labor Participation Rate of Vermonters</a:t>
            </a:r>
            <a:br>
              <a:rPr lang="en-US" sz="3400" b="1" dirty="0">
                <a:ea typeface="Calibri" panose="020F0502020204030204" pitchFamily="34" charset="0"/>
                <a:cs typeface="Arial" panose="020B0604020202020204" pitchFamily="34" charset="0"/>
              </a:rPr>
            </a:br>
            <a:r>
              <a:rPr lang="en-US" sz="3400" dirty="0">
                <a:ea typeface="Calibri" panose="020F0502020204030204" pitchFamily="34" charset="0"/>
                <a:cs typeface="Arial" panose="020B0604020202020204" pitchFamily="34" charset="0"/>
              </a:rPr>
              <a:t>Making strategic and coordinated investments through programs like Vermont Economic Growth Incentive (VEGI), TIF , NBRC (Northern Borders Regional Grant Program), Brownfields Revitalization Fund (BRF), to grow the economy in every region of the State. </a:t>
            </a:r>
            <a:endParaRPr lang="en-US" sz="3400" b="1" dirty="0">
              <a:ea typeface="Calibri" panose="020F0502020204030204" pitchFamily="34" charset="0"/>
              <a:cs typeface="Arial" panose="020B0604020202020204" pitchFamily="34" charset="0"/>
            </a:endParaRPr>
          </a:p>
          <a:p>
            <a:pPr fontAlgn="auto">
              <a:lnSpc>
                <a:spcPct val="120000"/>
              </a:lnSpc>
              <a:spcBef>
                <a:spcPts val="0"/>
              </a:spcBef>
              <a:spcAft>
                <a:spcPts val="800"/>
              </a:spcAft>
            </a:pPr>
            <a:r>
              <a:rPr lang="en-US" sz="4200" b="1" dirty="0">
                <a:ea typeface="Calibri" panose="020F0502020204030204" pitchFamily="34" charset="0"/>
                <a:cs typeface="Arial" panose="020B0604020202020204" pitchFamily="34" charset="0"/>
              </a:rPr>
              <a:t>2. Assist Employers in Accessing and Retaining Qualified Workers</a:t>
            </a:r>
          </a:p>
          <a:p>
            <a:pPr fontAlgn="auto">
              <a:lnSpc>
                <a:spcPct val="120000"/>
              </a:lnSpc>
              <a:spcBef>
                <a:spcPts val="0"/>
              </a:spcBef>
              <a:spcAft>
                <a:spcPts val="800"/>
              </a:spcAft>
            </a:pPr>
            <a:r>
              <a:rPr lang="en-US" sz="3400" b="1" dirty="0">
                <a:ea typeface="Calibri" panose="020F0502020204030204" pitchFamily="34" charset="0"/>
                <a:cs typeface="Arial" panose="020B0604020202020204" pitchFamily="34" charset="0"/>
              </a:rPr>
              <a:t>Vermont Training Program: </a:t>
            </a:r>
            <a:r>
              <a:rPr lang="en-US" sz="3400" dirty="0">
                <a:ea typeface="Calibri" panose="020F0502020204030204" pitchFamily="34" charset="0"/>
                <a:cs typeface="Arial" panose="020B0604020202020204" pitchFamily="34" charset="0"/>
              </a:rPr>
              <a:t>Assists employers in retaining and upskilling incumbent and new workers by providing grants for training opportunities. </a:t>
            </a:r>
            <a:endParaRPr lang="en-US" sz="4200" b="1">
              <a:ea typeface="Calibri" panose="020F0502020204030204" pitchFamily="34" charset="0"/>
              <a:cs typeface="Arial" panose="020B0604020202020204" pitchFamily="34" charset="0"/>
            </a:endParaRPr>
          </a:p>
          <a:p>
            <a:pPr fontAlgn="auto">
              <a:lnSpc>
                <a:spcPct val="120000"/>
              </a:lnSpc>
              <a:spcBef>
                <a:spcPts val="0"/>
              </a:spcBef>
              <a:spcAft>
                <a:spcPts val="800"/>
              </a:spcAft>
            </a:pPr>
            <a:r>
              <a:rPr lang="en-US" sz="4200" b="1" dirty="0">
                <a:ea typeface="Calibri" panose="020F0502020204030204" pitchFamily="34" charset="0"/>
                <a:cs typeface="Arial" panose="020B0604020202020204" pitchFamily="34" charset="0"/>
              </a:rPr>
              <a:t>3. Recruit and Relocate More Workers to Vermont</a:t>
            </a:r>
          </a:p>
          <a:p>
            <a:pPr marL="457200" indent="-457200" fontAlgn="auto">
              <a:lnSpc>
                <a:spcPct val="120000"/>
              </a:lnSpc>
              <a:spcBef>
                <a:spcPts val="0"/>
              </a:spcBef>
              <a:spcAft>
                <a:spcPts val="800"/>
              </a:spcAft>
              <a:buFont typeface="Arial" panose="020B0604020202020204" pitchFamily="34" charset="0"/>
              <a:buChar char="•"/>
            </a:pPr>
            <a:r>
              <a:rPr lang="en-US" sz="3400" b="1" dirty="0" err="1">
                <a:ea typeface="Calibri" panose="020F0502020204030204" pitchFamily="34" charset="0"/>
                <a:cs typeface="Arial" panose="020B0604020202020204" pitchFamily="34" charset="0"/>
              </a:rPr>
              <a:t>ThinkVT</a:t>
            </a:r>
            <a:r>
              <a:rPr lang="en-US" sz="3400" b="1" dirty="0">
                <a:ea typeface="Calibri" panose="020F0502020204030204" pitchFamily="34" charset="0"/>
                <a:cs typeface="Arial" panose="020B0604020202020204" pitchFamily="34" charset="0"/>
              </a:rPr>
              <a:t> &amp; </a:t>
            </a:r>
            <a:r>
              <a:rPr lang="en-US" sz="3400" b="1" dirty="0" err="1">
                <a:ea typeface="Calibri" panose="020F0502020204030204" pitchFamily="34" charset="0"/>
                <a:cs typeface="Arial" panose="020B0604020202020204" pitchFamily="34" charset="0"/>
              </a:rPr>
              <a:t>ThinkVT</a:t>
            </a:r>
            <a:r>
              <a:rPr lang="en-US" sz="3400" b="1" dirty="0">
                <a:ea typeface="Calibri" panose="020F0502020204030204" pitchFamily="34" charset="0"/>
                <a:cs typeface="Arial" panose="020B0604020202020204" pitchFamily="34" charset="0"/>
              </a:rPr>
              <a:t>/JOBS campaign: </a:t>
            </a:r>
            <a:r>
              <a:rPr lang="en-US" sz="3400" dirty="0">
                <a:ea typeface="Calibri" panose="020F0502020204030204" pitchFamily="34" charset="0"/>
                <a:cs typeface="Arial" panose="020B0604020202020204" pitchFamily="34" charset="0"/>
              </a:rPr>
              <a:t>ACCD has a landing page and marketing effort that provides centralized information to businesses to expand/open in VT, and to individuals to relocate &amp; stay in Vermont.</a:t>
            </a:r>
          </a:p>
          <a:p>
            <a:pPr marL="457200" indent="-457200" fontAlgn="auto">
              <a:lnSpc>
                <a:spcPct val="120000"/>
              </a:lnSpc>
              <a:spcBef>
                <a:spcPts val="0"/>
              </a:spcBef>
              <a:spcAft>
                <a:spcPts val="800"/>
              </a:spcAft>
              <a:buFont typeface="Arial" panose="020B0604020202020204" pitchFamily="34" charset="0"/>
              <a:buChar char="•"/>
            </a:pPr>
            <a:r>
              <a:rPr lang="en-US" sz="3400" b="1" dirty="0">
                <a:ea typeface="Calibri" panose="020F0502020204030204" pitchFamily="34" charset="0"/>
                <a:cs typeface="Arial" panose="020B0604020202020204" pitchFamily="34" charset="0"/>
              </a:rPr>
              <a:t>Stay-to-Stay weekends: </a:t>
            </a:r>
            <a:r>
              <a:rPr lang="en-US" sz="3400" dirty="0">
                <a:ea typeface="Calibri" panose="020F0502020204030204" pitchFamily="34" charset="0"/>
                <a:cs typeface="Arial" panose="020B0604020202020204" pitchFamily="34" charset="0"/>
              </a:rPr>
              <a:t>ACCD developed and provided assistance to regions to develop weekend visits and exploratory vacations to help out of state visitors learn about moving here. Connected individuals with </a:t>
            </a:r>
            <a:r>
              <a:rPr lang="en-US" sz="3400" dirty="0" err="1">
                <a:ea typeface="Calibri" panose="020F0502020204030204" pitchFamily="34" charset="0"/>
                <a:cs typeface="Arial" panose="020B0604020202020204" pitchFamily="34" charset="0"/>
              </a:rPr>
              <a:t>with</a:t>
            </a:r>
            <a:r>
              <a:rPr lang="en-US" sz="3400" dirty="0">
                <a:ea typeface="Calibri" panose="020F0502020204030204" pitchFamily="34" charset="0"/>
                <a:cs typeface="Arial" panose="020B0604020202020204" pitchFamily="34" charset="0"/>
              </a:rPr>
              <a:t> employers, realtors, community leaders, entrepreneurs, and potential neighbors all while enjoying a weekend away. </a:t>
            </a:r>
          </a:p>
          <a:p>
            <a:pPr marL="457200" indent="-457200" fontAlgn="auto">
              <a:lnSpc>
                <a:spcPct val="120000"/>
              </a:lnSpc>
              <a:spcBef>
                <a:spcPts val="0"/>
              </a:spcBef>
              <a:spcAft>
                <a:spcPts val="800"/>
              </a:spcAft>
              <a:buFont typeface="Arial" panose="020B0604020202020204" pitchFamily="34" charset="0"/>
              <a:buChar char="•"/>
            </a:pPr>
            <a:r>
              <a:rPr lang="en-US" sz="3400" b="1" dirty="0">
                <a:cs typeface="Arial" panose="020B0604020202020204" pitchFamily="34" charset="0"/>
              </a:rPr>
              <a:t>Remote Worker / New Worker: </a:t>
            </a:r>
            <a:r>
              <a:rPr lang="en-US" sz="3400" dirty="0">
                <a:cs typeface="Arial" panose="020B0604020202020204" pitchFamily="34" charset="0"/>
              </a:rPr>
              <a:t>191 grantees (total), 275 family members (total), 453 total new Vermonters between both programs. </a:t>
            </a:r>
            <a:endParaRPr lang="en-US" b="1" dirty="0"/>
          </a:p>
        </p:txBody>
      </p:sp>
    </p:spTree>
    <p:extLst>
      <p:ext uri="{BB962C8B-B14F-4D97-AF65-F5344CB8AC3E}">
        <p14:creationId xmlns:p14="http://schemas.microsoft.com/office/powerpoint/2010/main" val="3049733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42">
            <a:extLst>
              <a:ext uri="{FF2B5EF4-FFF2-40B4-BE49-F238E27FC236}">
                <a16:creationId xmlns:a16="http://schemas.microsoft.com/office/drawing/2014/main" id="{CB853E49-74E3-4C7D-B1D4-305248D0D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6948252-C551-4282-9523-23BE00C7F663}"/>
              </a:ext>
            </a:extLst>
          </p:cNvPr>
          <p:cNvSpPr txBox="1"/>
          <p:nvPr/>
        </p:nvSpPr>
        <p:spPr>
          <a:xfrm>
            <a:off x="5422632" y="573434"/>
            <a:ext cx="9336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Timeline of Vermont’s State of Emergency</a:t>
            </a:r>
          </a:p>
        </p:txBody>
      </p:sp>
      <p:pic>
        <p:nvPicPr>
          <p:cNvPr id="3" name="Picture 2">
            <a:extLst>
              <a:ext uri="{FF2B5EF4-FFF2-40B4-BE49-F238E27FC236}">
                <a16:creationId xmlns:a16="http://schemas.microsoft.com/office/drawing/2014/main" id="{5B4547B2-597E-4BA8-B06F-ED8514DA3A60}"/>
              </a:ext>
            </a:extLst>
          </p:cNvPr>
          <p:cNvPicPr>
            <a:picLocks noChangeAspect="1"/>
          </p:cNvPicPr>
          <p:nvPr/>
        </p:nvPicPr>
        <p:blipFill>
          <a:blip r:embed="rId2"/>
          <a:stretch>
            <a:fillRect/>
          </a:stretch>
        </p:blipFill>
        <p:spPr>
          <a:xfrm>
            <a:off x="0" y="59076"/>
            <a:ext cx="4395216" cy="6858000"/>
          </a:xfrm>
          <a:prstGeom prst="rect">
            <a:avLst/>
          </a:prstGeom>
        </p:spPr>
      </p:pic>
      <p:graphicFrame>
        <p:nvGraphicFramePr>
          <p:cNvPr id="6" name="Diagram 5">
            <a:extLst>
              <a:ext uri="{FF2B5EF4-FFF2-40B4-BE49-F238E27FC236}">
                <a16:creationId xmlns:a16="http://schemas.microsoft.com/office/drawing/2014/main" id="{4836BDA8-A6DA-4BD5-B416-17948E8863FF}"/>
              </a:ext>
            </a:extLst>
          </p:cNvPr>
          <p:cNvGraphicFramePr/>
          <p:nvPr/>
        </p:nvGraphicFramePr>
        <p:xfrm>
          <a:off x="3732786" y="8658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B7CB795-8B63-4FDD-9F8D-1AF74D0F8D1A}"/>
              </a:ext>
            </a:extLst>
          </p:cNvPr>
          <p:cNvSpPr txBox="1"/>
          <p:nvPr/>
        </p:nvSpPr>
        <p:spPr>
          <a:xfrm>
            <a:off x="5074706" y="5622769"/>
            <a:ext cx="68682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On June 14, 2021, Governor Scott ended all COVID-19 Restrictions</a:t>
            </a:r>
          </a:p>
        </p:txBody>
      </p:sp>
    </p:spTree>
    <p:extLst>
      <p:ext uri="{BB962C8B-B14F-4D97-AF65-F5344CB8AC3E}">
        <p14:creationId xmlns:p14="http://schemas.microsoft.com/office/powerpoint/2010/main" val="2621638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352E-4069-4C96-A9F0-3072D2F216A8}"/>
              </a:ext>
            </a:extLst>
          </p:cNvPr>
          <p:cNvSpPr>
            <a:spLocks noGrp="1"/>
          </p:cNvSpPr>
          <p:nvPr>
            <p:ph type="title"/>
          </p:nvPr>
        </p:nvSpPr>
        <p:spPr>
          <a:xfrm>
            <a:off x="541618" y="365129"/>
            <a:ext cx="10515600" cy="1325563"/>
          </a:xfrm>
        </p:spPr>
        <p:txBody>
          <a:bodyPr>
            <a:normAutofit/>
          </a:bodyPr>
          <a:lstStyle/>
          <a:p>
            <a:r>
              <a:rPr lang="en-US" sz="4400"/>
              <a:t>COVID-19 &amp; ACCD’s Emergency Response </a:t>
            </a:r>
          </a:p>
        </p:txBody>
      </p:sp>
      <p:sp>
        <p:nvSpPr>
          <p:cNvPr id="4" name="Slide Number Placeholder 3">
            <a:extLst>
              <a:ext uri="{FF2B5EF4-FFF2-40B4-BE49-F238E27FC236}">
                <a16:creationId xmlns:a16="http://schemas.microsoft.com/office/drawing/2014/main" id="{51E7AF38-D8B7-4A07-AA99-852DC6282FD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A30B1AE8-DD19-4662-8CF4-FE8FA65F0988}"/>
              </a:ext>
            </a:extLst>
          </p:cNvPr>
          <p:cNvSpPr>
            <a:spLocks noGrp="1"/>
          </p:cNvSpPr>
          <p:nvPr>
            <p:ph idx="1"/>
          </p:nvPr>
        </p:nvSpPr>
        <p:spPr>
          <a:xfrm>
            <a:off x="222862" y="1801713"/>
            <a:ext cx="11746275" cy="4554643"/>
          </a:xfrm>
        </p:spPr>
        <p:txBody>
          <a:bodyPr>
            <a:noAutofit/>
          </a:bodyPr>
          <a:lstStyle/>
          <a:p>
            <a:pPr marL="342900" indent="-342900">
              <a:buFont typeface="Arial" panose="020B0604020202020204" pitchFamily="34" charset="0"/>
              <a:buChar char="•"/>
            </a:pPr>
            <a:r>
              <a:rPr lang="en-US" sz="2000"/>
              <a:t>ACCD’s role and mission has always been to promote the growth of Vermont’s economy and communities; helping both businesses and communities thrive and flourish. </a:t>
            </a:r>
          </a:p>
          <a:p>
            <a:pPr marL="342900" indent="-342900">
              <a:buFont typeface="Arial" panose="020B0604020202020204" pitchFamily="34" charset="0"/>
              <a:buChar char="•"/>
            </a:pPr>
            <a:r>
              <a:rPr lang="en-US" sz="2000"/>
              <a:t>The pandemic temporarily changed that mission:</a:t>
            </a:r>
          </a:p>
          <a:p>
            <a:pPr marL="728653" lvl="1" indent="-342900"/>
            <a:r>
              <a:rPr lang="en-US"/>
              <a:t>Once the State of Emergency was announced, ACCD was responsible for communicating with businesses about guidance around required closures. </a:t>
            </a:r>
          </a:p>
          <a:p>
            <a:pPr marL="728653" lvl="1" indent="-342900">
              <a:spcBef>
                <a:spcPts val="0"/>
              </a:spcBef>
            </a:pPr>
            <a:r>
              <a:rPr lang="en-US"/>
              <a:t>Immediately created the Governor’s Economic Emergency Mitigation and Response team internally – which included three Action Teams:</a:t>
            </a:r>
          </a:p>
          <a:p>
            <a:pPr marL="1185841" lvl="3" indent="-285750">
              <a:spcBef>
                <a:spcPts val="0"/>
              </a:spcBef>
            </a:pPr>
            <a:r>
              <a:rPr lang="en-US">
                <a:effectLst/>
                <a:ea typeface="Calibri" panose="020F0502020204030204" pitchFamily="34" charset="0"/>
              </a:rPr>
              <a:t>Business Financial and Technical Support SWAT</a:t>
            </a:r>
          </a:p>
          <a:p>
            <a:pPr marL="1185841" lvl="3" indent="-285750">
              <a:spcBef>
                <a:spcPts val="0"/>
              </a:spcBef>
            </a:pPr>
            <a:r>
              <a:rPr lang="en-US">
                <a:effectLst/>
                <a:ea typeface="Calibri" panose="020F0502020204030204" pitchFamily="34" charset="0"/>
              </a:rPr>
              <a:t>Local and Community Solutions SWAT</a:t>
            </a:r>
          </a:p>
          <a:p>
            <a:pPr marL="1185841" lvl="3" indent="-285750">
              <a:spcBef>
                <a:spcPts val="0"/>
              </a:spcBef>
            </a:pPr>
            <a:r>
              <a:rPr lang="en-US">
                <a:solidFill>
                  <a:srgbClr val="000000"/>
                </a:solidFill>
                <a:effectLst/>
                <a:ea typeface="Calibri" panose="020F0502020204030204" pitchFamily="34" charset="0"/>
              </a:rPr>
              <a:t>Stay Home, Stay Safe &amp; Economic Transition SWAT</a:t>
            </a:r>
            <a:endParaRPr lang="en-US">
              <a:effectLst/>
              <a:ea typeface="Calibri" panose="020F0502020204030204" pitchFamily="34" charset="0"/>
            </a:endParaRPr>
          </a:p>
          <a:p>
            <a:pPr marL="342900" indent="-342900">
              <a:buFont typeface="Arial" panose="020B0604020202020204" pitchFamily="34" charset="0"/>
              <a:buChar char="•"/>
            </a:pPr>
            <a:r>
              <a:rPr lang="en-US" sz="2000"/>
              <a:t>ACCD spearheaded safe re-opening and restart plans with nearly every single sector – both helping create restart plans and helping businesses navigate guidance that was being updated frequently.</a:t>
            </a:r>
          </a:p>
          <a:p>
            <a:pPr marL="342900" indent="-342900">
              <a:buFont typeface="Arial" panose="020B0604020202020204" pitchFamily="34" charset="0"/>
              <a:buChar char="•"/>
            </a:pPr>
            <a:r>
              <a:rPr lang="en-US" sz="2000"/>
              <a:t>Once re-opening (“Be Safe, Be Smart”) plans were deployed, ACCD created and deployed recovery programs to respond to financial needs and economic hardship of businesses. </a:t>
            </a:r>
          </a:p>
          <a:p>
            <a:pPr marL="728653" lvl="1" indent="-342900"/>
            <a:r>
              <a:rPr lang="en-US"/>
              <a:t>Focus was financial support for businesses, and support for local communities to help mitigate spending and purchasing habit changes. </a:t>
            </a:r>
          </a:p>
        </p:txBody>
      </p:sp>
    </p:spTree>
    <p:extLst>
      <p:ext uri="{BB962C8B-B14F-4D97-AF65-F5344CB8AC3E}">
        <p14:creationId xmlns:p14="http://schemas.microsoft.com/office/powerpoint/2010/main" val="168008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a:xfrm>
            <a:off x="838200" y="159646"/>
            <a:ext cx="10515600" cy="1325563"/>
          </a:xfrm>
        </p:spPr>
        <p:txBody>
          <a:bodyPr>
            <a:noAutofit/>
          </a:bodyPr>
          <a:lstStyle/>
          <a:p>
            <a:r>
              <a:rPr lang="en-US" sz="2800" b="1"/>
              <a:t>Economic Recovery Grants: 1.0 &amp; 2.0</a:t>
            </a:r>
            <a:br>
              <a:rPr lang="en-US" sz="2800" b="1"/>
            </a:br>
            <a:r>
              <a:rPr lang="en-US" sz="2800" b="1"/>
              <a:t>Data &amp; ECONOMIC Impact</a:t>
            </a:r>
            <a:br>
              <a:rPr lang="en-US" sz="2000"/>
            </a:br>
            <a:r>
              <a:rPr lang="en-US" sz="2000"/>
              <a:t>ACCD prioritized providing additional emergency assistance to businesses to help them sustain through the impacts of mandatory closures ana phased-in re-opening. </a:t>
            </a:r>
            <a:r>
              <a:rPr lang="en-US" sz="2000">
                <a:hlinkClick r:id="rId3"/>
              </a:rPr>
              <a:t>Full Report</a:t>
            </a:r>
            <a:endParaRPr lang="en-US" sz="2000"/>
          </a:p>
        </p:txBody>
      </p:sp>
      <p:sp>
        <p:nvSpPr>
          <p:cNvPr id="3" name="Oval 2">
            <a:extLst>
              <a:ext uri="{FF2B5EF4-FFF2-40B4-BE49-F238E27FC236}">
                <a16:creationId xmlns:a16="http://schemas.microsoft.com/office/drawing/2014/main" id="{C7731003-1591-469A-B652-51D24D9A564C}"/>
              </a:ext>
            </a:extLst>
          </p:cNvPr>
          <p:cNvSpPr/>
          <p:nvPr/>
        </p:nvSpPr>
        <p:spPr>
          <a:xfrm>
            <a:off x="82619" y="1601056"/>
            <a:ext cx="2887039" cy="281683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Book"/>
                <a:ea typeface="+mn-ea"/>
                <a:cs typeface="+mn-cs"/>
              </a:rPr>
              <a:t>4,856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a:ea typeface="+mn-ea"/>
                <a:cs typeface="+mn-cs"/>
              </a:rPr>
              <a:t>Businesses received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Franklin Gothic Book"/>
                <a:ea typeface="+mn-ea"/>
                <a:cs typeface="+mn-cs"/>
              </a:rPr>
              <a:t>$330,052,379</a:t>
            </a:r>
          </a:p>
        </p:txBody>
      </p:sp>
      <p:sp>
        <p:nvSpPr>
          <p:cNvPr id="7" name="Oval 6">
            <a:extLst>
              <a:ext uri="{FF2B5EF4-FFF2-40B4-BE49-F238E27FC236}">
                <a16:creationId xmlns:a16="http://schemas.microsoft.com/office/drawing/2014/main" id="{1B9805AF-8395-445D-9954-B7872C344417}"/>
              </a:ext>
            </a:extLst>
          </p:cNvPr>
          <p:cNvSpPr/>
          <p:nvPr/>
        </p:nvSpPr>
        <p:spPr>
          <a:xfrm>
            <a:off x="3743218" y="1601056"/>
            <a:ext cx="3047999" cy="290646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Franklin Gothic Book"/>
                <a:ea typeface="+mn-ea"/>
                <a:cs typeface="+mn-cs"/>
              </a:rPr>
              <a:t>25% o</a:t>
            </a:r>
            <a:r>
              <a:rPr kumimoji="0" lang="en-US" sz="1500" b="0" i="0" u="none" strike="noStrike" kern="1200" cap="none" spc="0" normalizeH="0" baseline="0" noProof="0">
                <a:ln>
                  <a:noFill/>
                </a:ln>
                <a:solidFill>
                  <a:prstClr val="white"/>
                </a:solidFill>
                <a:effectLst/>
                <a:uLnTx/>
                <a:uFillTx/>
                <a:latin typeface="Franklin Gothic Book"/>
                <a:ea typeface="+mn-ea"/>
                <a:cs typeface="+mn-cs"/>
              </a:rPr>
              <a:t>f recipient organizations were Food and Accommodation businesses. They had the greatest unmet need ($257,492,287) and received 42% of the proceeds.</a:t>
            </a:r>
          </a:p>
        </p:txBody>
      </p:sp>
      <p:sp>
        <p:nvSpPr>
          <p:cNvPr id="8" name="Oval 7">
            <a:extLst>
              <a:ext uri="{FF2B5EF4-FFF2-40B4-BE49-F238E27FC236}">
                <a16:creationId xmlns:a16="http://schemas.microsoft.com/office/drawing/2014/main" id="{EEB2DDBF-0033-455D-9AA2-6A974831AF71}"/>
              </a:ext>
            </a:extLst>
          </p:cNvPr>
          <p:cNvSpPr/>
          <p:nvPr/>
        </p:nvSpPr>
        <p:spPr>
          <a:xfrm>
            <a:off x="7647396" y="1645874"/>
            <a:ext cx="2962382" cy="281683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Book"/>
                <a:ea typeface="+mn-ea"/>
                <a:cs typeface="+mn-cs"/>
              </a:rPr>
              <a:t>14% </a:t>
            </a:r>
            <a:r>
              <a:rPr kumimoji="0" lang="en-US" sz="2000" b="0" i="0" u="none" strike="noStrike" kern="1200" cap="none" spc="0" normalizeH="0" baseline="0" noProof="0">
                <a:ln>
                  <a:noFill/>
                </a:ln>
                <a:solidFill>
                  <a:prstClr val="white"/>
                </a:solidFill>
                <a:effectLst/>
                <a:uLnTx/>
                <a:uFillTx/>
                <a:latin typeface="Franklin Gothic Book"/>
                <a:ea typeface="+mn-ea"/>
                <a:cs typeface="+mn-cs"/>
              </a:rPr>
              <a:t>of the recipients were in the hard hit Retail Trade sector. These awards accounted for 12% of the total</a:t>
            </a:r>
          </a:p>
        </p:txBody>
      </p:sp>
      <p:sp>
        <p:nvSpPr>
          <p:cNvPr id="13" name="Oval 12">
            <a:extLst>
              <a:ext uri="{FF2B5EF4-FFF2-40B4-BE49-F238E27FC236}">
                <a16:creationId xmlns:a16="http://schemas.microsoft.com/office/drawing/2014/main" id="{D539F158-15DA-4EAF-B18F-FE36E8EB3A83}"/>
              </a:ext>
            </a:extLst>
          </p:cNvPr>
          <p:cNvSpPr/>
          <p:nvPr/>
        </p:nvSpPr>
        <p:spPr>
          <a:xfrm>
            <a:off x="1711934" y="4041167"/>
            <a:ext cx="2962382" cy="281683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Book"/>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a:ea typeface="+mn-ea"/>
                <a:cs typeface="+mn-cs"/>
              </a:rPr>
              <a:t>of recipients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a:ea typeface="+mn-ea"/>
                <a:cs typeface="+mn-cs"/>
              </a:rPr>
              <a:t>(2,608) had 4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a:ea typeface="+mn-ea"/>
                <a:cs typeface="+mn-cs"/>
              </a:rPr>
              <a:t>less employees.</a:t>
            </a:r>
          </a:p>
        </p:txBody>
      </p:sp>
      <p:sp>
        <p:nvSpPr>
          <p:cNvPr id="17" name="Oval 16">
            <a:extLst>
              <a:ext uri="{FF2B5EF4-FFF2-40B4-BE49-F238E27FC236}">
                <a16:creationId xmlns:a16="http://schemas.microsoft.com/office/drawing/2014/main" id="{EF5C241A-1397-45B1-A4DC-85D1FAEAAD67}"/>
              </a:ext>
            </a:extLst>
          </p:cNvPr>
          <p:cNvSpPr/>
          <p:nvPr/>
        </p:nvSpPr>
        <p:spPr>
          <a:xfrm>
            <a:off x="5769796" y="4041168"/>
            <a:ext cx="2962382" cy="28168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Franklin Gothic Book"/>
                <a:ea typeface="+mn-ea"/>
                <a:cs typeface="+mn-cs"/>
              </a:rPr>
              <a:t>86% </a:t>
            </a:r>
            <a:r>
              <a:rPr kumimoji="0" lang="en-US" sz="2400" b="0" i="0" u="none" strike="noStrike" kern="1200" cap="none" spc="0" normalizeH="0" baseline="0" noProof="0">
                <a:ln>
                  <a:noFill/>
                </a:ln>
                <a:solidFill>
                  <a:prstClr val="white"/>
                </a:solidFill>
                <a:effectLst/>
                <a:uLnTx/>
                <a:uFillTx/>
                <a:latin typeface="Franklin Gothic Book"/>
                <a:ea typeface="+mn-ea"/>
                <a:cs typeface="+mn-cs"/>
              </a:rPr>
              <a:t>of recipients (4,198) had revenues of $1.5 million or less in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Franklin Gothic Book"/>
                <a:ea typeface="+mn-ea"/>
                <a:cs typeface="+mn-cs"/>
              </a:rPr>
              <a:t>.</a:t>
            </a:r>
          </a:p>
        </p:txBody>
      </p:sp>
      <p:sp>
        <p:nvSpPr>
          <p:cNvPr id="19" name="Oval 18">
            <a:extLst>
              <a:ext uri="{FF2B5EF4-FFF2-40B4-BE49-F238E27FC236}">
                <a16:creationId xmlns:a16="http://schemas.microsoft.com/office/drawing/2014/main" id="{E939BFED-EA06-4094-91E0-CDA03F1D5355}"/>
              </a:ext>
            </a:extLst>
          </p:cNvPr>
          <p:cNvSpPr/>
          <p:nvPr/>
        </p:nvSpPr>
        <p:spPr>
          <a:xfrm>
            <a:off x="9462073" y="4181194"/>
            <a:ext cx="2647308" cy="267680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Franklin Gothic Book"/>
                <a:ea typeface="+mn-ea"/>
                <a:cs typeface="+mn-cs"/>
              </a:rPr>
              <a:t>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Franklin Gothic Book"/>
                <a:ea typeface="+mn-ea"/>
                <a:cs typeface="+mn-cs"/>
              </a:rPr>
              <a:t>of awards were made to WBE or MBE recipients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Franklin Gothic Book"/>
                <a:ea typeface="+mn-ea"/>
                <a:cs typeface="+mn-cs"/>
              </a:rPr>
              <a:t>.</a:t>
            </a:r>
          </a:p>
        </p:txBody>
      </p:sp>
    </p:spTree>
    <p:extLst>
      <p:ext uri="{BB962C8B-B14F-4D97-AF65-F5344CB8AC3E}">
        <p14:creationId xmlns:p14="http://schemas.microsoft.com/office/powerpoint/2010/main" val="2797453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normAutofit fontScale="90000"/>
          </a:bodyPr>
          <a:lstStyle/>
          <a:p>
            <a:r>
              <a:rPr lang="en-US" sz="2000"/>
              <a:t>ACCD created the </a:t>
            </a:r>
            <a:br>
              <a:rPr lang="en-US"/>
            </a:br>
            <a:r>
              <a:rPr lang="en-US" b="1"/>
              <a:t>Small Business Recovery Technical Assistance Program</a:t>
            </a:r>
            <a:br>
              <a:rPr lang="en-US"/>
            </a:br>
            <a:r>
              <a:rPr lang="en-US" sz="2000"/>
              <a:t>to provide recovery services to small businesses</a:t>
            </a:r>
            <a:br>
              <a:rPr lang="en-US"/>
            </a:br>
            <a:r>
              <a:rPr lang="en-US">
                <a:hlinkClick r:id="rId3"/>
              </a:rPr>
              <a:t>Full Report  </a:t>
            </a:r>
            <a:endParaRPr lang="en-US"/>
          </a:p>
        </p:txBody>
      </p:sp>
      <p:sp>
        <p:nvSpPr>
          <p:cNvPr id="4" name="Slide Number Placeholder 3">
            <a:extLst>
              <a:ext uri="{FF2B5EF4-FFF2-40B4-BE49-F238E27FC236}">
                <a16:creationId xmlns:a16="http://schemas.microsoft.com/office/drawing/2014/main" id="{F028B17E-3632-47BF-A316-B61BE81989E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pic>
        <p:nvPicPr>
          <p:cNvPr id="9" name="Picture 8">
            <a:extLst>
              <a:ext uri="{FF2B5EF4-FFF2-40B4-BE49-F238E27FC236}">
                <a16:creationId xmlns:a16="http://schemas.microsoft.com/office/drawing/2014/main" id="{7AE59D3E-20DF-409A-B0DD-AB01C2F9B531}"/>
              </a:ext>
            </a:extLst>
          </p:cNvPr>
          <p:cNvPicPr>
            <a:picLocks noChangeAspect="1"/>
          </p:cNvPicPr>
          <p:nvPr/>
        </p:nvPicPr>
        <p:blipFill>
          <a:blip r:embed="rId4"/>
          <a:stretch>
            <a:fillRect/>
          </a:stretch>
        </p:blipFill>
        <p:spPr>
          <a:xfrm>
            <a:off x="2034283" y="1690692"/>
            <a:ext cx="8428974" cy="2401230"/>
          </a:xfrm>
          <a:prstGeom prst="rect">
            <a:avLst/>
          </a:prstGeom>
        </p:spPr>
      </p:pic>
      <p:sp>
        <p:nvSpPr>
          <p:cNvPr id="10" name="TextBox 9">
            <a:extLst>
              <a:ext uri="{FF2B5EF4-FFF2-40B4-BE49-F238E27FC236}">
                <a16:creationId xmlns:a16="http://schemas.microsoft.com/office/drawing/2014/main" id="{DDB023C9-850A-4148-A0D7-4BD22D7D9802}"/>
              </a:ext>
            </a:extLst>
          </p:cNvPr>
          <p:cNvSpPr txBox="1"/>
          <p:nvPr/>
        </p:nvSpPr>
        <p:spPr>
          <a:xfrm>
            <a:off x="339047" y="4091922"/>
            <a:ext cx="1167144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Franklin Gothic Book"/>
                <a:ea typeface="+mn-ea"/>
                <a:cs typeface="+mn-cs"/>
              </a:rPr>
              <a:t>In total, these five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 Used 305 technical assistance providers to help in a wide range of pandemic recovery services: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 Delivered contracted services totaling $1,902,330 in value to 554 Vermont businesses with more than 7,000 employees: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 Provided several webinars that allowed for even more businesses to gain access to information for improving business service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549152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352E-4069-4C96-A9F0-3072D2F216A8}"/>
              </a:ext>
            </a:extLst>
          </p:cNvPr>
          <p:cNvSpPr>
            <a:spLocks noGrp="1"/>
          </p:cNvSpPr>
          <p:nvPr>
            <p:ph type="title"/>
          </p:nvPr>
        </p:nvSpPr>
        <p:spPr>
          <a:xfrm>
            <a:off x="541618" y="365129"/>
            <a:ext cx="10515600" cy="1325563"/>
          </a:xfrm>
        </p:spPr>
        <p:txBody>
          <a:bodyPr>
            <a:normAutofit/>
          </a:bodyPr>
          <a:lstStyle/>
          <a:p>
            <a:r>
              <a:rPr lang="en-US" sz="4400"/>
              <a:t>STATE STRATEGY – ACCD’s Role “Post”-Pandemic</a:t>
            </a:r>
          </a:p>
        </p:txBody>
      </p:sp>
      <p:sp>
        <p:nvSpPr>
          <p:cNvPr id="4" name="Slide Number Placeholder 3">
            <a:extLst>
              <a:ext uri="{FF2B5EF4-FFF2-40B4-BE49-F238E27FC236}">
                <a16:creationId xmlns:a16="http://schemas.microsoft.com/office/drawing/2014/main" id="{51E7AF38-D8B7-4A07-AA99-852DC6282FD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A30B1AE8-DD19-4662-8CF4-FE8FA65F0988}"/>
              </a:ext>
            </a:extLst>
          </p:cNvPr>
          <p:cNvSpPr>
            <a:spLocks noGrp="1"/>
          </p:cNvSpPr>
          <p:nvPr>
            <p:ph idx="1"/>
          </p:nvPr>
        </p:nvSpPr>
        <p:spPr>
          <a:xfrm>
            <a:off x="253940" y="1938227"/>
            <a:ext cx="11746275" cy="4554643"/>
          </a:xfrm>
        </p:spPr>
        <p:txBody>
          <a:bodyPr>
            <a:normAutofit/>
          </a:bodyPr>
          <a:lstStyle/>
          <a:p>
            <a:endParaRPr lang="en-US"/>
          </a:p>
          <a:p>
            <a:endParaRPr lang="en-US"/>
          </a:p>
          <a:p>
            <a:endParaRPr lang="en-US"/>
          </a:p>
          <a:p>
            <a:endParaRPr lang="en-US"/>
          </a:p>
          <a:p>
            <a:endParaRPr lang="en-US"/>
          </a:p>
        </p:txBody>
      </p:sp>
      <p:sp>
        <p:nvSpPr>
          <p:cNvPr id="7" name="Content Placeholder 2">
            <a:extLst>
              <a:ext uri="{FF2B5EF4-FFF2-40B4-BE49-F238E27FC236}">
                <a16:creationId xmlns:a16="http://schemas.microsoft.com/office/drawing/2014/main" id="{66596F7D-0955-41BE-9FB7-2149D2076D94}"/>
              </a:ext>
            </a:extLst>
          </p:cNvPr>
          <p:cNvSpPr txBox="1">
            <a:spLocks/>
          </p:cNvSpPr>
          <p:nvPr/>
        </p:nvSpPr>
        <p:spPr>
          <a:xfrm>
            <a:off x="76200" y="1371599"/>
            <a:ext cx="12192000" cy="5349881"/>
          </a:xfrm>
          <a:prstGeom prst="rect">
            <a:avLst/>
          </a:prstGeom>
        </p:spPr>
        <p:txBody>
          <a:bodyPr vert="horz" lIns="91440" tIns="45720" rIns="91440" bIns="45720" rtlCol="0" anchor="ctr">
            <a:normAutofit fontScale="32500" lnSpcReduction="20000"/>
          </a:bodyPr>
          <a:lstStyle>
            <a:lvl1pPr marL="0" indent="0" algn="l" defTabSz="514338"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fontAlgn="auto">
              <a:lnSpc>
                <a:spcPct val="120000"/>
              </a:lnSpc>
              <a:spcBef>
                <a:spcPts val="0"/>
              </a:spcBef>
              <a:spcAft>
                <a:spcPts val="800"/>
              </a:spcAft>
            </a:pPr>
            <a:endParaRPr lang="en-US" sz="6000" b="1">
              <a:ea typeface="Calibri" panose="020F0502020204030204" pitchFamily="34" charset="0"/>
              <a:cs typeface="Arial" panose="020B0604020202020204" pitchFamily="34" charset="0"/>
            </a:endParaRPr>
          </a:p>
          <a:p>
            <a:pPr algn="ctr" fontAlgn="auto">
              <a:lnSpc>
                <a:spcPct val="120000"/>
              </a:lnSpc>
              <a:spcBef>
                <a:spcPts val="0"/>
              </a:spcBef>
              <a:spcAft>
                <a:spcPts val="800"/>
              </a:spcAft>
            </a:pPr>
            <a:r>
              <a:rPr lang="en-US" sz="6000" b="1">
                <a:ea typeface="Calibri" panose="020F0502020204030204" pitchFamily="34" charset="0"/>
                <a:cs typeface="Arial" panose="020B0604020202020204" pitchFamily="34" charset="0"/>
              </a:rPr>
              <a:t>Our GOALS remain the same, but are in some ways MORE CRITICAL.</a:t>
            </a:r>
          </a:p>
          <a:p>
            <a:pPr fontAlgn="auto">
              <a:lnSpc>
                <a:spcPct val="120000"/>
              </a:lnSpc>
              <a:spcBef>
                <a:spcPts val="0"/>
              </a:spcBef>
              <a:spcAft>
                <a:spcPts val="800"/>
              </a:spcAft>
            </a:pPr>
            <a:r>
              <a:rPr lang="en-US" sz="4200" b="1">
                <a:ea typeface="Calibri" panose="020F0502020204030204" pitchFamily="34" charset="0"/>
                <a:cs typeface="Arial" panose="020B0604020202020204" pitchFamily="34" charset="0"/>
              </a:rPr>
              <a:t>1. Increase the Labor Participation Rate of Vermonters</a:t>
            </a:r>
            <a:endParaRPr lang="en-US" sz="3400" b="1">
              <a:ea typeface="Calibri" panose="020F0502020204030204" pitchFamily="34" charset="0"/>
              <a:cs typeface="Arial" panose="020B0604020202020204" pitchFamily="34" charset="0"/>
            </a:endParaRPr>
          </a:p>
          <a:p>
            <a:pPr marL="457200" indent="-457200" fontAlgn="auto">
              <a:lnSpc>
                <a:spcPct val="120000"/>
              </a:lnSpc>
              <a:spcBef>
                <a:spcPts val="0"/>
              </a:spcBef>
              <a:spcAft>
                <a:spcPts val="800"/>
              </a:spcAft>
              <a:buFont typeface="Arial" panose="020B0604020202020204" pitchFamily="34" charset="0"/>
              <a:buChar char="•"/>
            </a:pPr>
            <a:r>
              <a:rPr lang="en-US" sz="4500">
                <a:ea typeface="Calibri" panose="020F0502020204030204" pitchFamily="34" charset="0"/>
                <a:cs typeface="Arial" panose="020B0604020202020204" pitchFamily="34" charset="0"/>
              </a:rPr>
              <a:t>Not in emergency, but there are lingering impacts as Labor outlined. </a:t>
            </a:r>
          </a:p>
          <a:p>
            <a:pPr marL="457200" indent="-457200" fontAlgn="auto">
              <a:lnSpc>
                <a:spcPct val="120000"/>
              </a:lnSpc>
              <a:spcBef>
                <a:spcPts val="0"/>
              </a:spcBef>
              <a:spcAft>
                <a:spcPts val="800"/>
              </a:spcAft>
              <a:buFont typeface="Arial" panose="020B0604020202020204" pitchFamily="34" charset="0"/>
              <a:buChar char="•"/>
            </a:pPr>
            <a:r>
              <a:rPr lang="en-US" sz="4500">
                <a:ea typeface="Calibri" panose="020F0502020204030204" pitchFamily="34" charset="0"/>
                <a:cs typeface="Arial" panose="020B0604020202020204" pitchFamily="34" charset="0"/>
              </a:rPr>
              <a:t>Continue making strategic and coordinated investments through our programs with the addition of a Capital Investment Grant program, a state-sponsored (general fund) Brownfields program.</a:t>
            </a:r>
          </a:p>
          <a:p>
            <a:pPr marL="457200" indent="-457200" fontAlgn="auto">
              <a:lnSpc>
                <a:spcPct val="120000"/>
              </a:lnSpc>
              <a:spcBef>
                <a:spcPts val="0"/>
              </a:spcBef>
              <a:spcAft>
                <a:spcPts val="800"/>
              </a:spcAft>
              <a:buFont typeface="Arial" panose="020B0604020202020204" pitchFamily="34" charset="0"/>
              <a:buChar char="•"/>
            </a:pPr>
            <a:r>
              <a:rPr lang="en-US" sz="4500">
                <a:ea typeface="Calibri" panose="020F0502020204030204" pitchFamily="34" charset="0"/>
                <a:cs typeface="Arial" panose="020B0604020202020204" pitchFamily="34" charset="0"/>
              </a:rPr>
              <a:t>Create and deploy the Economic Recovery Bridge Program that provides gap funding for businesses who had not received state or federal funding previously, and/or who did not receive adequate funding previously. </a:t>
            </a:r>
          </a:p>
          <a:p>
            <a:pPr fontAlgn="auto">
              <a:lnSpc>
                <a:spcPct val="120000"/>
              </a:lnSpc>
              <a:spcBef>
                <a:spcPts val="0"/>
              </a:spcBef>
              <a:spcAft>
                <a:spcPts val="800"/>
              </a:spcAft>
            </a:pPr>
            <a:endParaRPr lang="en-US" sz="4200" b="1">
              <a:ea typeface="Calibri" panose="020F0502020204030204" pitchFamily="34" charset="0"/>
              <a:cs typeface="Arial" panose="020B0604020202020204" pitchFamily="34" charset="0"/>
            </a:endParaRPr>
          </a:p>
          <a:p>
            <a:pPr fontAlgn="auto">
              <a:lnSpc>
                <a:spcPct val="120000"/>
              </a:lnSpc>
              <a:spcBef>
                <a:spcPts val="0"/>
              </a:spcBef>
              <a:spcAft>
                <a:spcPts val="800"/>
              </a:spcAft>
            </a:pPr>
            <a:r>
              <a:rPr lang="en-US" sz="4200" b="1">
                <a:ea typeface="Calibri" panose="020F0502020204030204" pitchFamily="34" charset="0"/>
                <a:cs typeface="Arial" panose="020B0604020202020204" pitchFamily="34" charset="0"/>
              </a:rPr>
              <a:t>2. Assist Employers in Accessing and Retaining Qualified Workers</a:t>
            </a:r>
          </a:p>
          <a:p>
            <a:pPr marL="571500" indent="-571500" fontAlgn="auto">
              <a:lnSpc>
                <a:spcPct val="120000"/>
              </a:lnSpc>
              <a:spcBef>
                <a:spcPts val="0"/>
              </a:spcBef>
              <a:spcAft>
                <a:spcPts val="800"/>
              </a:spcAft>
              <a:buFont typeface="Arial" panose="020B0604020202020204" pitchFamily="34" charset="0"/>
              <a:buChar char="•"/>
            </a:pPr>
            <a:r>
              <a:rPr lang="en-US" sz="4200">
                <a:ea typeface="Calibri" panose="020F0502020204030204" pitchFamily="34" charset="0"/>
                <a:cs typeface="Arial" panose="020B0604020202020204" pitchFamily="34" charset="0"/>
              </a:rPr>
              <a:t>Continue to promote and expand the Vermont Training Program as a tool for employers to upskill incumbent and new workers.</a:t>
            </a:r>
          </a:p>
          <a:p>
            <a:pPr fontAlgn="auto">
              <a:lnSpc>
                <a:spcPct val="120000"/>
              </a:lnSpc>
              <a:spcBef>
                <a:spcPts val="0"/>
              </a:spcBef>
              <a:spcAft>
                <a:spcPts val="800"/>
              </a:spcAft>
            </a:pPr>
            <a:endParaRPr lang="en-US" sz="4200" b="1">
              <a:ea typeface="Calibri" panose="020F0502020204030204" pitchFamily="34" charset="0"/>
              <a:cs typeface="Arial" panose="020B0604020202020204" pitchFamily="34" charset="0"/>
            </a:endParaRPr>
          </a:p>
          <a:p>
            <a:pPr fontAlgn="auto">
              <a:lnSpc>
                <a:spcPct val="120000"/>
              </a:lnSpc>
              <a:spcBef>
                <a:spcPts val="0"/>
              </a:spcBef>
              <a:spcAft>
                <a:spcPts val="800"/>
              </a:spcAft>
            </a:pPr>
            <a:r>
              <a:rPr lang="en-US" sz="4200" b="1">
                <a:ea typeface="Calibri" panose="020F0502020204030204" pitchFamily="34" charset="0"/>
                <a:cs typeface="Arial" panose="020B0604020202020204" pitchFamily="34" charset="0"/>
              </a:rPr>
              <a:t>3. Recruit and Relocate More Workers to Vermont</a:t>
            </a:r>
          </a:p>
          <a:p>
            <a:pPr marL="571500" indent="-571500" fontAlgn="auto">
              <a:lnSpc>
                <a:spcPct val="120000"/>
              </a:lnSpc>
              <a:spcBef>
                <a:spcPts val="0"/>
              </a:spcBef>
              <a:spcAft>
                <a:spcPts val="800"/>
              </a:spcAft>
              <a:buFont typeface="Arial" panose="020B0604020202020204" pitchFamily="34" charset="0"/>
              <a:buChar char="•"/>
            </a:pPr>
            <a:r>
              <a:rPr kumimoji="0" lang="en-US" sz="4400" b="0" i="0" u="none" strike="noStrike" kern="1200" cap="none" spc="0" normalizeH="0" baseline="0" noProof="0">
                <a:ln>
                  <a:noFill/>
                </a:ln>
                <a:solidFill>
                  <a:srgbClr val="333333"/>
                </a:solidFill>
                <a:effectLst/>
                <a:uLnTx/>
                <a:uFillTx/>
                <a:latin typeface="+mn-lt"/>
                <a:ea typeface="+mn-ea"/>
                <a:cs typeface="+mn-cs"/>
              </a:rPr>
              <a:t>New relocation program that offers reimbursement grants, </a:t>
            </a:r>
            <a:r>
              <a:rPr kumimoji="0" lang="en-US" sz="4400" b="1" i="0" u="none" strike="noStrike" kern="1200" cap="none" spc="0" normalizeH="0" baseline="0" noProof="0">
                <a:ln>
                  <a:noFill/>
                </a:ln>
                <a:solidFill>
                  <a:srgbClr val="333333"/>
                </a:solidFill>
                <a:effectLst/>
                <a:uLnTx/>
                <a:uFillTx/>
                <a:latin typeface="+mn-lt"/>
                <a:ea typeface="+mn-ea"/>
                <a:cs typeface="+mn-cs"/>
              </a:rPr>
              <a:t>up to $7,500,</a:t>
            </a:r>
            <a:r>
              <a:rPr kumimoji="0" lang="en-US" sz="4400" b="0" i="0" u="none" strike="noStrike" kern="1200" cap="none" spc="0" normalizeH="0" baseline="0" noProof="0">
                <a:ln>
                  <a:noFill/>
                </a:ln>
                <a:solidFill>
                  <a:srgbClr val="333333"/>
                </a:solidFill>
                <a:effectLst/>
                <a:uLnTx/>
                <a:uFillTx/>
                <a:latin typeface="+mn-lt"/>
                <a:ea typeface="+mn-ea"/>
                <a:cs typeface="+mn-cs"/>
              </a:rPr>
              <a:t> to workers across the country who move to Vermont after July 1, 2021.</a:t>
            </a:r>
          </a:p>
          <a:p>
            <a:pPr marL="571500" indent="-571500" fontAlgn="auto">
              <a:lnSpc>
                <a:spcPct val="120000"/>
              </a:lnSpc>
              <a:spcBef>
                <a:spcPts val="0"/>
              </a:spcBef>
              <a:spcAft>
                <a:spcPts val="800"/>
              </a:spcAft>
              <a:buFont typeface="Arial" panose="020B0604020202020204" pitchFamily="34" charset="0"/>
              <a:buChar char="•"/>
            </a:pPr>
            <a:r>
              <a:rPr lang="en-US" sz="4200">
                <a:ea typeface="Calibri" panose="020F0502020204030204" pitchFamily="34" charset="0"/>
                <a:cs typeface="Arial" panose="020B0604020202020204" pitchFamily="34" charset="0"/>
              </a:rPr>
              <a:t>New “Remote Worker” program will offer grants to individuals who move here to work in January of 2022. </a:t>
            </a:r>
          </a:p>
          <a:p>
            <a:pPr fontAlgn="auto">
              <a:lnSpc>
                <a:spcPct val="120000"/>
              </a:lnSpc>
              <a:spcBef>
                <a:spcPts val="0"/>
              </a:spcBef>
              <a:spcAft>
                <a:spcPts val="800"/>
              </a:spcAft>
            </a:pPr>
            <a:endParaRPr lang="en-US" sz="4200" b="1">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810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lstStyle/>
          <a:p>
            <a:r>
              <a:rPr lang="en-US"/>
              <a:t>NEW: Economic Recovery Bridge Program - $30M</a:t>
            </a:r>
            <a:br>
              <a:rPr lang="en-US"/>
            </a:br>
            <a:endParaRPr lang="en-US"/>
          </a:p>
        </p:txBody>
      </p:sp>
      <p:sp>
        <p:nvSpPr>
          <p:cNvPr id="4" name="Slide Number Placeholder 3">
            <a:extLst>
              <a:ext uri="{FF2B5EF4-FFF2-40B4-BE49-F238E27FC236}">
                <a16:creationId xmlns:a16="http://schemas.microsoft.com/office/drawing/2014/main" id="{F028B17E-3632-47BF-A316-B61BE81989E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4CC6EF05-6002-42EC-B61D-8DC5EC56E843}"/>
              </a:ext>
            </a:extLst>
          </p:cNvPr>
          <p:cNvSpPr txBox="1"/>
          <p:nvPr/>
        </p:nvSpPr>
        <p:spPr>
          <a:xfrm>
            <a:off x="533400" y="1295400"/>
            <a:ext cx="11373492" cy="5981959"/>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a:ea typeface="+mn-ea"/>
                <a:cs typeface="+mn-cs"/>
              </a:rPr>
              <a:t>Application window opened for businesses who had not received prior assistance (state or federal) on June 7. </a:t>
            </a:r>
            <a:r>
              <a:rPr kumimoji="0" lang="en-US" sz="2400" b="1" i="0" u="none" strike="noStrike" kern="1200" cap="none" spc="0" normalizeH="0" baseline="0" noProof="0">
                <a:ln>
                  <a:noFill/>
                </a:ln>
                <a:solidFill>
                  <a:srgbClr val="FF0000"/>
                </a:solidFill>
                <a:effectLst/>
                <a:uLnTx/>
                <a:uFillTx/>
                <a:latin typeface="Franklin Gothic Book"/>
                <a:ea typeface="+mn-ea"/>
                <a:cs typeface="+mn-cs"/>
                <a:hlinkClick r:id="rId3">
                  <a:extLst>
                    <a:ext uri="{A12FA001-AC4F-418D-AE19-62706E023703}">
                      <ahyp:hlinkClr xmlns:ahyp="http://schemas.microsoft.com/office/drawing/2018/hyperlinkcolor" val="tx"/>
                    </a:ext>
                  </a:extLst>
                </a:hlinkClick>
              </a:rPr>
              <a:t>APPLICATION IS STILL LIVE.</a:t>
            </a:r>
            <a:endParaRPr kumimoji="0" lang="en-US" sz="2400" b="1" i="0" u="none" strike="noStrike" kern="1200" cap="none" spc="0" normalizeH="0" baseline="0" noProof="0">
              <a:ln>
                <a:noFill/>
              </a:ln>
              <a:solidFill>
                <a:srgbClr val="FF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a:ea typeface="+mn-ea"/>
                <a:cs typeface="+mn-cs"/>
              </a:rPr>
              <a:t>On July 7, per statute, application window opened for businesses who had received prior assistance, and who could also show a net-tax loss for 2020.</a:t>
            </a:r>
            <a:endParaRPr kumimoji="0" lang="en-US" sz="2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Program Summary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 Million (</a:t>
            </a:r>
            <a:r>
              <a:rPr lang="en-US" sz="2300" b="1">
                <a:solidFill>
                  <a:prstClr val="black"/>
                </a:solidFill>
                <a:latin typeface="Calibri" panose="020F0502020204030204" pitchFamily="34" charset="0"/>
                <a:ea typeface="Calibri" panose="020F0502020204030204" pitchFamily="34" charset="0"/>
                <a:cs typeface="Times New Roman" panose="02020603050405020304" pitchFamily="18" charset="0"/>
              </a:rPr>
              <a:t>79</a:t>
            </a:r>
            <a:r>
              <a:rPr kumimoji="0" lang="en-US" sz="2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awards)</a:t>
            </a:r>
            <a:endPar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least one award in every county except Essex County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Average award amount is $24,201</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77% of applications received have not been completed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300">
                <a:solidFill>
                  <a:prstClr val="black"/>
                </a:solidFill>
                <a:latin typeface="Calibri" panose="020F0502020204030204" pitchFamily="34" charset="0"/>
                <a:ea typeface="Calibri" panose="020F0502020204030204" pitchFamily="34" charset="0"/>
                <a:cs typeface="Times New Roman" panose="02020603050405020304" pitchFamily="18" charset="0"/>
              </a:rPr>
              <a:t>122</a:t>
            </a: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businesses applied, and were ineligible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NAICS Industries with most per award amount: Accommodations, Ag &amp; Manufacturing</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 NAICS industries per application: Accommodations, Retail, Ag</a:t>
            </a:r>
            <a:endParaRPr kumimoji="0" lang="en-US"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*Data as of 10/6/2021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334818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lstStyle/>
          <a:p>
            <a:r>
              <a:rPr lang="en-US"/>
              <a:t>NEW: Capital Investment Grants - $10.580M</a:t>
            </a:r>
            <a:br>
              <a:rPr lang="en-US"/>
            </a:br>
            <a:endParaRPr lang="en-US"/>
          </a:p>
        </p:txBody>
      </p:sp>
      <p:sp>
        <p:nvSpPr>
          <p:cNvPr id="4" name="Slide Number Placeholder 3">
            <a:extLst>
              <a:ext uri="{FF2B5EF4-FFF2-40B4-BE49-F238E27FC236}">
                <a16:creationId xmlns:a16="http://schemas.microsoft.com/office/drawing/2014/main" id="{F028B17E-3632-47BF-A316-B61BE81989E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4CC6EF05-6002-42EC-B61D-8DC5EC56E843}"/>
              </a:ext>
            </a:extLst>
          </p:cNvPr>
          <p:cNvSpPr txBox="1"/>
          <p:nvPr/>
        </p:nvSpPr>
        <p:spPr>
          <a:xfrm>
            <a:off x="533400" y="1295400"/>
            <a:ext cx="11373492" cy="449886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a:solidFill>
                  <a:srgbClr val="FF0000"/>
                </a:solidFill>
                <a:latin typeface="Franklin Gothic Book"/>
                <a:hlinkClick r:id="rId3">
                  <a:extLst>
                    <a:ext uri="{A12FA001-AC4F-418D-AE19-62706E023703}">
                      <ahyp:hlinkClr xmlns:ahyp="http://schemas.microsoft.com/office/drawing/2018/hyperlinkcolor" val="tx"/>
                    </a:ext>
                  </a:extLst>
                </a:hlinkClick>
              </a:rPr>
              <a:t>APPLICATION IS LIVE.</a:t>
            </a:r>
            <a:endParaRPr kumimoji="0" lang="en-US" sz="2400" b="1" i="0" u="none" strike="noStrike" kern="1200" cap="none" spc="0" normalizeH="0" baseline="0" noProof="0">
              <a:ln>
                <a:noFill/>
              </a:ln>
              <a:solidFill>
                <a:srgbClr val="FF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chemeClr val="tx1"/>
                </a:solidFill>
                <a:effectLst/>
                <a:latin typeface="+mn-lt"/>
                <a:ea typeface="Calibri" panose="020F0502020204030204" pitchFamily="34" charset="0"/>
              </a:rPr>
              <a:t>The purpose of the program is to make funding available for transformational projects that will provide each region of the State with the opportunity to attract businesses, retain existing businesses, create jobs, and invest in their communities by encouraging capital investments and economic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a:solidFill>
                <a:srgbClr val="333333"/>
              </a:solidFill>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a:solidFill>
                  <a:srgbClr val="333333"/>
                </a:solidFill>
                <a:effectLst/>
                <a:latin typeface="+mn-lt"/>
              </a:rPr>
              <a:t>The Governor’s Recovery Plan is focused on transparent investments in key infrastructure needs including housing, broadband, wastewater, and sewer systems, climate change prevention and mitigation, and economic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a:solidFill>
                <a:srgbClr val="333333"/>
              </a:solidFill>
              <a:effectLst/>
              <a:latin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333333"/>
                </a:solidFill>
                <a:effectLst/>
                <a:latin typeface="Tahoma" panose="020B0604030504040204" pitchFamily="34" charset="0"/>
              </a:rPr>
              <a:t>The transformational projects are those that have impacts beyond the immediate economic impacts of job and wage growth directly associated with the investment. These additional impacts can include regional impacts on workforce development, or supply chain improvements, adding stability to local areas with fragile economic conditions , a sector-wide impact that other businesses will be able to benefit from.</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5907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“Great Recession” of 2007</a:t>
            </a:r>
            <a:endParaRPr lang="en-US" b="1">
              <a:solidFill>
                <a:srgbClr val="007736"/>
              </a:solidFill>
              <a:latin typeface="+mn-lt"/>
            </a:endParaRPr>
          </a:p>
        </p:txBody>
      </p:sp>
      <p:pic>
        <p:nvPicPr>
          <p:cNvPr id="4" name="Content Placeholder 3">
            <a:extLst>
              <a:ext uri="{FF2B5EF4-FFF2-40B4-BE49-F238E27FC236}">
                <a16:creationId xmlns:a16="http://schemas.microsoft.com/office/drawing/2014/main" id="{FB09D589-3F6F-4C45-B467-34B90DF3A87E}"/>
              </a:ext>
            </a:extLst>
          </p:cNvPr>
          <p:cNvPicPr>
            <a:picLocks noGrp="1" noChangeAspect="1"/>
          </p:cNvPicPr>
          <p:nvPr>
            <p:ph idx="1"/>
          </p:nvPr>
        </p:nvPicPr>
        <p:blipFill>
          <a:blip r:embed="rId2"/>
          <a:stretch>
            <a:fillRect/>
          </a:stretch>
        </p:blipFill>
        <p:spPr>
          <a:xfrm>
            <a:off x="1555955" y="609600"/>
            <a:ext cx="8351921" cy="5418138"/>
          </a:xfrm>
          <a:prstGeom prst="rect">
            <a:avLst/>
          </a:prstGeom>
        </p:spPr>
      </p:pic>
    </p:spTree>
    <p:extLst>
      <p:ext uri="{BB962C8B-B14F-4D97-AF65-F5344CB8AC3E}">
        <p14:creationId xmlns:p14="http://schemas.microsoft.com/office/powerpoint/2010/main" val="358046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noAutofit/>
          </a:bodyPr>
          <a:lstStyle/>
          <a:p>
            <a:r>
              <a:rPr lang="en-US" sz="4400"/>
              <a:t>NEW: Relocated Worker Grant Program</a:t>
            </a:r>
            <a:br>
              <a:rPr lang="en-US" sz="4400"/>
            </a:br>
            <a:endParaRPr lang="en-US" sz="4400"/>
          </a:p>
        </p:txBody>
      </p:sp>
      <p:sp>
        <p:nvSpPr>
          <p:cNvPr id="6" name="TextBox 5">
            <a:extLst>
              <a:ext uri="{FF2B5EF4-FFF2-40B4-BE49-F238E27FC236}">
                <a16:creationId xmlns:a16="http://schemas.microsoft.com/office/drawing/2014/main" id="{2C69CD75-CCDC-4CFE-9200-4CC7C55A35B5}"/>
              </a:ext>
            </a:extLst>
          </p:cNvPr>
          <p:cNvSpPr txBox="1"/>
          <p:nvPr/>
        </p:nvSpPr>
        <p:spPr>
          <a:xfrm>
            <a:off x="274674" y="1981200"/>
            <a:ext cx="11642652"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mn-lt"/>
                <a:ea typeface="+mn-ea"/>
                <a:cs typeface="+mn-cs"/>
              </a:rPr>
              <a:t>New relocation program that offers reimbursement grants, </a:t>
            </a:r>
            <a:r>
              <a:rPr kumimoji="0" lang="en-US" sz="2400" b="1" i="0" u="none" strike="noStrike" kern="1200" cap="none" spc="0" normalizeH="0" baseline="0" noProof="0">
                <a:ln>
                  <a:noFill/>
                </a:ln>
                <a:solidFill>
                  <a:srgbClr val="333333"/>
                </a:solidFill>
                <a:effectLst/>
                <a:uLnTx/>
                <a:uFillTx/>
                <a:latin typeface="+mn-lt"/>
                <a:ea typeface="+mn-ea"/>
                <a:cs typeface="+mn-cs"/>
              </a:rPr>
              <a:t>up to $7,500,</a:t>
            </a:r>
            <a:r>
              <a:rPr kumimoji="0" lang="en-US" sz="2400" b="0" i="0" u="none" strike="noStrike" kern="1200" cap="none" spc="0" normalizeH="0" baseline="0" noProof="0">
                <a:ln>
                  <a:noFill/>
                </a:ln>
                <a:solidFill>
                  <a:srgbClr val="333333"/>
                </a:solidFill>
                <a:effectLst/>
                <a:uLnTx/>
                <a:uFillTx/>
                <a:latin typeface="+mn-lt"/>
                <a:ea typeface="+mn-ea"/>
                <a:cs typeface="+mn-cs"/>
              </a:rPr>
              <a:t> to workers across the country who move to Vermont after July 1,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mn-lt"/>
                <a:ea typeface="+mn-ea"/>
                <a:cs typeface="+mn-cs"/>
              </a:rPr>
              <a:t>This new program builds upon Vermont’s previous successful recruitment initiatives and aims to attract new residents to the state, grow the workforce, and support employers facing workforce challenges due to low unemployment or finding qualified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mn-lt"/>
                <a:ea typeface="+mn-ea"/>
                <a:cs typeface="+mn-cs"/>
              </a:rPr>
              <a:t>This latest iteration of the program will be available to those who relocate to Vermont, on or after July 1, 2021, and fill a qualifying position with a Vermont employer.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mn-lt"/>
                <a:ea typeface="+mn-ea"/>
                <a:cs typeface="+mn-cs"/>
              </a:rPr>
              <a:t>COMING IN 2022 - </a:t>
            </a:r>
            <a:r>
              <a:rPr kumimoji="0" lang="en-US" sz="2400" b="0" i="0" u="none" strike="noStrike" kern="1200" cap="none" spc="0" normalizeH="0" baseline="0" noProof="0">
                <a:ln>
                  <a:noFill/>
                </a:ln>
                <a:solidFill>
                  <a:srgbClr val="333333"/>
                </a:solidFill>
                <a:effectLst/>
                <a:uLnTx/>
                <a:uFillTx/>
                <a:latin typeface="+mn-lt"/>
                <a:ea typeface="+mn-ea"/>
                <a:cs typeface="+mn-cs"/>
              </a:rPr>
              <a:t>Remote worker grants will be available to those who relocate to Vermont, on or after February 1, 2022 and work remotely from within Vermont for an out-of-state employer.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722271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normAutofit/>
          </a:bodyPr>
          <a:lstStyle/>
          <a:p>
            <a:r>
              <a:rPr lang="en-US"/>
              <a:t>NEW: Relocated Worker Grant Program – GRANT RESOURCES</a:t>
            </a:r>
            <a:br>
              <a:rPr lang="en-US"/>
            </a:br>
            <a:endParaRPr lang="en-US"/>
          </a:p>
        </p:txBody>
      </p:sp>
      <p:sp>
        <p:nvSpPr>
          <p:cNvPr id="4" name="TextBox 3">
            <a:extLst>
              <a:ext uri="{FF2B5EF4-FFF2-40B4-BE49-F238E27FC236}">
                <a16:creationId xmlns:a16="http://schemas.microsoft.com/office/drawing/2014/main" id="{4AAF9628-4499-40DD-A745-915CB3571109}"/>
              </a:ext>
            </a:extLst>
          </p:cNvPr>
          <p:cNvSpPr txBox="1"/>
          <p:nvPr/>
        </p:nvSpPr>
        <p:spPr>
          <a:xfrm>
            <a:off x="458025" y="1837297"/>
            <a:ext cx="11507056" cy="48628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Franklin Gothic Book"/>
                <a:ea typeface="+mn-ea"/>
                <a:cs typeface="+mn-cs"/>
                <a:hlinkClick r:id="rId3"/>
              </a:rPr>
              <a:t>Worker Relocation Grant FAQs</a:t>
            </a:r>
            <a:br>
              <a:rPr kumimoji="0" lang="en-US" sz="2800" b="0" i="0" u="none" strike="noStrike" kern="1200" cap="none" spc="0" normalizeH="0" baseline="0" noProof="0">
                <a:ln>
                  <a:noFill/>
                </a:ln>
                <a:solidFill>
                  <a:prstClr val="black"/>
                </a:solidFill>
                <a:effectLst/>
                <a:uLnTx/>
                <a:uFillTx/>
                <a:latin typeface="Franklin Gothic Book"/>
                <a:ea typeface="+mn-ea"/>
                <a:cs typeface="+mn-cs"/>
              </a:rPr>
            </a:br>
            <a:r>
              <a:rPr kumimoji="0" lang="en-US" sz="1400" b="0" i="0" u="none" strike="noStrike" kern="1200" cap="none" spc="0" normalizeH="0" baseline="0" noProof="0">
                <a:ln>
                  <a:noFill/>
                </a:ln>
                <a:solidFill>
                  <a:prstClr val="black"/>
                </a:solidFill>
                <a:effectLst/>
                <a:uLnTx/>
                <a:uFillTx/>
                <a:latin typeface="Franklin Gothic Book"/>
                <a:ea typeface="+mn-ea"/>
                <a:cs typeface="+mn-cs"/>
              </a:rPr>
              <a:t>List of frequently asked questions, as well as application readiness information for employers and applicants. </a:t>
            </a:r>
            <a:endParaRPr kumimoji="0" lang="en-US" sz="2800" b="0" i="0" u="none" strike="noStrike" kern="1200" cap="none" spc="0" normalizeH="0" baseline="0" noProof="0">
              <a:ln>
                <a:noFill/>
              </a:ln>
              <a:solidFill>
                <a:prstClr val="black"/>
              </a:solidFill>
              <a:effectLst/>
              <a:uLnTx/>
              <a:uFillTx/>
              <a:latin typeface="Franklin Gothic Book"/>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hlinkClick r:id="" action="ppaction://noaction"/>
              </a:rPr>
              <a:t>Short Term Occupational List (Eligibility Requirement)</a:t>
            </a:r>
            <a:endPar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B1B"/>
                </a:solidFill>
                <a:effectLst/>
                <a:uLnTx/>
                <a:uFillTx/>
                <a:latin typeface="Calibri" panose="020F0502020204030204" pitchFamily="34" charset="0"/>
                <a:ea typeface="+mn-ea"/>
                <a:cs typeface="+mn-cs"/>
              </a:rPr>
              <a:t>Eligible applicants must be employed in an occupation identified on the Short Term Occupational List as curated by the Department of Labor and the Bureau of Labor Statistics. The Agency of Commerce no longer as the authority to offer exclusions or waivers from this list.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hlinkClick r:id="" action="ppaction://noacti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hlinkClick r:id="" action="ppaction://noaction"/>
              </a:rPr>
              <a:t>Relocated Worker Grant Program Application</a:t>
            </a:r>
            <a:endParaRPr kumimoji="0" lang="en-US" sz="2800" b="0" i="0" u="none" strike="noStrike" kern="1200" cap="none" spc="0" normalizeH="0" baseline="0" noProof="0">
              <a:ln>
                <a:noFill/>
              </a:ln>
              <a:solidFill>
                <a:srgbClr val="1B1B1B"/>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B1B"/>
                </a:solidFill>
                <a:effectLst/>
                <a:uLnTx/>
                <a:uFillTx/>
                <a:latin typeface="Calibri" panose="020F0502020204030204" pitchFamily="34" charset="0"/>
                <a:ea typeface="+mn-ea"/>
                <a:cs typeface="+mn-cs"/>
              </a:rPr>
              <a:t>Employers can direct applicants to the Agency of Commerce’s website to complete the application. Please review all materials prior to applying to determine eligibility. Applicants will also be able to view application status on our webpage.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C6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3095B4"/>
                </a:solidFill>
                <a:effectLst/>
                <a:uLnTx/>
                <a:uFillTx/>
                <a:latin typeface="Arial" panose="020B0604020202020204" pitchFamily="34" charset="0"/>
                <a:ea typeface="+mn-ea"/>
                <a:cs typeface="+mn-cs"/>
              </a:rPr>
              <a:t>CONTACT: Kristen Ziter, Program Director</a:t>
            </a:r>
            <a:br>
              <a:rPr kumimoji="0" lang="en-US" sz="1800" b="0" i="0" u="none" strike="noStrike" kern="1200" cap="none" spc="0" normalizeH="0" baseline="0" noProof="0">
                <a:ln>
                  <a:noFill/>
                </a:ln>
                <a:solidFill>
                  <a:srgbClr val="084C61"/>
                </a:solidFill>
                <a:effectLst/>
                <a:uLnTx/>
                <a:uFillTx/>
                <a:latin typeface="Arial" panose="020B0604020202020204" pitchFamily="34" charset="0"/>
                <a:ea typeface="+mn-ea"/>
                <a:cs typeface="+mn-cs"/>
              </a:rPr>
            </a:br>
            <a:r>
              <a:rPr kumimoji="0" lang="en-US" sz="1800" b="0" i="0" u="none" strike="noStrike" kern="1200" cap="none" spc="0" normalizeH="0" baseline="0" noProof="0">
                <a:ln>
                  <a:noFill/>
                </a:ln>
                <a:solidFill>
                  <a:srgbClr val="084C61"/>
                </a:solidFill>
                <a:effectLst/>
                <a:uLnTx/>
                <a:uFillTx/>
                <a:latin typeface="Arial" panose="020B0604020202020204" pitchFamily="34" charset="0"/>
                <a:ea typeface="+mn-ea"/>
                <a:cs typeface="+mn-cs"/>
                <a:hlinkClick r:id="rId4"/>
              </a:rPr>
              <a:t>Kristen.ziter@vermont.gov</a:t>
            </a:r>
            <a:r>
              <a:rPr kumimoji="0" lang="en-US" sz="1800" b="0" i="0" u="none" strike="noStrike" kern="1200" cap="none" spc="0" normalizeH="0" baseline="0" noProof="0">
                <a:ln>
                  <a:noFill/>
                </a:ln>
                <a:solidFill>
                  <a:srgbClr val="084C61"/>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C61"/>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1B1B1B"/>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689525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C44-A237-4C26-8AE0-F578AB43B716}"/>
              </a:ext>
            </a:extLst>
          </p:cNvPr>
          <p:cNvSpPr>
            <a:spLocks noGrp="1"/>
          </p:cNvSpPr>
          <p:nvPr>
            <p:ph type="title"/>
          </p:nvPr>
        </p:nvSpPr>
        <p:spPr/>
        <p:txBody>
          <a:bodyPr>
            <a:normAutofit fontScale="90000"/>
          </a:bodyPr>
          <a:lstStyle/>
          <a:p>
            <a:r>
              <a:rPr lang="en-US"/>
              <a:t>2018 &amp; 2019</a:t>
            </a:r>
            <a:br>
              <a:rPr lang="en-US"/>
            </a:br>
            <a:r>
              <a:rPr lang="en-US"/>
              <a:t>New Worker Program &amp; Remote Worker Program</a:t>
            </a:r>
            <a:br>
              <a:rPr lang="en-US"/>
            </a:br>
            <a:br>
              <a:rPr lang="en-US"/>
            </a:br>
            <a:endParaRPr lang="en-US"/>
          </a:p>
        </p:txBody>
      </p:sp>
      <p:sp>
        <p:nvSpPr>
          <p:cNvPr id="5" name="TextBox 4">
            <a:extLst>
              <a:ext uri="{FF2B5EF4-FFF2-40B4-BE49-F238E27FC236}">
                <a16:creationId xmlns:a16="http://schemas.microsoft.com/office/drawing/2014/main" id="{545F82A1-873D-4025-9746-CB69043DF965}"/>
              </a:ext>
            </a:extLst>
          </p:cNvPr>
          <p:cNvSpPr txBox="1"/>
          <p:nvPr/>
        </p:nvSpPr>
        <p:spPr>
          <a:xfrm>
            <a:off x="274674" y="2008316"/>
            <a:ext cx="11642652" cy="4878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Lato"/>
                <a:ea typeface="+mn-ea"/>
                <a:cs typeface="+mn-cs"/>
              </a:rPr>
              <a:t>REMOTE WORKER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hlinkClick r:id="rId3"/>
              </a:rPr>
              <a:t>Full Report</a:t>
            </a:r>
            <a:endParaRPr kumimoji="0" lang="en-US" sz="2400" b="1"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140 Grantees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229 Family members (which includes 78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369 New Vermonters (plus two indicated babies on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3333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Lato"/>
                <a:ea typeface="+mn-ea"/>
                <a:cs typeface="+mn-cs"/>
              </a:rPr>
              <a:t>NEW WORKER PROGRAM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Calibri" panose="020F0502020204030204" pitchFamily="34" charset="0"/>
                <a:ea typeface="+mn-ea"/>
                <a:cs typeface="+mn-cs"/>
                <a:hlinkClick r:id="rId4"/>
              </a:rPr>
              <a:t>Full Report</a:t>
            </a:r>
            <a:endParaRPr kumimoji="0" lang="en-US" sz="2400" b="1" i="0" u="none" strike="noStrike" kern="1200" cap="none" spc="0" normalizeH="0" baseline="0" noProof="0">
              <a:ln>
                <a:noFill/>
              </a:ln>
              <a:solidFill>
                <a:srgbClr val="333333"/>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mn-cs"/>
              </a:rPr>
              <a:t>51 Grantees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mn-cs"/>
              </a:rPr>
              <a:t>46 Additional Family Members (includes 17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Calibri" panose="020F0502020204030204" pitchFamily="34" charset="0"/>
                <a:ea typeface="+mn-ea"/>
                <a:cs typeface="+mn-cs"/>
              </a:rPr>
              <a:t>84 New Vermonters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a:ln>
                  <a:noFill/>
                </a:ln>
                <a:solidFill>
                  <a:srgbClr val="333333"/>
                </a:solidFill>
                <a:effectLst/>
                <a:uLnTx/>
                <a:uFillTx/>
                <a:latin typeface="Calibri" panose="020F0502020204030204" pitchFamily="34" charset="0"/>
                <a:ea typeface="+mn-ea"/>
                <a:cs typeface="+mn-cs"/>
              </a:rPr>
              <a:t>T</a:t>
            </a:r>
            <a:r>
              <a:rPr kumimoji="0" lang="en-US" sz="1100" b="0" i="1" u="none" strike="noStrike" kern="1200" cap="none" spc="0" normalizeH="0" baseline="0" noProof="0">
                <a:ln>
                  <a:noFill/>
                </a:ln>
                <a:solidFill>
                  <a:prstClr val="black"/>
                </a:solidFill>
                <a:effectLst/>
                <a:uLnTx/>
                <a:uFillTx/>
                <a:latin typeface="Franklin Gothic Book"/>
                <a:ea typeface="+mn-ea"/>
                <a:cs typeface="+mn-cs"/>
              </a:rPr>
              <a:t>he first two bullets represent only 38 of the 51 grantees who had completed the demographic survey to date</a:t>
            </a:r>
            <a:endParaRPr kumimoji="0" lang="en-US" sz="1100" b="0" i="1" u="none" strike="noStrike" kern="1200" cap="none" spc="0" normalizeH="0" baseline="0" noProof="0">
              <a:ln>
                <a:noFill/>
              </a:ln>
              <a:solidFill>
                <a:srgbClr val="333333"/>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962811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2A6-FD7A-4C72-BC88-33596C89BEB2}"/>
              </a:ext>
            </a:extLst>
          </p:cNvPr>
          <p:cNvSpPr>
            <a:spLocks noGrp="1"/>
          </p:cNvSpPr>
          <p:nvPr>
            <p:ph type="ctrTitle"/>
          </p:nvPr>
        </p:nvSpPr>
        <p:spPr/>
        <p:txBody>
          <a:bodyPr/>
          <a:lstStyle/>
          <a:p>
            <a:r>
              <a:rPr lang="en-US" dirty="0"/>
              <a:t>The future of the State Workforce Development Board</a:t>
            </a:r>
          </a:p>
        </p:txBody>
      </p:sp>
      <p:sp>
        <p:nvSpPr>
          <p:cNvPr id="3" name="Subtitle 2">
            <a:extLst>
              <a:ext uri="{FF2B5EF4-FFF2-40B4-BE49-F238E27FC236}">
                <a16:creationId xmlns:a16="http://schemas.microsoft.com/office/drawing/2014/main" id="{1761DABC-D3D7-428C-BE45-77E4693FE3D6}"/>
              </a:ext>
            </a:extLst>
          </p:cNvPr>
          <p:cNvSpPr>
            <a:spLocks noGrp="1"/>
          </p:cNvSpPr>
          <p:nvPr>
            <p:ph type="subTitle" idx="1"/>
          </p:nvPr>
        </p:nvSpPr>
        <p:spPr/>
        <p:txBody>
          <a:bodyPr/>
          <a:lstStyle/>
          <a:p>
            <a:r>
              <a:rPr lang="en-US" dirty="0"/>
              <a:t>Executive Director, Tori Biondolillo</a:t>
            </a:r>
          </a:p>
        </p:txBody>
      </p:sp>
    </p:spTree>
    <p:extLst>
      <p:ext uri="{BB962C8B-B14F-4D97-AF65-F5344CB8AC3E}">
        <p14:creationId xmlns:p14="http://schemas.microsoft.com/office/powerpoint/2010/main" val="2051095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352-8F2E-46C9-A693-03A2C85EF9FF}"/>
              </a:ext>
            </a:extLst>
          </p:cNvPr>
          <p:cNvSpPr>
            <a:spLocks noGrp="1"/>
          </p:cNvSpPr>
          <p:nvPr>
            <p:ph type="title"/>
          </p:nvPr>
        </p:nvSpPr>
        <p:spPr>
          <a:xfrm>
            <a:off x="577120" y="401002"/>
            <a:ext cx="10515600" cy="1325563"/>
          </a:xfrm>
        </p:spPr>
        <p:txBody>
          <a:bodyPr>
            <a:normAutofit/>
          </a:bodyPr>
          <a:lstStyle/>
          <a:p>
            <a:r>
              <a:rPr lang="en-US" sz="4800" b="1" dirty="0"/>
              <a:t>INTRODUCTIONS</a:t>
            </a:r>
          </a:p>
        </p:txBody>
      </p:sp>
      <p:sp>
        <p:nvSpPr>
          <p:cNvPr id="3" name="Content Placeholder 2">
            <a:extLst>
              <a:ext uri="{FF2B5EF4-FFF2-40B4-BE49-F238E27FC236}">
                <a16:creationId xmlns:a16="http://schemas.microsoft.com/office/drawing/2014/main" id="{1EE9F28B-836C-4DAD-A6D4-C58DFC88EC3E}"/>
              </a:ext>
            </a:extLst>
          </p:cNvPr>
          <p:cNvSpPr>
            <a:spLocks noGrp="1"/>
          </p:cNvSpPr>
          <p:nvPr>
            <p:ph idx="1"/>
          </p:nvPr>
        </p:nvSpPr>
        <p:spPr>
          <a:xfrm>
            <a:off x="4118556" y="2352479"/>
            <a:ext cx="8309810" cy="2903105"/>
          </a:xfrm>
        </p:spPr>
        <p:txBody>
          <a:bodyPr>
            <a:noAutofit/>
          </a:bodyPr>
          <a:lstStyle/>
          <a:p>
            <a:pPr marL="571500" indent="-571500">
              <a:buFont typeface="Arial" panose="020B0604020202020204" pitchFamily="34" charset="0"/>
              <a:buChar char="•"/>
            </a:pPr>
            <a:r>
              <a:rPr lang="en-US" sz="3600" dirty="0"/>
              <a:t>Born and Raised in Barre, VT</a:t>
            </a:r>
          </a:p>
          <a:p>
            <a:pPr marL="571500" indent="-571500">
              <a:buFont typeface="Arial" panose="020B0604020202020204" pitchFamily="34" charset="0"/>
              <a:buChar char="•"/>
            </a:pPr>
            <a:r>
              <a:rPr lang="en-US" sz="3600" dirty="0"/>
              <a:t>BCK Real Estate</a:t>
            </a:r>
          </a:p>
          <a:p>
            <a:pPr marL="571500" indent="-571500">
              <a:buFont typeface="Arial" panose="020B0604020202020204" pitchFamily="34" charset="0"/>
              <a:buChar char="•"/>
            </a:pPr>
            <a:r>
              <a:rPr lang="en-US" sz="3600" dirty="0"/>
              <a:t>University of Vermont, B.A. Business</a:t>
            </a:r>
          </a:p>
          <a:p>
            <a:pPr marL="571500" indent="-571500">
              <a:buFont typeface="Arial" panose="020B0604020202020204" pitchFamily="34" charset="0"/>
              <a:buChar char="•"/>
            </a:pPr>
            <a:r>
              <a:rPr lang="en-US" sz="3600" dirty="0"/>
              <a:t>Governor Scott Internship &amp; Position </a:t>
            </a:r>
          </a:p>
          <a:p>
            <a:pPr marL="571500" indent="-571500">
              <a:buFont typeface="Arial" panose="020B0604020202020204" pitchFamily="34" charset="0"/>
              <a:buChar char="•"/>
            </a:pPr>
            <a:r>
              <a:rPr lang="en-US" sz="3600" dirty="0"/>
              <a:t>New Role</a:t>
            </a:r>
          </a:p>
        </p:txBody>
      </p:sp>
      <p:pic>
        <p:nvPicPr>
          <p:cNvPr id="40" name="Picture 39" descr="A person smiling for the camera&#10;&#10;Description automatically generated with low confidence">
            <a:extLst>
              <a:ext uri="{FF2B5EF4-FFF2-40B4-BE49-F238E27FC236}">
                <a16:creationId xmlns:a16="http://schemas.microsoft.com/office/drawing/2014/main" id="{1C2BD860-C48F-44DA-89A9-D97E7AB2DCCF}"/>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59177" y="3328737"/>
            <a:ext cx="2444970" cy="2444970"/>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graphicFrame>
        <p:nvGraphicFramePr>
          <p:cNvPr id="10" name="Diagram 9">
            <a:extLst>
              <a:ext uri="{FF2B5EF4-FFF2-40B4-BE49-F238E27FC236}">
                <a16:creationId xmlns:a16="http://schemas.microsoft.com/office/drawing/2014/main" id="{717D6411-A44C-46C3-BCF1-A5612EEEBAA0}"/>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352DC197-6C1B-443C-B29A-3F530D33FEA2}"/>
              </a:ext>
            </a:extLst>
          </p:cNvPr>
          <p:cNvSpPr txBox="1"/>
          <p:nvPr/>
        </p:nvSpPr>
        <p:spPr>
          <a:xfrm>
            <a:off x="370471" y="2252180"/>
            <a:ext cx="3689684" cy="276999"/>
          </a:xfrm>
          <a:prstGeom prst="rect">
            <a:avLst/>
          </a:prstGeom>
          <a:noFill/>
        </p:spPr>
        <p:txBody>
          <a:bodyPr wrap="square" rtlCol="0">
            <a:spAutoFit/>
          </a:bodyPr>
          <a:lstStyle/>
          <a:p>
            <a:r>
              <a:rPr lang="en-US" dirty="0">
                <a:solidFill>
                  <a:schemeClr val="tx1"/>
                </a:solidFill>
              </a:rPr>
              <a:t>Executive Director</a:t>
            </a:r>
          </a:p>
        </p:txBody>
      </p:sp>
      <p:cxnSp>
        <p:nvCxnSpPr>
          <p:cNvPr id="24" name="Straight Connector 23">
            <a:extLst>
              <a:ext uri="{FF2B5EF4-FFF2-40B4-BE49-F238E27FC236}">
                <a16:creationId xmlns:a16="http://schemas.microsoft.com/office/drawing/2014/main" id="{75234DCE-61DA-4767-9346-F9E0955E0FC1}"/>
              </a:ext>
            </a:extLst>
          </p:cNvPr>
          <p:cNvCxnSpPr/>
          <p:nvPr/>
        </p:nvCxnSpPr>
        <p:spPr>
          <a:xfrm>
            <a:off x="838200" y="1820738"/>
            <a:ext cx="4531895" cy="0"/>
          </a:xfrm>
          <a:prstGeom prst="lin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F844A3A6-3504-412C-8BD4-460797F8C91A}"/>
              </a:ext>
            </a:extLst>
          </p:cNvPr>
          <p:cNvSpPr txBox="1"/>
          <p:nvPr/>
        </p:nvSpPr>
        <p:spPr>
          <a:xfrm>
            <a:off x="370471" y="2623803"/>
            <a:ext cx="4158916" cy="461665"/>
          </a:xfrm>
          <a:prstGeom prst="rect">
            <a:avLst/>
          </a:prstGeom>
          <a:noFill/>
        </p:spPr>
        <p:txBody>
          <a:bodyPr wrap="square" rtlCol="0">
            <a:spAutoFit/>
          </a:bodyPr>
          <a:lstStyle/>
          <a:p>
            <a:r>
              <a:rPr lang="en-US" dirty="0">
                <a:solidFill>
                  <a:schemeClr val="tx1"/>
                </a:solidFill>
              </a:rPr>
              <a:t>Phone: 802-839-6221</a:t>
            </a:r>
          </a:p>
          <a:p>
            <a:r>
              <a:rPr lang="en-US" dirty="0">
                <a:solidFill>
                  <a:schemeClr val="tx1"/>
                </a:solidFill>
              </a:rPr>
              <a:t>Email: Victoria.Biondolillo@vermont.gov</a:t>
            </a:r>
          </a:p>
        </p:txBody>
      </p:sp>
      <p:sp>
        <p:nvSpPr>
          <p:cNvPr id="79" name="TextBox 78">
            <a:extLst>
              <a:ext uri="{FF2B5EF4-FFF2-40B4-BE49-F238E27FC236}">
                <a16:creationId xmlns:a16="http://schemas.microsoft.com/office/drawing/2014/main" id="{691D38A7-A3FC-4C5B-BA74-C82E6E8F7D55}"/>
              </a:ext>
            </a:extLst>
          </p:cNvPr>
          <p:cNvSpPr txBox="1"/>
          <p:nvPr/>
        </p:nvSpPr>
        <p:spPr>
          <a:xfrm>
            <a:off x="312070" y="1829259"/>
            <a:ext cx="3971173" cy="523220"/>
          </a:xfrm>
          <a:prstGeom prst="rect">
            <a:avLst/>
          </a:prstGeom>
          <a:noFill/>
        </p:spPr>
        <p:txBody>
          <a:bodyPr wrap="square" rtlCol="0">
            <a:spAutoFit/>
          </a:bodyPr>
          <a:lstStyle/>
          <a:p>
            <a:r>
              <a:rPr lang="en-US" sz="2800" dirty="0">
                <a:solidFill>
                  <a:schemeClr val="tx1"/>
                </a:solidFill>
              </a:rPr>
              <a:t>Victoria Biondolillo</a:t>
            </a:r>
          </a:p>
        </p:txBody>
      </p:sp>
      <p:cxnSp>
        <p:nvCxnSpPr>
          <p:cNvPr id="80" name="Straight Connector 79">
            <a:extLst>
              <a:ext uri="{FF2B5EF4-FFF2-40B4-BE49-F238E27FC236}">
                <a16:creationId xmlns:a16="http://schemas.microsoft.com/office/drawing/2014/main" id="{0C5257B3-E7E5-4065-8C38-4A24000BC32A}"/>
              </a:ext>
            </a:extLst>
          </p:cNvPr>
          <p:cNvCxnSpPr>
            <a:cxnSpLocks/>
          </p:cNvCxnSpPr>
          <p:nvPr/>
        </p:nvCxnSpPr>
        <p:spPr>
          <a:xfrm>
            <a:off x="466724" y="2621512"/>
            <a:ext cx="28219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251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EE96-9DFC-4067-9B90-C41ACE17CE4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BE4EAD0-268B-4918-98D2-DA0989DC08D8}"/>
              </a:ext>
            </a:extLst>
          </p:cNvPr>
          <p:cNvSpPr>
            <a:spLocks noGrp="1"/>
          </p:cNvSpPr>
          <p:nvPr>
            <p:ph idx="1"/>
          </p:nvPr>
        </p:nvSpPr>
        <p:spPr>
          <a:xfrm>
            <a:off x="1624373" y="2610157"/>
            <a:ext cx="9545374" cy="2294902"/>
          </a:xfrm>
        </p:spPr>
        <p:txBody>
          <a:bodyPr>
            <a:noAutofit/>
          </a:bodyPr>
          <a:lstStyle/>
          <a:p>
            <a:pPr marL="571500" indent="-571500">
              <a:buFont typeface="Arial" panose="020B0604020202020204" pitchFamily="34" charset="0"/>
              <a:buChar char="•"/>
            </a:pPr>
            <a:r>
              <a:rPr lang="en-US" sz="4800" dirty="0"/>
              <a:t>Where are we now? </a:t>
            </a:r>
          </a:p>
          <a:p>
            <a:pPr marL="571500" indent="-571500">
              <a:buFont typeface="Arial" panose="020B0604020202020204" pitchFamily="34" charset="0"/>
              <a:buChar char="•"/>
            </a:pPr>
            <a:r>
              <a:rPr lang="en-US" sz="4800" dirty="0"/>
              <a:t>Where are we headed?</a:t>
            </a:r>
          </a:p>
          <a:p>
            <a:pPr marL="571500" indent="-571500">
              <a:buFont typeface="Arial" panose="020B0604020202020204" pitchFamily="34" charset="0"/>
              <a:buChar char="•"/>
            </a:pPr>
            <a:r>
              <a:rPr lang="en-US" sz="4800" dirty="0"/>
              <a:t>How are we going to get there? </a:t>
            </a:r>
          </a:p>
        </p:txBody>
      </p:sp>
      <p:graphicFrame>
        <p:nvGraphicFramePr>
          <p:cNvPr id="4" name="Diagram 3">
            <a:extLst>
              <a:ext uri="{FF2B5EF4-FFF2-40B4-BE49-F238E27FC236}">
                <a16:creationId xmlns:a16="http://schemas.microsoft.com/office/drawing/2014/main" id="{31123047-31A3-4C57-90B7-3B105EE72974}"/>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096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4C28-02AD-4E93-96C3-32B2302998A0}"/>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C58B403C-B386-419E-BF14-572A34DE8699}"/>
              </a:ext>
            </a:extLst>
          </p:cNvPr>
          <p:cNvSpPr>
            <a:spLocks noGrp="1"/>
          </p:cNvSpPr>
          <p:nvPr>
            <p:ph idx="1"/>
          </p:nvPr>
        </p:nvSpPr>
        <p:spPr>
          <a:xfrm>
            <a:off x="1069144" y="1913205"/>
            <a:ext cx="10409823" cy="3601412"/>
          </a:xfrm>
        </p:spPr>
        <p:txBody>
          <a:bodyPr>
            <a:normAutofit fontScale="92500" lnSpcReduction="10000"/>
          </a:bodyPr>
          <a:lstStyle/>
          <a:p>
            <a:pPr>
              <a:lnSpc>
                <a:spcPct val="170000"/>
              </a:lnSpc>
            </a:pPr>
            <a:r>
              <a:rPr lang="en-US" sz="2000" b="1" dirty="0"/>
              <a:t>Short-Term</a:t>
            </a:r>
          </a:p>
          <a:p>
            <a:pPr lvl="1">
              <a:lnSpc>
                <a:spcPct val="170000"/>
              </a:lnSpc>
            </a:pPr>
            <a:r>
              <a:rPr lang="en-US" b="1" dirty="0"/>
              <a:t>Use strategies, communication, and collaboration to connect Vermonters to jobs quickly.</a:t>
            </a:r>
          </a:p>
          <a:p>
            <a:pPr lvl="1">
              <a:lnSpc>
                <a:spcPct val="170000"/>
              </a:lnSpc>
            </a:pPr>
            <a:r>
              <a:rPr lang="en-US" b="1" dirty="0"/>
              <a:t>Recruit through training or employment out-of-state individuals looking to relocate </a:t>
            </a:r>
          </a:p>
          <a:p>
            <a:pPr>
              <a:lnSpc>
                <a:spcPct val="170000"/>
              </a:lnSpc>
            </a:pPr>
            <a:r>
              <a:rPr lang="en-US" sz="2000" b="1" dirty="0"/>
              <a:t>Long-Term</a:t>
            </a:r>
          </a:p>
          <a:p>
            <a:pPr lvl="1">
              <a:lnSpc>
                <a:spcPct val="170000"/>
              </a:lnSpc>
            </a:pPr>
            <a:r>
              <a:rPr lang="en-US" b="1" dirty="0"/>
              <a:t>Engage with Vermont’s youth Earlier</a:t>
            </a:r>
          </a:p>
          <a:p>
            <a:pPr lvl="1">
              <a:lnSpc>
                <a:spcPct val="170000"/>
              </a:lnSpc>
            </a:pPr>
            <a:r>
              <a:rPr lang="en-US" b="1" dirty="0"/>
              <a:t>Creating Career pathways starting in Middle School </a:t>
            </a:r>
          </a:p>
          <a:p>
            <a:pPr lvl="1">
              <a:lnSpc>
                <a:spcPct val="170000"/>
              </a:lnSpc>
            </a:pPr>
            <a:r>
              <a:rPr lang="en-US" b="1" dirty="0"/>
              <a:t>Marketing Vermont Businesses as the number </a:t>
            </a:r>
          </a:p>
          <a:p>
            <a:pPr lvl="1"/>
            <a:endParaRPr lang="en-US" dirty="0"/>
          </a:p>
        </p:txBody>
      </p:sp>
      <p:graphicFrame>
        <p:nvGraphicFramePr>
          <p:cNvPr id="4" name="Diagram 3">
            <a:extLst>
              <a:ext uri="{FF2B5EF4-FFF2-40B4-BE49-F238E27FC236}">
                <a16:creationId xmlns:a16="http://schemas.microsoft.com/office/drawing/2014/main" id="{B7D17192-0B39-4AC5-8E3E-6B2E223C66DF}"/>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24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F428-30BE-4A66-8830-BD25749B706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D6CE66A-2E37-4C71-A009-DAC395D245FB}"/>
              </a:ext>
            </a:extLst>
          </p:cNvPr>
          <p:cNvSpPr>
            <a:spLocks noGrp="1"/>
          </p:cNvSpPr>
          <p:nvPr>
            <p:ph idx="1"/>
          </p:nvPr>
        </p:nvSpPr>
        <p:spPr>
          <a:xfrm>
            <a:off x="1547446" y="1881896"/>
            <a:ext cx="8413417" cy="3773317"/>
          </a:xfrm>
        </p:spPr>
        <p:txBody>
          <a:bodyPr/>
          <a:lstStyle/>
          <a:p>
            <a:pPr marL="342900" indent="-342900">
              <a:lnSpc>
                <a:spcPct val="100000"/>
              </a:lnSpc>
              <a:buFont typeface="Arial" panose="020B0604020202020204" pitchFamily="34" charset="0"/>
              <a:buChar char="•"/>
            </a:pPr>
            <a:r>
              <a:rPr lang="en-US" b="1" dirty="0"/>
              <a:t>Federal Compliance</a:t>
            </a:r>
          </a:p>
          <a:p>
            <a:pPr marL="342900" indent="-342900">
              <a:lnSpc>
                <a:spcPct val="100000"/>
              </a:lnSpc>
              <a:buFont typeface="Arial" panose="020B0604020202020204" pitchFamily="34" charset="0"/>
              <a:buChar char="•"/>
            </a:pPr>
            <a:r>
              <a:rPr lang="en-US" b="1" dirty="0"/>
              <a:t>Effective One-Stop Operator</a:t>
            </a:r>
          </a:p>
          <a:p>
            <a:pPr marL="342900" indent="-342900">
              <a:lnSpc>
                <a:spcPct val="100000"/>
              </a:lnSpc>
              <a:buFont typeface="Arial" panose="020B0604020202020204" pitchFamily="34" charset="0"/>
              <a:buChar char="•"/>
            </a:pPr>
            <a:r>
              <a:rPr lang="en-US" b="1" dirty="0"/>
              <a:t>Workforce Development Communication Network</a:t>
            </a:r>
          </a:p>
          <a:p>
            <a:pPr marL="342900" indent="-342900">
              <a:lnSpc>
                <a:spcPct val="100000"/>
              </a:lnSpc>
              <a:buFont typeface="Arial" panose="020B0604020202020204" pitchFamily="34" charset="0"/>
              <a:buChar char="•"/>
            </a:pPr>
            <a:r>
              <a:rPr lang="en-US" b="1" dirty="0"/>
              <a:t>Advertise, market and package Vermont businesses, regions, and sectors to the rest of the country. </a:t>
            </a:r>
          </a:p>
          <a:p>
            <a:pPr marL="342900" indent="-342900">
              <a:lnSpc>
                <a:spcPct val="100000"/>
              </a:lnSpc>
              <a:buFont typeface="Arial" panose="020B0604020202020204" pitchFamily="34" charset="0"/>
              <a:buChar char="•"/>
            </a:pPr>
            <a:r>
              <a:rPr lang="en-US" b="1" dirty="0"/>
              <a:t>Make the State Workforce Development Board THE place to get all connected to one-stop services. </a:t>
            </a:r>
          </a:p>
        </p:txBody>
      </p:sp>
      <p:grpSp>
        <p:nvGrpSpPr>
          <p:cNvPr id="4" name="Group 3">
            <a:extLst>
              <a:ext uri="{FF2B5EF4-FFF2-40B4-BE49-F238E27FC236}">
                <a16:creationId xmlns:a16="http://schemas.microsoft.com/office/drawing/2014/main" id="{5332BD9B-5F29-4B61-A06E-F3C7851C66E1}"/>
              </a:ext>
            </a:extLst>
          </p:cNvPr>
          <p:cNvGrpSpPr/>
          <p:nvPr/>
        </p:nvGrpSpPr>
        <p:grpSpPr>
          <a:xfrm>
            <a:off x="825709" y="5943573"/>
            <a:ext cx="1405427" cy="562171"/>
            <a:chOff x="4828" y="268718"/>
            <a:chExt cx="1405427" cy="562171"/>
          </a:xfrm>
          <a:scene3d>
            <a:camera prst="orthographicFront"/>
            <a:lightRig rig="threePt" dir="t">
              <a:rot lat="0" lon="0" rev="7500000"/>
            </a:lightRig>
          </a:scene3d>
        </p:grpSpPr>
        <p:sp>
          <p:nvSpPr>
            <p:cNvPr id="29" name="Arrow: Pentagon 28">
              <a:extLst>
                <a:ext uri="{FF2B5EF4-FFF2-40B4-BE49-F238E27FC236}">
                  <a16:creationId xmlns:a16="http://schemas.microsoft.com/office/drawing/2014/main" id="{2D2B3212-A725-4FED-BEDD-ACB588B23E89}"/>
                </a:ext>
              </a:extLst>
            </p:cNvPr>
            <p:cNvSpPr/>
            <p:nvPr/>
          </p:nvSpPr>
          <p:spPr>
            <a:xfrm>
              <a:off x="4828" y="268718"/>
              <a:ext cx="1405427" cy="562171"/>
            </a:xfrm>
            <a:prstGeom prst="homePlate">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Arrow: Pentagon 4">
              <a:extLst>
                <a:ext uri="{FF2B5EF4-FFF2-40B4-BE49-F238E27FC236}">
                  <a16:creationId xmlns:a16="http://schemas.microsoft.com/office/drawing/2014/main" id="{B16D4ABF-7C23-408D-B0AE-224D6A06C10F}"/>
                </a:ext>
              </a:extLst>
            </p:cNvPr>
            <p:cNvSpPr txBox="1"/>
            <p:nvPr/>
          </p:nvSpPr>
          <p:spPr>
            <a:xfrm>
              <a:off x="4828" y="268718"/>
              <a:ext cx="1264884"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Intro</a:t>
              </a:r>
            </a:p>
          </p:txBody>
        </p:sp>
      </p:grpSp>
      <p:grpSp>
        <p:nvGrpSpPr>
          <p:cNvPr id="5" name="Group 4">
            <a:extLst>
              <a:ext uri="{FF2B5EF4-FFF2-40B4-BE49-F238E27FC236}">
                <a16:creationId xmlns:a16="http://schemas.microsoft.com/office/drawing/2014/main" id="{F02ECEE3-A4B2-4061-9711-B71DA5E5DD5E}"/>
              </a:ext>
            </a:extLst>
          </p:cNvPr>
          <p:cNvGrpSpPr/>
          <p:nvPr/>
        </p:nvGrpSpPr>
        <p:grpSpPr>
          <a:xfrm>
            <a:off x="1950051" y="5943573"/>
            <a:ext cx="1405427" cy="562171"/>
            <a:chOff x="1129170" y="268718"/>
            <a:chExt cx="1405427" cy="562171"/>
          </a:xfrm>
          <a:scene3d>
            <a:camera prst="orthographicFront"/>
            <a:lightRig rig="threePt" dir="t">
              <a:rot lat="0" lon="0" rev="7500000"/>
            </a:lightRig>
          </a:scene3d>
        </p:grpSpPr>
        <p:sp>
          <p:nvSpPr>
            <p:cNvPr id="27" name="Arrow: Chevron 26">
              <a:extLst>
                <a:ext uri="{FF2B5EF4-FFF2-40B4-BE49-F238E27FC236}">
                  <a16:creationId xmlns:a16="http://schemas.microsoft.com/office/drawing/2014/main" id="{3AA4728B-0ED4-474C-96C6-65F36D1F4682}"/>
                </a:ext>
              </a:extLst>
            </p:cNvPr>
            <p:cNvSpPr/>
            <p:nvPr/>
          </p:nvSpPr>
          <p:spPr>
            <a:xfrm>
              <a:off x="1129170"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Arrow: Chevron 6">
              <a:extLst>
                <a:ext uri="{FF2B5EF4-FFF2-40B4-BE49-F238E27FC236}">
                  <a16:creationId xmlns:a16="http://schemas.microsoft.com/office/drawing/2014/main" id="{A39834CC-AA66-4541-889A-5B863E6F7275}"/>
                </a:ext>
              </a:extLst>
            </p:cNvPr>
            <p:cNvSpPr txBox="1"/>
            <p:nvPr/>
          </p:nvSpPr>
          <p:spPr>
            <a:xfrm>
              <a:off x="1410256"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Overview</a:t>
              </a:r>
            </a:p>
          </p:txBody>
        </p:sp>
      </p:grpSp>
      <p:grpSp>
        <p:nvGrpSpPr>
          <p:cNvPr id="6" name="Group 5">
            <a:extLst>
              <a:ext uri="{FF2B5EF4-FFF2-40B4-BE49-F238E27FC236}">
                <a16:creationId xmlns:a16="http://schemas.microsoft.com/office/drawing/2014/main" id="{AA1BD46E-9976-403B-BFF5-249D55A9B3DD}"/>
              </a:ext>
            </a:extLst>
          </p:cNvPr>
          <p:cNvGrpSpPr/>
          <p:nvPr/>
        </p:nvGrpSpPr>
        <p:grpSpPr>
          <a:xfrm>
            <a:off x="3074394" y="5943573"/>
            <a:ext cx="1405427" cy="562171"/>
            <a:chOff x="2253513" y="268718"/>
            <a:chExt cx="1405427" cy="562171"/>
          </a:xfrm>
          <a:solidFill>
            <a:schemeClr val="accent4">
              <a:lumMod val="50000"/>
            </a:schemeClr>
          </a:solidFill>
          <a:scene3d>
            <a:camera prst="orthographicFront"/>
            <a:lightRig rig="threePt" dir="t">
              <a:rot lat="0" lon="0" rev="7500000"/>
            </a:lightRig>
          </a:scene3d>
        </p:grpSpPr>
        <p:sp>
          <p:nvSpPr>
            <p:cNvPr id="25" name="Arrow: Chevron 24">
              <a:extLst>
                <a:ext uri="{FF2B5EF4-FFF2-40B4-BE49-F238E27FC236}">
                  <a16:creationId xmlns:a16="http://schemas.microsoft.com/office/drawing/2014/main" id="{7D5EBD3A-57A5-4EE1-A36C-FAC3B24389E0}"/>
                </a:ext>
              </a:extLst>
            </p:cNvPr>
            <p:cNvSpPr/>
            <p:nvPr/>
          </p:nvSpPr>
          <p:spPr>
            <a:xfrm>
              <a:off x="2253513" y="268718"/>
              <a:ext cx="1405427" cy="562171"/>
            </a:xfrm>
            <a:prstGeom prst="chevron">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Arrow: Chevron 8">
              <a:extLst>
                <a:ext uri="{FF2B5EF4-FFF2-40B4-BE49-F238E27FC236}">
                  <a16:creationId xmlns:a16="http://schemas.microsoft.com/office/drawing/2014/main" id="{A7BDD415-D395-4208-9038-4B3641A6CF02}"/>
                </a:ext>
              </a:extLst>
            </p:cNvPr>
            <p:cNvSpPr txBox="1"/>
            <p:nvPr/>
          </p:nvSpPr>
          <p:spPr>
            <a:xfrm>
              <a:off x="2534599" y="268718"/>
              <a:ext cx="843256" cy="562171"/>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Vision</a:t>
              </a:r>
            </a:p>
          </p:txBody>
        </p:sp>
      </p:grpSp>
      <p:grpSp>
        <p:nvGrpSpPr>
          <p:cNvPr id="7" name="Group 6">
            <a:extLst>
              <a:ext uri="{FF2B5EF4-FFF2-40B4-BE49-F238E27FC236}">
                <a16:creationId xmlns:a16="http://schemas.microsoft.com/office/drawing/2014/main" id="{0B9AA614-2503-4342-BF82-E6624439BCD8}"/>
              </a:ext>
            </a:extLst>
          </p:cNvPr>
          <p:cNvGrpSpPr/>
          <p:nvPr/>
        </p:nvGrpSpPr>
        <p:grpSpPr>
          <a:xfrm>
            <a:off x="4198736" y="5943573"/>
            <a:ext cx="1405427" cy="562171"/>
            <a:chOff x="3377855" y="268718"/>
            <a:chExt cx="1405427" cy="562171"/>
          </a:xfrm>
          <a:solidFill>
            <a:schemeClr val="accent6">
              <a:lumMod val="60000"/>
              <a:lumOff val="40000"/>
            </a:schemeClr>
          </a:solidFill>
          <a:scene3d>
            <a:camera prst="orthographicFront"/>
            <a:lightRig rig="threePt" dir="t">
              <a:rot lat="0" lon="0" rev="7500000"/>
            </a:lightRig>
          </a:scene3d>
        </p:grpSpPr>
        <p:sp>
          <p:nvSpPr>
            <p:cNvPr id="23" name="Arrow: Chevron 22">
              <a:extLst>
                <a:ext uri="{FF2B5EF4-FFF2-40B4-BE49-F238E27FC236}">
                  <a16:creationId xmlns:a16="http://schemas.microsoft.com/office/drawing/2014/main" id="{649E0249-359F-42FE-8A38-96EE00320564}"/>
                </a:ext>
              </a:extLst>
            </p:cNvPr>
            <p:cNvSpPr/>
            <p:nvPr/>
          </p:nvSpPr>
          <p:spPr>
            <a:xfrm>
              <a:off x="3377855" y="268718"/>
              <a:ext cx="1405427" cy="562171"/>
            </a:xfrm>
            <a:prstGeom prst="chevron">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Arrow: Chevron 10">
              <a:extLst>
                <a:ext uri="{FF2B5EF4-FFF2-40B4-BE49-F238E27FC236}">
                  <a16:creationId xmlns:a16="http://schemas.microsoft.com/office/drawing/2014/main" id="{8A4CDE3B-874C-4EF4-BE52-A26E4A4806C8}"/>
                </a:ext>
              </a:extLst>
            </p:cNvPr>
            <p:cNvSpPr txBox="1"/>
            <p:nvPr/>
          </p:nvSpPr>
          <p:spPr>
            <a:xfrm>
              <a:off x="3658941" y="268718"/>
              <a:ext cx="843256" cy="562171"/>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Objectives</a:t>
              </a:r>
            </a:p>
          </p:txBody>
        </p:sp>
      </p:grpSp>
      <p:grpSp>
        <p:nvGrpSpPr>
          <p:cNvPr id="8" name="Group 7">
            <a:extLst>
              <a:ext uri="{FF2B5EF4-FFF2-40B4-BE49-F238E27FC236}">
                <a16:creationId xmlns:a16="http://schemas.microsoft.com/office/drawing/2014/main" id="{1AD57F14-CD09-4F43-842D-1D3D984589AB}"/>
              </a:ext>
            </a:extLst>
          </p:cNvPr>
          <p:cNvGrpSpPr/>
          <p:nvPr/>
        </p:nvGrpSpPr>
        <p:grpSpPr>
          <a:xfrm>
            <a:off x="5323078" y="5943573"/>
            <a:ext cx="1405427" cy="562171"/>
            <a:chOff x="4502197" y="268718"/>
            <a:chExt cx="1405427" cy="562171"/>
          </a:xfrm>
          <a:scene3d>
            <a:camera prst="orthographicFront"/>
            <a:lightRig rig="threePt" dir="t">
              <a:rot lat="0" lon="0" rev="7500000"/>
            </a:lightRig>
          </a:scene3d>
        </p:grpSpPr>
        <p:sp>
          <p:nvSpPr>
            <p:cNvPr id="21" name="Arrow: Chevron 20">
              <a:extLst>
                <a:ext uri="{FF2B5EF4-FFF2-40B4-BE49-F238E27FC236}">
                  <a16:creationId xmlns:a16="http://schemas.microsoft.com/office/drawing/2014/main" id="{5FB297D2-E7F7-4FAE-9152-9FD296D62A18}"/>
                </a:ext>
              </a:extLst>
            </p:cNvPr>
            <p:cNvSpPr/>
            <p:nvPr/>
          </p:nvSpPr>
          <p:spPr>
            <a:xfrm>
              <a:off x="4502197"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Arrow: Chevron 12">
              <a:extLst>
                <a:ext uri="{FF2B5EF4-FFF2-40B4-BE49-F238E27FC236}">
                  <a16:creationId xmlns:a16="http://schemas.microsoft.com/office/drawing/2014/main" id="{A6E2EE58-4B49-4FAD-8295-7AFF4F7CBA0F}"/>
                </a:ext>
              </a:extLst>
            </p:cNvPr>
            <p:cNvSpPr txBox="1"/>
            <p:nvPr/>
          </p:nvSpPr>
          <p:spPr>
            <a:xfrm>
              <a:off x="4783283"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p:txBody>
        </p:sp>
      </p:grpSp>
      <p:grpSp>
        <p:nvGrpSpPr>
          <p:cNvPr id="9" name="Group 8">
            <a:extLst>
              <a:ext uri="{FF2B5EF4-FFF2-40B4-BE49-F238E27FC236}">
                <a16:creationId xmlns:a16="http://schemas.microsoft.com/office/drawing/2014/main" id="{E2B1DAAE-BD4B-47D9-9BC3-B95535C5C989}"/>
              </a:ext>
            </a:extLst>
          </p:cNvPr>
          <p:cNvGrpSpPr/>
          <p:nvPr/>
        </p:nvGrpSpPr>
        <p:grpSpPr>
          <a:xfrm>
            <a:off x="6447420" y="5943573"/>
            <a:ext cx="1405427" cy="562171"/>
            <a:chOff x="5626539" y="268718"/>
            <a:chExt cx="1405427" cy="562171"/>
          </a:xfrm>
          <a:scene3d>
            <a:camera prst="orthographicFront"/>
            <a:lightRig rig="threePt" dir="t">
              <a:rot lat="0" lon="0" rev="7500000"/>
            </a:lightRig>
          </a:scene3d>
        </p:grpSpPr>
        <p:sp>
          <p:nvSpPr>
            <p:cNvPr id="19" name="Arrow: Chevron 18">
              <a:extLst>
                <a:ext uri="{FF2B5EF4-FFF2-40B4-BE49-F238E27FC236}">
                  <a16:creationId xmlns:a16="http://schemas.microsoft.com/office/drawing/2014/main" id="{4C8301F3-F304-4DA7-A958-FFBD53A8DD51}"/>
                </a:ext>
              </a:extLst>
            </p:cNvPr>
            <p:cNvSpPr/>
            <p:nvPr/>
          </p:nvSpPr>
          <p:spPr>
            <a:xfrm>
              <a:off x="5626539"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Arrow: Chevron 14">
              <a:extLst>
                <a:ext uri="{FF2B5EF4-FFF2-40B4-BE49-F238E27FC236}">
                  <a16:creationId xmlns:a16="http://schemas.microsoft.com/office/drawing/2014/main" id="{A39BA4F9-17C1-4131-9884-58E4790B7D18}"/>
                </a:ext>
              </a:extLst>
            </p:cNvPr>
            <p:cNvSpPr txBox="1"/>
            <p:nvPr/>
          </p:nvSpPr>
          <p:spPr>
            <a:xfrm>
              <a:off x="5907625"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One-Stop</a:t>
              </a:r>
            </a:p>
          </p:txBody>
        </p:sp>
      </p:grpSp>
      <p:grpSp>
        <p:nvGrpSpPr>
          <p:cNvPr id="10" name="Group 9">
            <a:extLst>
              <a:ext uri="{FF2B5EF4-FFF2-40B4-BE49-F238E27FC236}">
                <a16:creationId xmlns:a16="http://schemas.microsoft.com/office/drawing/2014/main" id="{F8187C22-7479-4E83-885A-AD9E87FDDAC7}"/>
              </a:ext>
            </a:extLst>
          </p:cNvPr>
          <p:cNvGrpSpPr/>
          <p:nvPr/>
        </p:nvGrpSpPr>
        <p:grpSpPr>
          <a:xfrm>
            <a:off x="7571763" y="5943573"/>
            <a:ext cx="1405427" cy="562171"/>
            <a:chOff x="6750882" y="268718"/>
            <a:chExt cx="1405427" cy="562171"/>
          </a:xfrm>
          <a:scene3d>
            <a:camera prst="orthographicFront"/>
            <a:lightRig rig="threePt" dir="t">
              <a:rot lat="0" lon="0" rev="7500000"/>
            </a:lightRig>
          </a:scene3d>
        </p:grpSpPr>
        <p:sp>
          <p:nvSpPr>
            <p:cNvPr id="17" name="Arrow: Chevron 16">
              <a:extLst>
                <a:ext uri="{FF2B5EF4-FFF2-40B4-BE49-F238E27FC236}">
                  <a16:creationId xmlns:a16="http://schemas.microsoft.com/office/drawing/2014/main" id="{1E88F370-6B3E-460B-8C18-5AE4F3237772}"/>
                </a:ext>
              </a:extLst>
            </p:cNvPr>
            <p:cNvSpPr/>
            <p:nvPr/>
          </p:nvSpPr>
          <p:spPr>
            <a:xfrm>
              <a:off x="6750882"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Arrow: Chevron 16">
              <a:extLst>
                <a:ext uri="{FF2B5EF4-FFF2-40B4-BE49-F238E27FC236}">
                  <a16:creationId xmlns:a16="http://schemas.microsoft.com/office/drawing/2014/main" id="{E34E82BF-8668-45E5-85ED-10546459AEA6}"/>
                </a:ext>
              </a:extLst>
            </p:cNvPr>
            <p:cNvSpPr txBox="1"/>
            <p:nvPr/>
          </p:nvSpPr>
          <p:spPr>
            <a:xfrm>
              <a:off x="7031968"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Network</a:t>
              </a:r>
            </a:p>
          </p:txBody>
        </p:sp>
      </p:grpSp>
      <p:grpSp>
        <p:nvGrpSpPr>
          <p:cNvPr id="11" name="Group 10">
            <a:extLst>
              <a:ext uri="{FF2B5EF4-FFF2-40B4-BE49-F238E27FC236}">
                <a16:creationId xmlns:a16="http://schemas.microsoft.com/office/drawing/2014/main" id="{BAB8BE20-1F70-41C4-A9AE-315872BE3C34}"/>
              </a:ext>
            </a:extLst>
          </p:cNvPr>
          <p:cNvGrpSpPr/>
          <p:nvPr/>
        </p:nvGrpSpPr>
        <p:grpSpPr>
          <a:xfrm>
            <a:off x="8696105" y="5943573"/>
            <a:ext cx="1405427" cy="562171"/>
            <a:chOff x="7875224" y="268718"/>
            <a:chExt cx="1405427" cy="562171"/>
          </a:xfrm>
          <a:scene3d>
            <a:camera prst="orthographicFront"/>
            <a:lightRig rig="threePt" dir="t">
              <a:rot lat="0" lon="0" rev="7500000"/>
            </a:lightRig>
          </a:scene3d>
        </p:grpSpPr>
        <p:sp>
          <p:nvSpPr>
            <p:cNvPr id="15" name="Arrow: Chevron 14">
              <a:extLst>
                <a:ext uri="{FF2B5EF4-FFF2-40B4-BE49-F238E27FC236}">
                  <a16:creationId xmlns:a16="http://schemas.microsoft.com/office/drawing/2014/main" id="{A63496EC-02B9-4178-B875-B08AFB2F46E6}"/>
                </a:ext>
              </a:extLst>
            </p:cNvPr>
            <p:cNvSpPr/>
            <p:nvPr/>
          </p:nvSpPr>
          <p:spPr>
            <a:xfrm>
              <a:off x="7875224"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Arrow: Chevron 18">
              <a:extLst>
                <a:ext uri="{FF2B5EF4-FFF2-40B4-BE49-F238E27FC236}">
                  <a16:creationId xmlns:a16="http://schemas.microsoft.com/office/drawing/2014/main" id="{2711404A-5878-42D6-959D-4F4754B94AF5}"/>
                </a:ext>
              </a:extLst>
            </p:cNvPr>
            <p:cNvSpPr txBox="1"/>
            <p:nvPr/>
          </p:nvSpPr>
          <p:spPr>
            <a:xfrm>
              <a:off x="8156310"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Comms</a:t>
              </a:r>
            </a:p>
          </p:txBody>
        </p:sp>
      </p:grpSp>
      <p:grpSp>
        <p:nvGrpSpPr>
          <p:cNvPr id="12" name="Group 11">
            <a:extLst>
              <a:ext uri="{FF2B5EF4-FFF2-40B4-BE49-F238E27FC236}">
                <a16:creationId xmlns:a16="http://schemas.microsoft.com/office/drawing/2014/main" id="{36F99AF8-A344-48B4-982C-B86A1587B0B3}"/>
              </a:ext>
            </a:extLst>
          </p:cNvPr>
          <p:cNvGrpSpPr/>
          <p:nvPr/>
        </p:nvGrpSpPr>
        <p:grpSpPr>
          <a:xfrm>
            <a:off x="9820447" y="5943573"/>
            <a:ext cx="1405427" cy="562171"/>
            <a:chOff x="8999566" y="268718"/>
            <a:chExt cx="1405427" cy="562171"/>
          </a:xfrm>
          <a:scene3d>
            <a:camera prst="orthographicFront"/>
            <a:lightRig rig="threePt" dir="t">
              <a:rot lat="0" lon="0" rev="7500000"/>
            </a:lightRig>
          </a:scene3d>
        </p:grpSpPr>
        <p:sp>
          <p:nvSpPr>
            <p:cNvPr id="13" name="Arrow: Chevron 12">
              <a:extLst>
                <a:ext uri="{FF2B5EF4-FFF2-40B4-BE49-F238E27FC236}">
                  <a16:creationId xmlns:a16="http://schemas.microsoft.com/office/drawing/2014/main" id="{9C2B9040-01F1-4217-ADE9-7FD8A72E5F43}"/>
                </a:ext>
              </a:extLst>
            </p:cNvPr>
            <p:cNvSpPr/>
            <p:nvPr/>
          </p:nvSpPr>
          <p:spPr>
            <a:xfrm>
              <a:off x="8999566" y="268718"/>
              <a:ext cx="1405427" cy="562171"/>
            </a:xfrm>
            <a:prstGeom prst="chevron">
              <a:avLst/>
            </a:prstGeom>
            <a:solidFill>
              <a:schemeClr val="accent4">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Arrow: Chevron 20">
              <a:extLst>
                <a:ext uri="{FF2B5EF4-FFF2-40B4-BE49-F238E27FC236}">
                  <a16:creationId xmlns:a16="http://schemas.microsoft.com/office/drawing/2014/main" id="{0C01D6FA-3E74-4080-B865-FA98B55CEE3D}"/>
                </a:ext>
              </a:extLst>
            </p:cNvPr>
            <p:cNvSpPr txBox="1"/>
            <p:nvPr/>
          </p:nvSpPr>
          <p:spPr>
            <a:xfrm>
              <a:off x="9280652" y="268718"/>
              <a:ext cx="843256" cy="562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The Future</a:t>
              </a:r>
            </a:p>
          </p:txBody>
        </p:sp>
      </p:grpSp>
    </p:spTree>
    <p:extLst>
      <p:ext uri="{BB962C8B-B14F-4D97-AF65-F5344CB8AC3E}">
        <p14:creationId xmlns:p14="http://schemas.microsoft.com/office/powerpoint/2010/main" val="2696741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EEC-BBAF-4FBB-B7E8-33065FF81934}"/>
              </a:ext>
            </a:extLst>
          </p:cNvPr>
          <p:cNvSpPr>
            <a:spLocks noGrp="1"/>
          </p:cNvSpPr>
          <p:nvPr>
            <p:ph type="title"/>
          </p:nvPr>
        </p:nvSpPr>
        <p:spPr/>
        <p:txBody>
          <a:bodyPr/>
          <a:lstStyle/>
          <a:p>
            <a:r>
              <a:rPr lang="en-US" dirty="0"/>
              <a:t>Federal Compliance</a:t>
            </a:r>
          </a:p>
        </p:txBody>
      </p:sp>
      <p:sp>
        <p:nvSpPr>
          <p:cNvPr id="3" name="Content Placeholder 2">
            <a:extLst>
              <a:ext uri="{FF2B5EF4-FFF2-40B4-BE49-F238E27FC236}">
                <a16:creationId xmlns:a16="http://schemas.microsoft.com/office/drawing/2014/main" id="{1FAA1ED2-BD65-42BB-9E59-329AA2DBF2C5}"/>
              </a:ext>
            </a:extLst>
          </p:cNvPr>
          <p:cNvSpPr>
            <a:spLocks noGrp="1"/>
          </p:cNvSpPr>
          <p:nvPr>
            <p:ph idx="1"/>
          </p:nvPr>
        </p:nvSpPr>
        <p:spPr>
          <a:xfrm>
            <a:off x="2231136" y="2525176"/>
            <a:ext cx="7729728" cy="3101983"/>
          </a:xfrm>
        </p:spPr>
        <p:txBody>
          <a:bodyPr>
            <a:normAutofit/>
          </a:bodyPr>
          <a:lstStyle/>
          <a:p>
            <a:pPr marL="571500" indent="-571500">
              <a:buFont typeface="Arial" panose="020B0604020202020204" pitchFamily="34" charset="0"/>
              <a:buChar char="•"/>
            </a:pPr>
            <a:r>
              <a:rPr lang="en-US" sz="4400" dirty="0"/>
              <a:t>MOU Negotiations</a:t>
            </a:r>
          </a:p>
          <a:p>
            <a:pPr marL="571500" indent="-571500">
              <a:buFont typeface="Arial" panose="020B0604020202020204" pitchFamily="34" charset="0"/>
              <a:buChar char="•"/>
            </a:pPr>
            <a:r>
              <a:rPr lang="en-US" sz="4400" dirty="0"/>
              <a:t>RFP for One-Stop </a:t>
            </a:r>
          </a:p>
          <a:p>
            <a:pPr marL="571500" indent="-571500">
              <a:buFont typeface="Arial" panose="020B0604020202020204" pitchFamily="34" charset="0"/>
              <a:buChar char="•"/>
            </a:pPr>
            <a:r>
              <a:rPr lang="en-US" sz="4400" dirty="0"/>
              <a:t>SWAYS Planning </a:t>
            </a:r>
          </a:p>
        </p:txBody>
      </p:sp>
      <p:graphicFrame>
        <p:nvGraphicFramePr>
          <p:cNvPr id="4" name="Diagram 3">
            <a:extLst>
              <a:ext uri="{FF2B5EF4-FFF2-40B4-BE49-F238E27FC236}">
                <a16:creationId xmlns:a16="http://schemas.microsoft.com/office/drawing/2014/main" id="{C6BCC1B9-0AAF-4309-ABDE-FB4B606E77EE}"/>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30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8754-2B28-4AF8-A3B3-20B7BDF475CC}"/>
              </a:ext>
            </a:extLst>
          </p:cNvPr>
          <p:cNvSpPr>
            <a:spLocks noGrp="1"/>
          </p:cNvSpPr>
          <p:nvPr>
            <p:ph type="title"/>
          </p:nvPr>
        </p:nvSpPr>
        <p:spPr/>
        <p:txBody>
          <a:bodyPr/>
          <a:lstStyle/>
          <a:p>
            <a:r>
              <a:rPr lang="en-US" dirty="0"/>
              <a:t>One-Stop Operator</a:t>
            </a:r>
          </a:p>
        </p:txBody>
      </p:sp>
      <p:sp>
        <p:nvSpPr>
          <p:cNvPr id="3" name="Content Placeholder 2">
            <a:extLst>
              <a:ext uri="{FF2B5EF4-FFF2-40B4-BE49-F238E27FC236}">
                <a16:creationId xmlns:a16="http://schemas.microsoft.com/office/drawing/2014/main" id="{C0126653-FDE4-49F4-86ED-02D3C37BE82C}"/>
              </a:ext>
            </a:extLst>
          </p:cNvPr>
          <p:cNvSpPr>
            <a:spLocks noGrp="1"/>
          </p:cNvSpPr>
          <p:nvPr>
            <p:ph idx="1"/>
          </p:nvPr>
        </p:nvSpPr>
        <p:spPr>
          <a:xfrm>
            <a:off x="2231135" y="2638044"/>
            <a:ext cx="8502514" cy="3101983"/>
          </a:xfrm>
        </p:spPr>
        <p:txBody>
          <a:bodyPr/>
          <a:lstStyle/>
          <a:p>
            <a:pPr marL="571500" indent="-571500">
              <a:buFont typeface="Arial" panose="020B0604020202020204" pitchFamily="34" charset="0"/>
              <a:buChar char="•"/>
            </a:pPr>
            <a:r>
              <a:rPr lang="en-US" sz="3600" dirty="0"/>
              <a:t>Approval Process </a:t>
            </a:r>
          </a:p>
          <a:p>
            <a:pPr marL="571500" indent="-571500">
              <a:buFont typeface="Arial" panose="020B0604020202020204" pitchFamily="34" charset="0"/>
              <a:buChar char="•"/>
            </a:pPr>
            <a:r>
              <a:rPr lang="en-US" sz="3600" dirty="0"/>
              <a:t>Objectives &amp; Metrics</a:t>
            </a:r>
          </a:p>
          <a:p>
            <a:pPr marL="571500" indent="-571500">
              <a:buFont typeface="Arial" panose="020B0604020202020204" pitchFamily="34" charset="0"/>
              <a:buChar char="•"/>
            </a:pPr>
            <a:r>
              <a:rPr lang="en-US" sz="3600" dirty="0"/>
              <a:t>Role of the Board in Evaluation Process</a:t>
            </a:r>
          </a:p>
          <a:p>
            <a:endParaRPr lang="en-US" dirty="0"/>
          </a:p>
        </p:txBody>
      </p:sp>
      <p:graphicFrame>
        <p:nvGraphicFramePr>
          <p:cNvPr id="4" name="Diagram 3">
            <a:extLst>
              <a:ext uri="{FF2B5EF4-FFF2-40B4-BE49-F238E27FC236}">
                <a16:creationId xmlns:a16="http://schemas.microsoft.com/office/drawing/2014/main" id="{2F406C8B-8932-406B-AD2F-52ED3B6872BC}"/>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11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endParaRPr lang="en-US" b="1">
              <a:solidFill>
                <a:srgbClr val="007736"/>
              </a:solidFill>
              <a:latin typeface="+mn-lt"/>
            </a:endParaRPr>
          </a:p>
        </p:txBody>
      </p:sp>
      <p:sp>
        <p:nvSpPr>
          <p:cNvPr id="8" name="Content Placeholder 7">
            <a:extLst>
              <a:ext uri="{FF2B5EF4-FFF2-40B4-BE49-F238E27FC236}">
                <a16:creationId xmlns:a16="http://schemas.microsoft.com/office/drawing/2014/main" id="{E2401D9A-F982-400D-9C89-ECD2AE695E9B}"/>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B85FD84E-0426-4EA4-B9E1-BE142F714B3A}"/>
              </a:ext>
            </a:extLst>
          </p:cNvPr>
          <p:cNvPicPr>
            <a:picLocks noChangeAspect="1"/>
          </p:cNvPicPr>
          <p:nvPr/>
        </p:nvPicPr>
        <p:blipFill>
          <a:blip r:embed="rId2"/>
          <a:stretch>
            <a:fillRect/>
          </a:stretch>
        </p:blipFill>
        <p:spPr>
          <a:xfrm>
            <a:off x="1203536" y="-14288"/>
            <a:ext cx="9784928" cy="5931922"/>
          </a:xfrm>
          <a:prstGeom prst="rect">
            <a:avLst/>
          </a:prstGeom>
        </p:spPr>
      </p:pic>
    </p:spTree>
    <p:extLst>
      <p:ext uri="{BB962C8B-B14F-4D97-AF65-F5344CB8AC3E}">
        <p14:creationId xmlns:p14="http://schemas.microsoft.com/office/powerpoint/2010/main" val="4146879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1428-FC84-4FB3-9ABF-0B165F4F76C8}"/>
              </a:ext>
            </a:extLst>
          </p:cNvPr>
          <p:cNvSpPr>
            <a:spLocks noGrp="1"/>
          </p:cNvSpPr>
          <p:nvPr>
            <p:ph type="title"/>
          </p:nvPr>
        </p:nvSpPr>
        <p:spPr/>
        <p:txBody>
          <a:bodyPr/>
          <a:lstStyle/>
          <a:p>
            <a:r>
              <a:rPr lang="en-US" dirty="0"/>
              <a:t>Network &amp; Policy Process</a:t>
            </a:r>
          </a:p>
        </p:txBody>
      </p:sp>
      <p:sp>
        <p:nvSpPr>
          <p:cNvPr id="3" name="Content Placeholder 2">
            <a:extLst>
              <a:ext uri="{FF2B5EF4-FFF2-40B4-BE49-F238E27FC236}">
                <a16:creationId xmlns:a16="http://schemas.microsoft.com/office/drawing/2014/main" id="{4403E2BC-77EC-4741-A55F-4E09D088B79B}"/>
              </a:ext>
            </a:extLst>
          </p:cNvPr>
          <p:cNvSpPr>
            <a:spLocks noGrp="1"/>
          </p:cNvSpPr>
          <p:nvPr>
            <p:ph idx="1"/>
          </p:nvPr>
        </p:nvSpPr>
        <p:spPr>
          <a:xfrm>
            <a:off x="3300046" y="2711890"/>
            <a:ext cx="4437185" cy="2422818"/>
          </a:xfrm>
        </p:spPr>
        <p:txBody>
          <a:bodyPr>
            <a:normAutofit/>
          </a:bodyPr>
          <a:lstStyle/>
          <a:p>
            <a:pPr marL="571500" indent="-571500">
              <a:buFont typeface="Arial" panose="020B0604020202020204" pitchFamily="34" charset="0"/>
              <a:buChar char="•"/>
            </a:pPr>
            <a:r>
              <a:rPr lang="en-US" sz="4400" dirty="0"/>
              <a:t>Regional </a:t>
            </a:r>
          </a:p>
          <a:p>
            <a:pPr marL="571500" indent="-571500">
              <a:buFont typeface="Arial" panose="020B0604020202020204" pitchFamily="34" charset="0"/>
              <a:buChar char="•"/>
            </a:pPr>
            <a:r>
              <a:rPr lang="en-US" sz="4400" dirty="0"/>
              <a:t>Sector</a:t>
            </a:r>
          </a:p>
        </p:txBody>
      </p:sp>
      <p:graphicFrame>
        <p:nvGraphicFramePr>
          <p:cNvPr id="4" name="Diagram 3">
            <a:extLst>
              <a:ext uri="{FF2B5EF4-FFF2-40B4-BE49-F238E27FC236}">
                <a16:creationId xmlns:a16="http://schemas.microsoft.com/office/drawing/2014/main" id="{874C9E32-57F1-4AEC-9481-7B4CE5878CBA}"/>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543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B471-BEFB-4EB2-9BF8-732ED5872797}"/>
              </a:ext>
            </a:extLst>
          </p:cNvPr>
          <p:cNvSpPr>
            <a:spLocks noGrp="1"/>
          </p:cNvSpPr>
          <p:nvPr>
            <p:ph type="title"/>
          </p:nvPr>
        </p:nvSpPr>
        <p:spPr/>
        <p:txBody>
          <a:bodyPr/>
          <a:lstStyle/>
          <a:p>
            <a:r>
              <a:rPr lang="en-US" dirty="0"/>
              <a:t>Communications &amp; Marketing</a:t>
            </a:r>
          </a:p>
        </p:txBody>
      </p:sp>
      <p:sp>
        <p:nvSpPr>
          <p:cNvPr id="3" name="Content Placeholder 2">
            <a:extLst>
              <a:ext uri="{FF2B5EF4-FFF2-40B4-BE49-F238E27FC236}">
                <a16:creationId xmlns:a16="http://schemas.microsoft.com/office/drawing/2014/main" id="{F16F07D9-41D1-4FD9-A790-767024BBB93C}"/>
              </a:ext>
            </a:extLst>
          </p:cNvPr>
          <p:cNvSpPr>
            <a:spLocks noGrp="1"/>
          </p:cNvSpPr>
          <p:nvPr>
            <p:ph idx="1"/>
          </p:nvPr>
        </p:nvSpPr>
        <p:spPr>
          <a:xfrm>
            <a:off x="1737951" y="2243822"/>
            <a:ext cx="9138596" cy="3101983"/>
          </a:xfrm>
        </p:spPr>
        <p:txBody>
          <a:bodyPr>
            <a:normAutofit fontScale="92500" lnSpcReduction="20000"/>
          </a:bodyPr>
          <a:lstStyle/>
          <a:p>
            <a:pPr marL="571500" indent="-571500">
              <a:buFont typeface="Arial" panose="020B0604020202020204" pitchFamily="34" charset="0"/>
              <a:buChar char="•"/>
            </a:pPr>
            <a:r>
              <a:rPr lang="en-US" sz="4300" dirty="0"/>
              <a:t>Goals &amp; Objectives </a:t>
            </a:r>
          </a:p>
          <a:p>
            <a:pPr marL="571500" indent="-571500">
              <a:buFont typeface="Arial" panose="020B0604020202020204" pitchFamily="34" charset="0"/>
              <a:buChar char="•"/>
            </a:pPr>
            <a:r>
              <a:rPr lang="en-US" sz="4300" dirty="0"/>
              <a:t>Utilization of the Network</a:t>
            </a:r>
          </a:p>
          <a:p>
            <a:pPr marL="571500" indent="-571500">
              <a:buFont typeface="Arial" panose="020B0604020202020204" pitchFamily="34" charset="0"/>
              <a:buChar char="•"/>
            </a:pPr>
            <a:r>
              <a:rPr lang="en-US" sz="4300" dirty="0"/>
              <a:t>Email Communications</a:t>
            </a:r>
          </a:p>
          <a:p>
            <a:pPr marL="571500" indent="-571500">
              <a:buFont typeface="Arial" panose="020B0604020202020204" pitchFamily="34" charset="0"/>
              <a:buChar char="•"/>
            </a:pPr>
            <a:r>
              <a:rPr lang="en-US" sz="4300" dirty="0"/>
              <a:t>Coordination with Tourism &amp; Marketing</a:t>
            </a:r>
          </a:p>
          <a:p>
            <a:pPr marL="571500" indent="-571500">
              <a:buFont typeface="Arial" panose="020B0604020202020204" pitchFamily="34" charset="0"/>
              <a:buChar char="•"/>
            </a:pPr>
            <a:r>
              <a:rPr lang="en-US" sz="4300" dirty="0"/>
              <a:t>Social Media </a:t>
            </a:r>
          </a:p>
          <a:p>
            <a:pPr marL="457200" lvl="1" indent="0">
              <a:buNone/>
            </a:pPr>
            <a:r>
              <a:rPr lang="en-US" dirty="0"/>
              <a:t> </a:t>
            </a:r>
          </a:p>
        </p:txBody>
      </p:sp>
      <p:graphicFrame>
        <p:nvGraphicFramePr>
          <p:cNvPr id="4" name="Diagram 3">
            <a:extLst>
              <a:ext uri="{FF2B5EF4-FFF2-40B4-BE49-F238E27FC236}">
                <a16:creationId xmlns:a16="http://schemas.microsoft.com/office/drawing/2014/main" id="{2B34ECA2-6130-42AD-B2DF-CD98D0C51A49}"/>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323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1A82-5BE0-4AE6-9E0D-EF2DEF01D205}"/>
              </a:ext>
            </a:extLst>
          </p:cNvPr>
          <p:cNvSpPr>
            <a:spLocks noGrp="1"/>
          </p:cNvSpPr>
          <p:nvPr>
            <p:ph type="title"/>
          </p:nvPr>
        </p:nvSpPr>
        <p:spPr>
          <a:xfrm>
            <a:off x="2231136" y="414780"/>
            <a:ext cx="7729728" cy="1188720"/>
          </a:xfrm>
        </p:spPr>
        <p:txBody>
          <a:bodyPr/>
          <a:lstStyle/>
          <a:p>
            <a:r>
              <a:rPr lang="en-US" dirty="0"/>
              <a:t>Moving Forward</a:t>
            </a:r>
          </a:p>
        </p:txBody>
      </p:sp>
      <p:sp>
        <p:nvSpPr>
          <p:cNvPr id="3" name="Content Placeholder 2">
            <a:extLst>
              <a:ext uri="{FF2B5EF4-FFF2-40B4-BE49-F238E27FC236}">
                <a16:creationId xmlns:a16="http://schemas.microsoft.com/office/drawing/2014/main" id="{7A4F0F91-05DB-4C9F-B0DC-EFA78FE96F3E}"/>
              </a:ext>
            </a:extLst>
          </p:cNvPr>
          <p:cNvSpPr>
            <a:spLocks noGrp="1"/>
          </p:cNvSpPr>
          <p:nvPr>
            <p:ph idx="1"/>
          </p:nvPr>
        </p:nvSpPr>
        <p:spPr>
          <a:xfrm>
            <a:off x="632408" y="1740162"/>
            <a:ext cx="5463592" cy="2921800"/>
          </a:xfrm>
        </p:spPr>
        <p:txBody>
          <a:bodyPr>
            <a:noAutofit/>
          </a:bodyPr>
          <a:lstStyle/>
          <a:p>
            <a:pPr marL="0" indent="0">
              <a:buNone/>
            </a:pPr>
            <a:r>
              <a:rPr lang="en-US" dirty="0"/>
              <a:t>You’ll Deliver: </a:t>
            </a:r>
          </a:p>
          <a:p>
            <a:pPr marL="342900" indent="-342900">
              <a:lnSpc>
                <a:spcPct val="150000"/>
              </a:lnSpc>
              <a:buFont typeface="Arial" panose="020B0604020202020204" pitchFamily="34" charset="0"/>
              <a:buChar char="•"/>
            </a:pPr>
            <a:r>
              <a:rPr lang="en-US" dirty="0"/>
              <a:t>Open and Honest Communications</a:t>
            </a:r>
          </a:p>
          <a:p>
            <a:pPr marL="342900" indent="-342900">
              <a:lnSpc>
                <a:spcPct val="150000"/>
              </a:lnSpc>
              <a:buFont typeface="Arial" panose="020B0604020202020204" pitchFamily="34" charset="0"/>
              <a:buChar char="•"/>
            </a:pPr>
            <a:r>
              <a:rPr lang="en-US" dirty="0"/>
              <a:t>All Ideas on the Table </a:t>
            </a:r>
          </a:p>
          <a:p>
            <a:pPr marL="342900" indent="-342900">
              <a:lnSpc>
                <a:spcPct val="150000"/>
              </a:lnSpc>
              <a:buFont typeface="Arial" panose="020B0604020202020204" pitchFamily="34" charset="0"/>
              <a:buChar char="•"/>
            </a:pPr>
            <a:r>
              <a:rPr lang="en-US" dirty="0"/>
              <a:t>Tapping into your Sphere of Influence</a:t>
            </a:r>
          </a:p>
          <a:p>
            <a:pPr marL="342900" indent="-342900">
              <a:lnSpc>
                <a:spcPct val="150000"/>
              </a:lnSpc>
              <a:buFont typeface="Arial" panose="020B0604020202020204" pitchFamily="34" charset="0"/>
              <a:buChar char="•"/>
            </a:pPr>
            <a:r>
              <a:rPr lang="en-US" dirty="0"/>
              <a:t>Involvement and Engagement throughout the year.</a:t>
            </a:r>
          </a:p>
        </p:txBody>
      </p:sp>
      <p:graphicFrame>
        <p:nvGraphicFramePr>
          <p:cNvPr id="4" name="Diagram 3">
            <a:extLst>
              <a:ext uri="{FF2B5EF4-FFF2-40B4-BE49-F238E27FC236}">
                <a16:creationId xmlns:a16="http://schemas.microsoft.com/office/drawing/2014/main" id="{9738EFA0-D4D2-4AE3-BF1D-C51D9F0B6DE5}"/>
              </a:ext>
            </a:extLst>
          </p:cNvPr>
          <p:cNvGraphicFramePr/>
          <p:nvPr/>
        </p:nvGraphicFramePr>
        <p:xfrm>
          <a:off x="466724" y="5627159"/>
          <a:ext cx="10409823" cy="109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B7B3458C-9BF2-4544-9B7C-EE3D53DB4E9C}"/>
              </a:ext>
            </a:extLst>
          </p:cNvPr>
          <p:cNvSpPr txBox="1">
            <a:spLocks/>
          </p:cNvSpPr>
          <p:nvPr/>
        </p:nvSpPr>
        <p:spPr>
          <a:xfrm>
            <a:off x="6324218" y="1714881"/>
            <a:ext cx="5745862" cy="2921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400" dirty="0"/>
              <a:t>We’ll Deliver: </a:t>
            </a:r>
          </a:p>
          <a:p>
            <a:r>
              <a:rPr lang="en-US" sz="2400" dirty="0"/>
              <a:t>Consistent and regular communication</a:t>
            </a:r>
          </a:p>
          <a:p>
            <a:r>
              <a:rPr lang="en-US" sz="2400" dirty="0"/>
              <a:t>Asking More Questions </a:t>
            </a:r>
          </a:p>
          <a:p>
            <a:r>
              <a:rPr lang="en-US" sz="2400" dirty="0"/>
              <a:t>Proactive Scheduling, Policy, and Leg. Updates</a:t>
            </a:r>
          </a:p>
          <a:p>
            <a:r>
              <a:rPr lang="en-US" sz="2400" dirty="0"/>
              <a:t>Creation and Implementation of the Network and communications Structure</a:t>
            </a:r>
          </a:p>
          <a:p>
            <a:r>
              <a:rPr lang="en-US" sz="2400" dirty="0"/>
              <a:t>Monitoring and Data for your oversight into our progress. </a:t>
            </a:r>
          </a:p>
        </p:txBody>
      </p:sp>
    </p:spTree>
    <p:extLst>
      <p:ext uri="{BB962C8B-B14F-4D97-AF65-F5344CB8AC3E}">
        <p14:creationId xmlns:p14="http://schemas.microsoft.com/office/powerpoint/2010/main" val="327337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a:t>
            </a:r>
            <a:endParaRPr lang="en-US" b="1">
              <a:solidFill>
                <a:srgbClr val="007736"/>
              </a:solidFill>
              <a:latin typeface="+mn-lt"/>
            </a:endParaRPr>
          </a:p>
        </p:txBody>
      </p:sp>
      <p:pic>
        <p:nvPicPr>
          <p:cNvPr id="5" name="Content Placeholder 4">
            <a:extLst>
              <a:ext uri="{FF2B5EF4-FFF2-40B4-BE49-F238E27FC236}">
                <a16:creationId xmlns:a16="http://schemas.microsoft.com/office/drawing/2014/main" id="{88A90CBD-4B64-464C-9937-93A47C3F2B5D}"/>
              </a:ext>
            </a:extLst>
          </p:cNvPr>
          <p:cNvPicPr>
            <a:picLocks noGrp="1" noChangeAspect="1"/>
          </p:cNvPicPr>
          <p:nvPr>
            <p:ph idx="1"/>
          </p:nvPr>
        </p:nvPicPr>
        <p:blipFill>
          <a:blip r:embed="rId2"/>
          <a:stretch>
            <a:fillRect/>
          </a:stretch>
        </p:blipFill>
        <p:spPr>
          <a:xfrm>
            <a:off x="1828800" y="739745"/>
            <a:ext cx="8711770" cy="5059393"/>
          </a:xfrm>
          <a:prstGeom prst="rect">
            <a:avLst/>
          </a:prstGeom>
        </p:spPr>
      </p:pic>
    </p:spTree>
    <p:extLst>
      <p:ext uri="{BB962C8B-B14F-4D97-AF65-F5344CB8AC3E}">
        <p14:creationId xmlns:p14="http://schemas.microsoft.com/office/powerpoint/2010/main" val="208435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b="1">
                <a:solidFill>
                  <a:srgbClr val="007736"/>
                </a:solidFill>
                <a:latin typeface="+mn-lt"/>
              </a:rPr>
              <a:t>What will recovery look like?</a:t>
            </a:r>
          </a:p>
        </p:txBody>
      </p:sp>
      <p:sp>
        <p:nvSpPr>
          <p:cNvPr id="4" name="Content Placeholder 3">
            <a:extLst>
              <a:ext uri="{FF2B5EF4-FFF2-40B4-BE49-F238E27FC236}">
                <a16:creationId xmlns:a16="http://schemas.microsoft.com/office/drawing/2014/main" id="{EC6B3155-CEBA-4E12-860E-5EB4F27E29E3}"/>
              </a:ext>
            </a:extLst>
          </p:cNvPr>
          <p:cNvSpPr>
            <a:spLocks noGrp="1"/>
          </p:cNvSpPr>
          <p:nvPr>
            <p:ph idx="1"/>
          </p:nvPr>
        </p:nvSpPr>
        <p:spPr>
          <a:xfrm>
            <a:off x="9905999" y="142043"/>
            <a:ext cx="2272717" cy="5872163"/>
          </a:xfrm>
        </p:spPr>
        <p:txBody>
          <a:bodyPr/>
          <a:lstStyle/>
          <a:p>
            <a:r>
              <a:rPr lang="en-US"/>
              <a:t>Reader Guidance – 5% equals about 15,000 jobs</a:t>
            </a:r>
          </a:p>
          <a:p>
            <a:pPr marL="0" indent="0">
              <a:buNone/>
            </a:pPr>
            <a:endParaRPr lang="en-US" sz="1050"/>
          </a:p>
          <a:p>
            <a:r>
              <a:rPr lang="en-US"/>
              <a:t>Jobs &lt;&gt; People…  but close</a:t>
            </a:r>
          </a:p>
          <a:p>
            <a:endParaRPr lang="en-US" sz="1050"/>
          </a:p>
          <a:p>
            <a:r>
              <a:rPr lang="en-US"/>
              <a:t>Does not include structural job loss</a:t>
            </a:r>
          </a:p>
        </p:txBody>
      </p:sp>
      <p:pic>
        <p:nvPicPr>
          <p:cNvPr id="5" name="Picture 4">
            <a:extLst>
              <a:ext uri="{FF2B5EF4-FFF2-40B4-BE49-F238E27FC236}">
                <a16:creationId xmlns:a16="http://schemas.microsoft.com/office/drawing/2014/main" id="{10C64CAC-E83C-4CF1-95E7-E034D63553A2}"/>
              </a:ext>
            </a:extLst>
          </p:cNvPr>
          <p:cNvPicPr>
            <a:picLocks noChangeAspect="1"/>
          </p:cNvPicPr>
          <p:nvPr/>
        </p:nvPicPr>
        <p:blipFill>
          <a:blip r:embed="rId2"/>
          <a:stretch>
            <a:fillRect/>
          </a:stretch>
        </p:blipFill>
        <p:spPr>
          <a:xfrm>
            <a:off x="655720" y="843794"/>
            <a:ext cx="9282091" cy="5090985"/>
          </a:xfrm>
          <a:prstGeom prst="rect">
            <a:avLst/>
          </a:prstGeom>
        </p:spPr>
      </p:pic>
    </p:spTree>
    <p:extLst>
      <p:ext uri="{BB962C8B-B14F-4D97-AF65-F5344CB8AC3E}">
        <p14:creationId xmlns:p14="http://schemas.microsoft.com/office/powerpoint/2010/main" val="352960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B1DA-727C-4D8D-8C60-C99C40FC6230}"/>
              </a:ext>
            </a:extLst>
          </p:cNvPr>
          <p:cNvSpPr>
            <a:spLocks noGrp="1"/>
          </p:cNvSpPr>
          <p:nvPr>
            <p:ph type="title"/>
          </p:nvPr>
        </p:nvSpPr>
        <p:spPr>
          <a:xfrm>
            <a:off x="838200" y="-304800"/>
            <a:ext cx="10515600" cy="1325563"/>
          </a:xfrm>
        </p:spPr>
        <p:txBody>
          <a:bodyPr/>
          <a:lstStyle/>
          <a:p>
            <a:pPr algn="ctr"/>
            <a:r>
              <a:rPr lang="en-US" altLang="en-US" b="1">
                <a:solidFill>
                  <a:srgbClr val="007736"/>
                </a:solidFill>
                <a:latin typeface="+mn-lt"/>
              </a:rPr>
              <a:t>The COVID-19 Recession – Sub-State</a:t>
            </a:r>
            <a:endParaRPr lang="en-US" b="1">
              <a:solidFill>
                <a:srgbClr val="007736"/>
              </a:solidFill>
              <a:latin typeface="+mn-lt"/>
            </a:endParaRPr>
          </a:p>
        </p:txBody>
      </p:sp>
      <p:sp>
        <p:nvSpPr>
          <p:cNvPr id="8" name="Content Placeholder 3">
            <a:extLst>
              <a:ext uri="{FF2B5EF4-FFF2-40B4-BE49-F238E27FC236}">
                <a16:creationId xmlns:a16="http://schemas.microsoft.com/office/drawing/2014/main" id="{7981F0D4-5FBD-4B76-82F7-C4698586DD71}"/>
              </a:ext>
            </a:extLst>
          </p:cNvPr>
          <p:cNvSpPr txBox="1">
            <a:spLocks/>
          </p:cNvSpPr>
          <p:nvPr/>
        </p:nvSpPr>
        <p:spPr>
          <a:xfrm>
            <a:off x="9905999" y="142043"/>
            <a:ext cx="2272717" cy="587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a:p>
          <a:p>
            <a:pPr fontAlgn="auto">
              <a:spcAft>
                <a:spcPts val="0"/>
              </a:spcAft>
            </a:pPr>
            <a:endParaRPr lang="en-US"/>
          </a:p>
          <a:p>
            <a:pPr marL="0" indent="0" fontAlgn="auto">
              <a:spcAft>
                <a:spcPts val="0"/>
              </a:spcAft>
              <a:buNone/>
            </a:pPr>
            <a:endParaRPr lang="en-US"/>
          </a:p>
          <a:p>
            <a:pPr marL="0" indent="0" fontAlgn="auto">
              <a:spcAft>
                <a:spcPts val="0"/>
              </a:spcAft>
              <a:buFont typeface="Arial" panose="020B0604020202020204" pitchFamily="34" charset="0"/>
              <a:buNone/>
            </a:pPr>
            <a:endParaRPr lang="en-US" sz="1050"/>
          </a:p>
          <a:p>
            <a:pPr fontAlgn="auto">
              <a:spcAft>
                <a:spcPts val="0"/>
              </a:spcAft>
            </a:pPr>
            <a:r>
              <a:rPr lang="en-US"/>
              <a:t>Represents a count of filled jobs; unfilled jobs not tracked here. </a:t>
            </a:r>
          </a:p>
          <a:p>
            <a:pPr fontAlgn="auto">
              <a:spcAft>
                <a:spcPts val="0"/>
              </a:spcAft>
            </a:pPr>
            <a:endParaRPr lang="en-US" sz="1050"/>
          </a:p>
        </p:txBody>
      </p:sp>
      <p:pic>
        <p:nvPicPr>
          <p:cNvPr id="6" name="Content Placeholder 5">
            <a:extLst>
              <a:ext uri="{FF2B5EF4-FFF2-40B4-BE49-F238E27FC236}">
                <a16:creationId xmlns:a16="http://schemas.microsoft.com/office/drawing/2014/main" id="{38256FD3-5299-4D0D-AF39-BEEC031B7575}"/>
              </a:ext>
            </a:extLst>
          </p:cNvPr>
          <p:cNvPicPr>
            <a:picLocks noGrp="1" noChangeAspect="1"/>
          </p:cNvPicPr>
          <p:nvPr>
            <p:ph idx="1"/>
          </p:nvPr>
        </p:nvPicPr>
        <p:blipFill>
          <a:blip r:embed="rId2"/>
          <a:stretch>
            <a:fillRect/>
          </a:stretch>
        </p:blipFill>
        <p:spPr>
          <a:xfrm>
            <a:off x="1600200" y="732299"/>
            <a:ext cx="8059194" cy="5600239"/>
          </a:xfrm>
          <a:prstGeom prst="rect">
            <a:avLst/>
          </a:prstGeom>
        </p:spPr>
      </p:pic>
    </p:spTree>
    <p:extLst>
      <p:ext uri="{BB962C8B-B14F-4D97-AF65-F5344CB8AC3E}">
        <p14:creationId xmlns:p14="http://schemas.microsoft.com/office/powerpoint/2010/main" val="1654023647"/>
      </p:ext>
    </p:extLst>
  </p:cSld>
  <p:clrMapOvr>
    <a:masterClrMapping/>
  </p:clrMapOvr>
</p:sld>
</file>

<file path=ppt/theme/theme1.xml><?xml version="1.0" encoding="utf-8"?>
<a:theme xmlns:a="http://schemas.openxmlformats.org/drawingml/2006/main" name="DOL Slide Title Page Master">
  <a:themeElements>
    <a:clrScheme name="DOL Slide Title Page Master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DOL Slide Title Page Master">
      <a:majorFont>
        <a:latin typeface="Franklin Gothic Demi"/>
        <a:ea typeface=""/>
        <a:cs typeface=""/>
      </a:majorFont>
      <a:minorFont>
        <a:latin typeface="Franklin Gothic Dem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793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n-US" altLang="en-US" sz="1200" b="0" i="0" u="none" strike="noStrike" cap="none" normalizeH="0" baseline="0" smtClean="0">
            <a:ln>
              <a:noFill/>
            </a:ln>
            <a:solidFill>
              <a:schemeClr val="bg1"/>
            </a:solidFill>
            <a:effectLst/>
            <a:latin typeface="Franklin Gothic Demi" panose="020B0703020102020204" pitchFamily="34" charset="0"/>
          </a:defRPr>
        </a:defPPr>
      </a:lstStyle>
    </a:spDef>
    <a:lnDef>
      <a:spPr bwMode="auto">
        <a:xfrm>
          <a:off x="0" y="0"/>
          <a:ext cx="1" cy="1"/>
        </a:xfrm>
        <a:custGeom>
          <a:avLst/>
          <a:gdLst/>
          <a:ahLst/>
          <a:cxnLst/>
          <a:rect l="0" t="0" r="0" b="0"/>
          <a:pathLst/>
        </a:custGeom>
        <a:solidFill>
          <a:srgbClr val="00793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en-US" altLang="en-US" sz="1200" b="0" i="0" u="none" strike="noStrike" cap="none" normalizeH="0" baseline="0" smtClean="0">
            <a:ln>
              <a:noFill/>
            </a:ln>
            <a:solidFill>
              <a:schemeClr val="bg1"/>
            </a:solidFill>
            <a:effectLst/>
            <a:latin typeface="Franklin Gothic Demi" panose="020B0703020102020204" pitchFamily="34" charset="0"/>
          </a:defRPr>
        </a:defPPr>
      </a:lstStyle>
    </a:lnDef>
  </a:objectDefaults>
  <a:extraClrSchemeLst>
    <a:extraClrScheme>
      <a:clrScheme name="DOL Slide Title Page Master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DOL Slide Title Page Master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DOL Slide Title Page Master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DOL VTBar PP 2018 Updated" id="{7AEF1C1A-A240-4189-8421-7C48653D1C7D}" vid="{728E9861-4E12-46B8-A523-9CC9F2B15BD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L VTBar PP 2018 Updated" id="{7AEF1C1A-A240-4189-8421-7C48653D1C7D}" vid="{7E7FC5BA-7C6B-47F1-A339-3B04101CAB1E}"/>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L VTBar PP 2018 Updated" id="{7AEF1C1A-A240-4189-8421-7C48653D1C7D}" vid="{5BD2DFAA-E647-4916-97F7-81012CB2F5E1}"/>
    </a:ext>
  </a:extLst>
</a:theme>
</file>

<file path=ppt/theme/theme4.xml><?xml version="1.0" encoding="utf-8"?>
<a:theme xmlns:a="http://schemas.openxmlformats.org/drawingml/2006/main" name="1_ACCD">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Widescreen.potx" id="{A9C57CC5-0543-42F4-B5D6-C4D11589E775}" vid="{B47162DB-859E-423A-B462-D15C99D084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B86189D072B64F91B37001E35FB572" ma:contentTypeVersion="12" ma:contentTypeDescription="Create a new document." ma:contentTypeScope="" ma:versionID="bf49a0fd62d00854a574968a4e3bf7e0">
  <xsd:schema xmlns:xsd="http://www.w3.org/2001/XMLSchema" xmlns:xs="http://www.w3.org/2001/XMLSchema" xmlns:p="http://schemas.microsoft.com/office/2006/metadata/properties" xmlns:ns3="908c0e40-d777-4d35-b6a7-96f2012e5d83" xmlns:ns4="fd919e02-e946-4021-a322-ec915b210fbf" targetNamespace="http://schemas.microsoft.com/office/2006/metadata/properties" ma:root="true" ma:fieldsID="a029b97c24391c83168ff06760965ca6" ns3:_="" ns4:_="">
    <xsd:import namespace="908c0e40-d777-4d35-b6a7-96f2012e5d83"/>
    <xsd:import namespace="fd919e02-e946-4021-a322-ec915b210f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c0e40-d777-4d35-b6a7-96f2012e5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919e02-e946-4021-a322-ec915b210f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E884A0-067C-438D-8E1A-FB58DEBB1F1D}">
  <ds:schemaRefs>
    <ds:schemaRef ds:uri="908c0e40-d777-4d35-b6a7-96f2012e5d83"/>
    <ds:schemaRef ds:uri="fd919e02-e946-4021-a322-ec915b210f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0F5ADB-A15D-4991-8988-AD6F8D274870}">
  <ds:schemaRefs>
    <ds:schemaRef ds:uri="http://schemas.microsoft.com/sharepoint/v3/contenttype/forms"/>
  </ds:schemaRefs>
</ds:datastoreItem>
</file>

<file path=customXml/itemProps3.xml><?xml version="1.0" encoding="utf-8"?>
<ds:datastoreItem xmlns:ds="http://schemas.openxmlformats.org/officeDocument/2006/customXml" ds:itemID="{90165888-7D93-4AA1-8077-58476D1ED96B}">
  <ds:schemaRefs>
    <ds:schemaRef ds:uri="908c0e40-d777-4d35-b6a7-96f2012e5d83"/>
    <ds:schemaRef ds:uri="fd919e02-e946-4021-a322-ec915b210f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VDOL VTBar PP 2018 Updated</Template>
  <TotalTime>0</TotalTime>
  <Words>3960</Words>
  <Application>Microsoft Office PowerPoint</Application>
  <PresentationFormat>Widescreen</PresentationFormat>
  <Paragraphs>573</Paragraphs>
  <Slides>62</Slides>
  <Notes>13</Notes>
  <HiddenSlides>0</HiddenSlides>
  <MMClips>0</MMClips>
  <ScaleCrop>false</ScaleCrop>
  <HeadingPairs>
    <vt:vector size="8" baseType="variant">
      <vt:variant>
        <vt:lpstr>Fonts Used</vt:lpstr>
      </vt:variant>
      <vt:variant>
        <vt:i4>16</vt:i4>
      </vt:variant>
      <vt:variant>
        <vt:lpstr>Theme</vt:lpstr>
      </vt:variant>
      <vt:variant>
        <vt:i4>6</vt:i4>
      </vt:variant>
      <vt:variant>
        <vt:lpstr>Embedded OLE Servers</vt:lpstr>
      </vt:variant>
      <vt:variant>
        <vt:i4>1</vt:i4>
      </vt:variant>
      <vt:variant>
        <vt:lpstr>Slide Titles</vt:lpstr>
      </vt:variant>
      <vt:variant>
        <vt:i4>62</vt:i4>
      </vt:variant>
    </vt:vector>
  </HeadingPairs>
  <TitlesOfParts>
    <vt:vector size="85" baseType="lpstr">
      <vt:lpstr>Arial</vt:lpstr>
      <vt:lpstr>Calibri</vt:lpstr>
      <vt:lpstr>Calibri Light</vt:lpstr>
      <vt:lpstr>Cambria</vt:lpstr>
      <vt:lpstr>Corbel</vt:lpstr>
      <vt:lpstr>Euphemia</vt:lpstr>
      <vt:lpstr>Franklin Gothic Book</vt:lpstr>
      <vt:lpstr>Franklin Gothic Demi</vt:lpstr>
      <vt:lpstr>Franklin Gothic Demi Cond</vt:lpstr>
      <vt:lpstr>Franklin Gothic Medium</vt:lpstr>
      <vt:lpstr>Lato</vt:lpstr>
      <vt:lpstr>Open Sans</vt:lpstr>
      <vt:lpstr>Symbol</vt:lpstr>
      <vt:lpstr>Tahoma</vt:lpstr>
      <vt:lpstr>Times New Roman</vt:lpstr>
      <vt:lpstr>Wingdings</vt:lpstr>
      <vt:lpstr>DOL Slide Title Page Master</vt:lpstr>
      <vt:lpstr>Custom Design</vt:lpstr>
      <vt:lpstr>1_Custom Design</vt:lpstr>
      <vt:lpstr>1_ACCD</vt:lpstr>
      <vt:lpstr>1_Office Theme</vt:lpstr>
      <vt:lpstr>Office Theme</vt:lpstr>
      <vt:lpstr>Image</vt:lpstr>
      <vt:lpstr>Economic Update Statewide Workforce  Development Board Oct 2021  </vt:lpstr>
      <vt:lpstr>Economic &amp; Labor Market Information Division Online at VTLMI.info </vt:lpstr>
      <vt:lpstr>DISCLAIMER</vt:lpstr>
      <vt:lpstr>2020 Census – Partial Results</vt:lpstr>
      <vt:lpstr>The “Great Recession” of 2007</vt:lpstr>
      <vt:lpstr>PowerPoint Presentation</vt:lpstr>
      <vt:lpstr>The COVID-19 Recession</vt:lpstr>
      <vt:lpstr>What will recovery look like?</vt:lpstr>
      <vt:lpstr>The COVID-19 Recession – Sub-State</vt:lpstr>
      <vt:lpstr>The COVID-19 Recession – Industry of Note</vt:lpstr>
      <vt:lpstr>The COVID-19 Recession – Industry of Note</vt:lpstr>
      <vt:lpstr>The COVID-19 Recession – Industry of Note</vt:lpstr>
      <vt:lpstr>The COVID-19 Recession – Industry of Note</vt:lpstr>
      <vt:lpstr>The COVID-19 Recession – Industry of Note</vt:lpstr>
      <vt:lpstr>Local Area Unemployment Statistics (LAUS)</vt:lpstr>
      <vt:lpstr>PowerPoint Presentation</vt:lpstr>
      <vt:lpstr>PowerPoint Presentation</vt:lpstr>
      <vt:lpstr>Labor Force Composition - Gender</vt:lpstr>
      <vt:lpstr>Labor Force Composition - Race</vt:lpstr>
      <vt:lpstr>Labor Force Composition - Age</vt:lpstr>
      <vt:lpstr>PowerPoint Presentation</vt:lpstr>
      <vt:lpstr>&lt;&lt;&lt; New This Edition</vt:lpstr>
      <vt:lpstr>Labor – Know Your Market</vt:lpstr>
      <vt:lpstr>Conclusions</vt:lpstr>
      <vt:lpstr>Thank you! Provide feedback at VTLMI.info</vt:lpstr>
      <vt:lpstr>PowerPoint Presentation</vt:lpstr>
      <vt:lpstr>Governor Scott’s Priority </vt:lpstr>
      <vt:lpstr>State Strategies</vt:lpstr>
      <vt:lpstr>Increase the Labor Participation Rate  of Vermonters </vt:lpstr>
      <vt:lpstr>Recruit and Relocate More  Workers to Vermont</vt:lpstr>
      <vt:lpstr>Assist Employers in Accessing and  Retaining Qualified Workers </vt:lpstr>
      <vt:lpstr>PowerPoint Presentation</vt:lpstr>
      <vt:lpstr>Governor Scott’s Priority: STILL </vt:lpstr>
      <vt:lpstr>State Strategies: STILL</vt:lpstr>
      <vt:lpstr>WIOA STATE PLAN  Goals and Strategies: July 2021</vt:lpstr>
      <vt:lpstr>WIOA STATE PLAN  Goals and Strategies: July 2021</vt:lpstr>
      <vt:lpstr>WIOA STATE PLAN  Goals and Strategies: July 2021</vt:lpstr>
      <vt:lpstr>Observations and Reflections</vt:lpstr>
      <vt:lpstr>Workforce Development Phases</vt:lpstr>
      <vt:lpstr>Next Steps </vt:lpstr>
      <vt:lpstr>Pre &amp; Post Pandemic Economic Recovery Programs Update </vt:lpstr>
      <vt:lpstr>STATE STRATEGY – ACCD’s Role Pre-Pandemic</vt:lpstr>
      <vt:lpstr>PowerPoint Presentation</vt:lpstr>
      <vt:lpstr>COVID-19 &amp; ACCD’s Emergency Response </vt:lpstr>
      <vt:lpstr>Economic Recovery Grants: 1.0 &amp; 2.0 Data &amp; ECONOMIC Impact ACCD prioritized providing additional emergency assistance to businesses to help them sustain through the impacts of mandatory closures ana phased-in re-opening. Full Report</vt:lpstr>
      <vt:lpstr>ACCD created the  Small Business Recovery Technical Assistance Program to provide recovery services to small businesses Full Report  </vt:lpstr>
      <vt:lpstr>STATE STRATEGY – ACCD’s Role “Post”-Pandemic</vt:lpstr>
      <vt:lpstr>NEW: Economic Recovery Bridge Program - $30M </vt:lpstr>
      <vt:lpstr>NEW: Capital Investment Grants - $10.580M </vt:lpstr>
      <vt:lpstr>NEW: Relocated Worker Grant Program </vt:lpstr>
      <vt:lpstr>NEW: Relocated Worker Grant Program – GRANT RESOURCES </vt:lpstr>
      <vt:lpstr>2018 &amp; 2019 New Worker Program &amp; Remote Worker Program  </vt:lpstr>
      <vt:lpstr>The future of the State Workforce Development Board</vt:lpstr>
      <vt:lpstr>INTRODUCTIONS</vt:lpstr>
      <vt:lpstr>Overview</vt:lpstr>
      <vt:lpstr>Vision</vt:lpstr>
      <vt:lpstr>Objectives</vt:lpstr>
      <vt:lpstr>Federal Compliance</vt:lpstr>
      <vt:lpstr>One-Stop Operator</vt:lpstr>
      <vt:lpstr>Network &amp; Policy Process</vt:lpstr>
      <vt:lpstr>Communications &amp; Marketing</vt:lpstr>
      <vt:lpstr>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Trends &amp; Strategic Initiatives</dc:title>
  <dc:creator>Barewicz, Mathew</dc:creator>
  <cp:lastModifiedBy>Biondolillo, Victoria</cp:lastModifiedBy>
  <cp:revision>1</cp:revision>
  <cp:lastPrinted>1601-01-01T00:00:00Z</cp:lastPrinted>
  <dcterms:created xsi:type="dcterms:W3CDTF">2018-09-20T18:55:27Z</dcterms:created>
  <dcterms:modified xsi:type="dcterms:W3CDTF">2021-10-06T20:39:58Z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ContentTypeId">
    <vt:lpwstr>0x01010035B86189D072B64F91B37001E35FB572</vt:lpwstr>
  </property>
</Properties>
</file>